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68" r:id="rId16"/>
    <p:sldId id="272" r:id="rId1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F6231253-A71A-4C8D-A991-E67B61C0454D}" type="datetimeFigureOut">
              <a:rPr lang="id-ID" smtClean="0"/>
              <a:t>04/10/2021</a:t>
            </a:fld>
            <a:endParaRPr lang="id-ID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9FD338-E322-423D-9676-D50F715E9C58}" type="slidenum">
              <a:rPr lang="id-ID" smtClean="0"/>
              <a:t>‹#›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1253-A71A-4C8D-A991-E67B61C0454D}" type="datetimeFigureOut">
              <a:rPr lang="id-ID" smtClean="0"/>
              <a:t>04/10/2021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FD338-E322-423D-9676-D50F715E9C5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1253-A71A-4C8D-A991-E67B61C0454D}" type="datetimeFigureOut">
              <a:rPr lang="id-ID" smtClean="0"/>
              <a:t>04/10/2021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FD338-E322-423D-9676-D50F715E9C58}" type="slidenum">
              <a:rPr lang="id-ID" smtClean="0"/>
              <a:t>‹#›</a:t>
            </a:fld>
            <a:endParaRPr lang="id-ID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231253-A71A-4C8D-A991-E67B61C0454D}" type="datetimeFigureOut">
              <a:rPr lang="id-ID" smtClean="0"/>
              <a:t>04/10/2021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9FD338-E322-423D-9676-D50F715E9C58}" type="slidenum">
              <a:rPr lang="id-ID" smtClean="0"/>
              <a:t>‹#›</a:t>
            </a:fld>
            <a:endParaRPr lang="id-ID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1253-A71A-4C8D-A991-E67B61C0454D}" type="datetimeFigureOut">
              <a:rPr lang="id-ID" smtClean="0"/>
              <a:t>04/10/2021</a:t>
            </a:fld>
            <a:endParaRPr lang="id-ID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9FD338-E322-423D-9676-D50F715E9C58}" type="slidenum">
              <a:rPr lang="id-ID" smtClean="0"/>
              <a:t>‹#›</a:t>
            </a:fld>
            <a:endParaRPr lang="id-ID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6231253-A71A-4C8D-A991-E67B61C0454D}" type="datetimeFigureOut">
              <a:rPr lang="id-ID" smtClean="0"/>
              <a:t>04/10/2021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19FD338-E322-423D-9676-D50F715E9C58}" type="slidenum">
              <a:rPr lang="id-ID" smtClean="0"/>
              <a:t>‹#›</a:t>
            </a:fld>
            <a:endParaRPr lang="id-ID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6231253-A71A-4C8D-A991-E67B61C0454D}" type="datetimeFigureOut">
              <a:rPr lang="id-ID" smtClean="0"/>
              <a:t>04/10/2021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19FD338-E322-423D-9676-D50F715E9C58}" type="slidenum">
              <a:rPr lang="id-ID" smtClean="0"/>
              <a:t>‹#›</a:t>
            </a:fld>
            <a:endParaRPr lang="id-ID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1253-A71A-4C8D-A991-E67B61C0454D}" type="datetimeFigureOut">
              <a:rPr lang="id-ID" smtClean="0"/>
              <a:t>04/10/2021</a:t>
            </a:fld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9FD338-E322-423D-9676-D50F715E9C58}" type="slidenum">
              <a:rPr lang="id-ID" smtClean="0"/>
              <a:t>‹#›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1253-A71A-4C8D-A991-E67B61C0454D}" type="datetimeFigureOut">
              <a:rPr lang="id-ID" smtClean="0"/>
              <a:t>04/10/2021</a:t>
            </a:fld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9FD338-E322-423D-9676-D50F715E9C58}" type="slidenum">
              <a:rPr lang="id-ID" smtClean="0"/>
              <a:t>‹#›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6231253-A71A-4C8D-A991-E67B61C0454D}" type="datetimeFigureOut">
              <a:rPr lang="id-ID" smtClean="0"/>
              <a:t>04/10/2021</a:t>
            </a:fld>
            <a:endParaRPr lang="id-ID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19FD338-E322-423D-9676-D50F715E9C58}" type="slidenum">
              <a:rPr lang="id-ID" smtClean="0"/>
              <a:t>‹#›</a:t>
            </a:fld>
            <a:endParaRPr lang="id-ID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F6231253-A71A-4C8D-A991-E67B61C0454D}" type="datetimeFigureOut">
              <a:rPr lang="id-ID" smtClean="0"/>
              <a:t>04/10/2021</a:t>
            </a:fld>
            <a:endParaRPr lang="id-ID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619FD338-E322-423D-9676-D50F715E9C58}" type="slidenum">
              <a:rPr lang="id-ID" smtClean="0"/>
              <a:t>‹#›</a:t>
            </a:fld>
            <a:endParaRPr lang="id-ID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F6231253-A71A-4C8D-A991-E67B61C0454D}" type="datetimeFigureOut">
              <a:rPr lang="id-ID" smtClean="0"/>
              <a:t>04/10/2021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619FD338-E322-423D-9676-D50F715E9C58}" type="slidenum">
              <a:rPr lang="id-ID" smtClean="0"/>
              <a:t>‹#›</a:t>
            </a:fld>
            <a:endParaRPr lang="id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2420888"/>
            <a:ext cx="4013200" cy="1053197"/>
          </a:xfrm>
        </p:spPr>
        <p:txBody>
          <a:bodyPr/>
          <a:lstStyle/>
          <a:p>
            <a:r>
              <a:rPr lang="id-ID" sz="4000" dirty="0" smtClean="0"/>
              <a:t>KD 3.1 &amp; 4.1</a:t>
            </a:r>
            <a:endParaRPr lang="id-ID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7344816" cy="1175504"/>
          </a:xfrm>
        </p:spPr>
        <p:txBody>
          <a:bodyPr>
            <a:normAutofit/>
          </a:bodyPr>
          <a:lstStyle/>
          <a:p>
            <a:r>
              <a:rPr lang="id-ID" sz="4400" dirty="0" smtClean="0">
                <a:solidFill>
                  <a:schemeClr val="tx1"/>
                </a:solidFill>
              </a:rPr>
              <a:t>SBdP Tema 4 Subtema 1</a:t>
            </a:r>
            <a:endParaRPr lang="id-ID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923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id-ID" sz="2800" dirty="0" smtClean="0"/>
              <a:t>Apresiasi seni adalah penilaian terhadap karya seni.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id-ID" sz="2800" dirty="0" smtClean="0"/>
              <a:t>Apresiasi meliputi mengenali, menilai dan menghargai makna atau nilai-nilai yang terkandung dalam karya tersebut.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id-ID" sz="2800" dirty="0" smtClean="0"/>
              <a:t>Hal-hal yang diapresiasikan dalam suatu karya misalnya hal yang sudah dilakukan dengan baik, bagian yang paling menarik, hal yang masih perlu ditingkatkan dan saran.</a:t>
            </a:r>
            <a:endParaRPr lang="id-ID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64896" cy="1127720"/>
          </a:xfrm>
        </p:spPr>
        <p:txBody>
          <a:bodyPr>
            <a:normAutofit/>
          </a:bodyPr>
          <a:lstStyle/>
          <a:p>
            <a:r>
              <a:rPr lang="id-ID" sz="2800" dirty="0" smtClean="0"/>
              <a:t>Apresiasi terhadap gambar pemandangan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864077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412776"/>
            <a:ext cx="8229600" cy="544522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id-ID" dirty="0">
                <a:solidFill>
                  <a:srgbClr val="000000"/>
                </a:solidFill>
                <a:latin typeface="Arial"/>
              </a:rPr>
              <a:t>Perhatikan gambar </a:t>
            </a:r>
            <a:r>
              <a:rPr lang="id-ID" dirty="0" smtClean="0">
                <a:solidFill>
                  <a:srgbClr val="000000"/>
                </a:solidFill>
                <a:latin typeface="Arial"/>
              </a:rPr>
              <a:t>berikut</a:t>
            </a:r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pPr algn="just"/>
            <a:endParaRPr lang="id-ID" sz="2400" dirty="0" smtClean="0"/>
          </a:p>
          <a:p>
            <a:pPr algn="just"/>
            <a:r>
              <a:rPr lang="id-ID" sz="2400" dirty="0" smtClean="0"/>
              <a:t>Contoh </a:t>
            </a:r>
            <a:r>
              <a:rPr lang="id-ID" sz="2400" dirty="0"/>
              <a:t>apresiasi:</a:t>
            </a:r>
          </a:p>
          <a:p>
            <a:pPr algn="just"/>
            <a:r>
              <a:rPr lang="id-ID" sz="2400" dirty="0"/>
              <a:t>“Hasil gambarnya bagus. Gambar pemandangan sawahnya sudah jelas. Gambar ini juga memiliki pesan positif, yaitu kita harus memanfaatkan sumber daya alam dengan bijak.”</a:t>
            </a:r>
          </a:p>
          <a:p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048672" cy="701040"/>
          </a:xfrm>
        </p:spPr>
        <p:txBody>
          <a:bodyPr>
            <a:normAutofit fontScale="90000"/>
          </a:bodyPr>
          <a:lstStyle/>
          <a:p>
            <a:r>
              <a:rPr lang="id-ID" sz="2800" dirty="0" smtClean="0"/>
              <a:t>Perhatikan gambar berikut !!</a:t>
            </a:r>
            <a:endParaRPr lang="id-ID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84784"/>
            <a:ext cx="4956043" cy="27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10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648536"/>
          </a:xfrm>
        </p:spPr>
        <p:txBody>
          <a:bodyPr>
            <a:normAutofit/>
          </a:bodyPr>
          <a:lstStyle/>
          <a:p>
            <a:pPr algn="just"/>
            <a:r>
              <a:rPr lang="id-ID" sz="2800" dirty="0" smtClean="0"/>
              <a:t>Ilustrasi merupakan gambaran suatu benda atau kondisi lingkungan tertentu.</a:t>
            </a:r>
          </a:p>
          <a:p>
            <a:pPr algn="just"/>
            <a:r>
              <a:rPr lang="id-ID" sz="2800" dirty="0" smtClean="0"/>
              <a:t>Ilustrasi dapat berupa pemandangan misalnya pantai.</a:t>
            </a:r>
          </a:p>
          <a:p>
            <a:pPr algn="just"/>
            <a:r>
              <a:rPr lang="id-ID" sz="2800" dirty="0" smtClean="0"/>
              <a:t>Kamu dapat menambahkan benda-benda yang ada disekitarnya misalnya perahu, pohon kelapa dan hewan laut.</a:t>
            </a:r>
            <a:endParaRPr lang="id-ID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975360"/>
            <a:ext cx="7560840" cy="701040"/>
          </a:xfrm>
        </p:spPr>
        <p:txBody>
          <a:bodyPr>
            <a:normAutofit/>
          </a:bodyPr>
          <a:lstStyle/>
          <a:p>
            <a:r>
              <a:rPr lang="id-ID" sz="2800" dirty="0" smtClean="0"/>
              <a:t>Menggambar objek benda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4227050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29258"/>
            <a:ext cx="8540441" cy="48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47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220405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8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620688"/>
            <a:ext cx="8388424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77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700808"/>
            <a:ext cx="8229600" cy="5157192"/>
          </a:xfrm>
        </p:spPr>
        <p:txBody>
          <a:bodyPr/>
          <a:lstStyle/>
          <a:p>
            <a:pPr algn="l"/>
            <a:r>
              <a:rPr lang="id-ID" dirty="0"/>
              <a:t>Kita dapat memberikan apresiasi dalam hal kerapian dan detail </a:t>
            </a:r>
            <a:r>
              <a:rPr lang="id-ID" dirty="0" smtClean="0"/>
              <a:t>gambar</a:t>
            </a:r>
          </a:p>
          <a:p>
            <a:pPr algn="l"/>
            <a:endParaRPr lang="id-ID" dirty="0"/>
          </a:p>
          <a:p>
            <a:pPr algn="l"/>
            <a:endParaRPr lang="id-ID" dirty="0" smtClean="0"/>
          </a:p>
          <a:p>
            <a:pPr algn="l"/>
            <a:endParaRPr lang="id-ID" dirty="0"/>
          </a:p>
          <a:p>
            <a:pPr algn="l"/>
            <a:endParaRPr lang="id-ID" dirty="0" smtClean="0"/>
          </a:p>
          <a:p>
            <a:pPr algn="l"/>
            <a:endParaRPr lang="id-ID" dirty="0"/>
          </a:p>
          <a:p>
            <a:pPr algn="l"/>
            <a:endParaRPr lang="id-ID" dirty="0" smtClean="0"/>
          </a:p>
          <a:p>
            <a:pPr algn="l"/>
            <a:endParaRPr lang="id-ID" dirty="0"/>
          </a:p>
          <a:p>
            <a:pPr algn="l"/>
            <a:endParaRPr lang="id-ID" dirty="0" smtClean="0"/>
          </a:p>
          <a:p>
            <a:pPr algn="l"/>
            <a:endParaRPr lang="id-ID" dirty="0"/>
          </a:p>
          <a:p>
            <a:pPr algn="l"/>
            <a:endParaRPr lang="id-ID" dirty="0" smtClean="0"/>
          </a:p>
          <a:p>
            <a:pPr algn="l"/>
            <a:endParaRPr lang="id-ID" dirty="0" smtClean="0"/>
          </a:p>
          <a:p>
            <a:pPr algn="l"/>
            <a:r>
              <a:rPr lang="id-ID" dirty="0" smtClean="0"/>
              <a:t>Menurutku gambarnya sangat detail dan hidup.</a:t>
            </a:r>
          </a:p>
          <a:p>
            <a:pPr algn="l"/>
            <a:endParaRPr lang="id-ID" dirty="0"/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2" y="476672"/>
            <a:ext cx="7272808" cy="983704"/>
          </a:xfrm>
        </p:spPr>
        <p:txBody>
          <a:bodyPr>
            <a:normAutofit/>
          </a:bodyPr>
          <a:lstStyle/>
          <a:p>
            <a:r>
              <a:rPr lang="id-ID" sz="2800" dirty="0" smtClean="0"/>
              <a:t>APRESIASI TERHADAP OBJEK GAMBAR BENDA</a:t>
            </a:r>
            <a:endParaRPr lang="id-ID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92896"/>
            <a:ext cx="3621782" cy="362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60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420888"/>
            <a:ext cx="8229600" cy="367511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v"/>
            </a:pPr>
            <a:r>
              <a:rPr lang="id-ID" sz="2800" dirty="0" smtClean="0"/>
              <a:t>Setiap bangunan memiliki bentuk, warna dan fungsi yang berbeda.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id-ID" sz="2800" dirty="0" smtClean="0"/>
              <a:t>Setiap bangunan juga memiliki ciri khas yang menarik untuk dijadikan objek gambar.</a:t>
            </a:r>
            <a:endParaRPr lang="id-ID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927760"/>
            <a:ext cx="7704856" cy="917064"/>
          </a:xfrm>
        </p:spPr>
        <p:txBody>
          <a:bodyPr>
            <a:noAutofit/>
          </a:bodyPr>
          <a:lstStyle/>
          <a:p>
            <a:r>
              <a:rPr lang="id-ID" sz="2800" dirty="0" smtClean="0"/>
              <a:t>Menggambar Bangunan di sekitar kita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135123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endParaRPr lang="id-ID" sz="2800" dirty="0" smtClean="0"/>
          </a:p>
          <a:p>
            <a:endParaRPr lang="id-ID" sz="2800" dirty="0"/>
          </a:p>
          <a:p>
            <a:endParaRPr lang="id-ID" sz="2800" dirty="0" smtClean="0"/>
          </a:p>
          <a:p>
            <a:endParaRPr lang="id-ID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764704"/>
            <a:ext cx="7704856" cy="911696"/>
          </a:xfrm>
        </p:spPr>
        <p:txBody>
          <a:bodyPr>
            <a:noAutofit/>
          </a:bodyPr>
          <a:lstStyle/>
          <a:p>
            <a:r>
              <a:rPr lang="id-ID" sz="2800" dirty="0" smtClean="0"/>
              <a:t>Berikut langkah-langkah menggambar bangunan rumah</a:t>
            </a:r>
            <a:endParaRPr lang="id-ID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6480720" cy="48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30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975360"/>
            <a:ext cx="6840760" cy="4829904"/>
          </a:xfrm>
        </p:spPr>
        <p:txBody>
          <a:bodyPr/>
          <a:lstStyle/>
          <a:p>
            <a:endParaRPr lang="id-ID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416824" cy="556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07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420888"/>
            <a:ext cx="8229600" cy="2520280"/>
          </a:xfrm>
        </p:spPr>
        <p:txBody>
          <a:bodyPr>
            <a:normAutofit/>
          </a:bodyPr>
          <a:lstStyle/>
          <a:p>
            <a:pPr algn="l"/>
            <a:r>
              <a:rPr lang="id-ID" sz="3600" dirty="0" smtClean="0"/>
              <a:t>Gambar tiga dimensi adalah gambar yang memiliki panjang, lebar dan tinggi.</a:t>
            </a:r>
            <a:endParaRPr lang="id-ID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2" y="975360"/>
            <a:ext cx="7200800" cy="701040"/>
          </a:xfrm>
        </p:spPr>
        <p:txBody>
          <a:bodyPr>
            <a:normAutofit/>
          </a:bodyPr>
          <a:lstStyle/>
          <a:p>
            <a:r>
              <a:rPr lang="id-ID" sz="2800" dirty="0" smtClean="0"/>
              <a:t>Teknik Menggambar tiga dimensi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443867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404664"/>
            <a:ext cx="777686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77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32856"/>
            <a:ext cx="5688632" cy="405194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764704"/>
            <a:ext cx="7632848" cy="911696"/>
          </a:xfrm>
        </p:spPr>
        <p:txBody>
          <a:bodyPr>
            <a:noAutofit/>
          </a:bodyPr>
          <a:lstStyle/>
          <a:p>
            <a:r>
              <a:rPr lang="id-ID" sz="2800" dirty="0" smtClean="0"/>
              <a:t>Perhatikan contoh gambar tiga dimensi berikut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910608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id-ID" sz="2800" dirty="0"/>
              <a:t>Ilustrasi adalah gambar berupa foto atau lukisan untuk memperjelas isi buku, karangan, dan sebagainya</a:t>
            </a:r>
            <a:r>
              <a:rPr lang="id-ID" dirty="0" smtClean="0"/>
              <a:t>.</a:t>
            </a:r>
          </a:p>
          <a:p>
            <a:pPr algn="l"/>
            <a:r>
              <a:rPr lang="id-ID" sz="2800" dirty="0"/>
              <a:t>Langkah-langkah membuat ilustrasi:</a:t>
            </a:r>
          </a:p>
          <a:p>
            <a:pPr marL="514350" indent="-514350" algn="l">
              <a:buFont typeface="+mj-lt"/>
              <a:buAutoNum type="arabicPeriod"/>
            </a:pPr>
            <a:r>
              <a:rPr lang="id-ID" sz="2800" dirty="0" smtClean="0"/>
              <a:t>Menentukan tema</a:t>
            </a:r>
          </a:p>
          <a:p>
            <a:pPr marL="514350" indent="-514350" algn="l">
              <a:buFont typeface="+mj-lt"/>
              <a:buAutoNum type="arabicPeriod"/>
            </a:pPr>
            <a:r>
              <a:rPr lang="id-ID" sz="2800" dirty="0" smtClean="0"/>
              <a:t>Membayangkan kegiatan</a:t>
            </a:r>
          </a:p>
          <a:p>
            <a:pPr marL="514350" indent="-514350" algn="l">
              <a:buFont typeface="+mj-lt"/>
              <a:buAutoNum type="arabicPeriod"/>
            </a:pPr>
            <a:r>
              <a:rPr lang="id-ID" sz="2800" dirty="0" smtClean="0"/>
              <a:t>Menggambar sketsa</a:t>
            </a:r>
          </a:p>
          <a:p>
            <a:pPr marL="514350" indent="-514350" algn="l">
              <a:buFont typeface="+mj-lt"/>
              <a:buAutoNum type="arabicPeriod"/>
            </a:pPr>
            <a:r>
              <a:rPr lang="id-ID" sz="2800" dirty="0" smtClean="0"/>
              <a:t>Menyempurnakan gambar</a:t>
            </a:r>
            <a:r>
              <a:rPr lang="id-ID" sz="2800" dirty="0"/>
              <a:t/>
            </a:r>
            <a:br>
              <a:rPr lang="id-ID" sz="2800" dirty="0"/>
            </a:br>
            <a:endParaRPr lang="id-ID" sz="2800" dirty="0" smtClean="0"/>
          </a:p>
          <a:p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ilustrasi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3335999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340768"/>
            <a:ext cx="8229600" cy="5400600"/>
          </a:xfrm>
        </p:spPr>
        <p:txBody>
          <a:bodyPr>
            <a:normAutofit/>
          </a:bodyPr>
          <a:lstStyle/>
          <a:p>
            <a:pPr algn="l"/>
            <a:r>
              <a:rPr lang="id-ID" sz="2400" dirty="0" smtClean="0"/>
              <a:t>Setelah menentukan tema dan bentuk kegiatan objek,selanjutnya kita perlu menggambar sketsa.</a:t>
            </a:r>
          </a:p>
          <a:p>
            <a:pPr algn="l"/>
            <a:r>
              <a:rPr lang="id-ID" sz="2400" dirty="0" smtClean="0"/>
              <a:t>Sketsa dapat dibuat menggunakan garis.</a:t>
            </a:r>
          </a:p>
          <a:p>
            <a:pPr algn="l"/>
            <a:r>
              <a:rPr lang="id-ID" sz="2400" dirty="0" smtClean="0"/>
              <a:t>Contoh</a:t>
            </a:r>
          </a:p>
          <a:p>
            <a:pPr algn="l"/>
            <a:r>
              <a:rPr lang="id-ID" sz="2400" dirty="0" smtClean="0"/>
              <a:t>Tema gambar : Kerukunan antar warga</a:t>
            </a:r>
          </a:p>
          <a:p>
            <a:pPr algn="l"/>
            <a:r>
              <a:rPr lang="id-ID" sz="2400" dirty="0" smtClean="0"/>
              <a:t>Kegiatan        : Kedua orang saling bersalaman</a:t>
            </a:r>
          </a:p>
          <a:p>
            <a:pPr algn="l"/>
            <a:endParaRPr lang="id-ID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44624"/>
            <a:ext cx="4114800" cy="701040"/>
          </a:xfrm>
        </p:spPr>
        <p:txBody>
          <a:bodyPr/>
          <a:lstStyle/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149080"/>
            <a:ext cx="2664296" cy="251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49287"/>
            <a:ext cx="2785492" cy="27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220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107</TotalTime>
  <Words>278</Words>
  <Application>Microsoft Office PowerPoint</Application>
  <PresentationFormat>On-screen Show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BlackTie</vt:lpstr>
      <vt:lpstr>SBdP Tema 4 Subtema 1</vt:lpstr>
      <vt:lpstr>Menggambar Bangunan di sekitar kita</vt:lpstr>
      <vt:lpstr>Berikut langkah-langkah menggambar bangunan rumah</vt:lpstr>
      <vt:lpstr>PowerPoint Presentation</vt:lpstr>
      <vt:lpstr>Teknik Menggambar tiga dimensi</vt:lpstr>
      <vt:lpstr>PowerPoint Presentation</vt:lpstr>
      <vt:lpstr>Perhatikan contoh gambar tiga dimensi berikut</vt:lpstr>
      <vt:lpstr>ilustrasi</vt:lpstr>
      <vt:lpstr>PowerPoint Presentation</vt:lpstr>
      <vt:lpstr>Apresiasi terhadap gambar pemandangan</vt:lpstr>
      <vt:lpstr>Perhatikan gambar berikut !!</vt:lpstr>
      <vt:lpstr>Menggambar objek benda</vt:lpstr>
      <vt:lpstr>PowerPoint Presentation</vt:lpstr>
      <vt:lpstr>PowerPoint Presentation</vt:lpstr>
      <vt:lpstr>PowerPoint Presentation</vt:lpstr>
      <vt:lpstr>APRESIASI TERHADAP OBJEK GAMBAR BENDA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SBdP Tema 4 Subtema 1</dc:title>
  <dc:creator>acer</dc:creator>
  <cp:lastModifiedBy>acer</cp:lastModifiedBy>
  <cp:revision>10</cp:revision>
  <dcterms:created xsi:type="dcterms:W3CDTF">2021-10-03T12:26:37Z</dcterms:created>
  <dcterms:modified xsi:type="dcterms:W3CDTF">2021-10-04T00:59:26Z</dcterms:modified>
</cp:coreProperties>
</file>