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1" r:id="rId2"/>
    <p:sldId id="265" r:id="rId3"/>
    <p:sldId id="277" r:id="rId4"/>
    <p:sldId id="278" r:id="rId5"/>
    <p:sldId id="285" r:id="rId6"/>
    <p:sldId id="286" r:id="rId7"/>
    <p:sldId id="28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157E0-3C8D-4528-A367-6DDD53CB8E4F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0A5E-50E4-472D-B715-158CF7CD0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39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BC34-1A81-4127-A187-D3E29F2D7F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629F06-2A57-4AA3-AEAF-54312E9D1A59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38B639-03AC-4166-9FB9-15972F227F92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24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9F06-2A57-4AA3-AEAF-54312E9D1A59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B639-03AC-4166-9FB9-15972F227F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915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9F06-2A57-4AA3-AEAF-54312E9D1A59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B639-03AC-4166-9FB9-15972F227F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680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69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9F06-2A57-4AA3-AEAF-54312E9D1A59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B639-03AC-4166-9FB9-15972F227F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546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9F06-2A57-4AA3-AEAF-54312E9D1A59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B639-03AC-4166-9FB9-15972F227F92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86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9F06-2A57-4AA3-AEAF-54312E9D1A59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B639-03AC-4166-9FB9-15972F227F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187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9F06-2A57-4AA3-AEAF-54312E9D1A59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B639-03AC-4166-9FB9-15972F227F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564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9F06-2A57-4AA3-AEAF-54312E9D1A59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B639-03AC-4166-9FB9-15972F227F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183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9F06-2A57-4AA3-AEAF-54312E9D1A59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B639-03AC-4166-9FB9-15972F227F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564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9F06-2A57-4AA3-AEAF-54312E9D1A59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B639-03AC-4166-9FB9-15972F227F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335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9F06-2A57-4AA3-AEAF-54312E9D1A59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B639-03AC-4166-9FB9-15972F227F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157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8629F06-2A57-4AA3-AEAF-54312E9D1A59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438B639-03AC-4166-9FB9-15972F227F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913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D90192-6484-4267-86B1-A038867F55B4}"/>
              </a:ext>
            </a:extLst>
          </p:cNvPr>
          <p:cNvSpPr/>
          <p:nvPr/>
        </p:nvSpPr>
        <p:spPr>
          <a:xfrm>
            <a:off x="5936974" y="1643270"/>
            <a:ext cx="530086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Media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Mengajar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Buku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Pendamping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TEMATIK TERPADU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IPA</a:t>
            </a: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SD/MI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Kelas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AF0D5-D7AB-4702-9AED-738E9CE1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650"/>
          <a:stretch/>
        </p:blipFill>
        <p:spPr>
          <a:xfrm>
            <a:off x="1313644" y="885614"/>
            <a:ext cx="4358285" cy="5260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05956-F76B-4621-A99A-C9F6062C7C45}"/>
              </a:ext>
            </a:extLst>
          </p:cNvPr>
          <p:cNvSpPr txBox="1"/>
          <p:nvPr/>
        </p:nvSpPr>
        <p:spPr>
          <a:xfrm>
            <a:off x="6016486" y="4956313"/>
            <a:ext cx="542013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26293" y="380979"/>
            <a:ext cx="7010400" cy="5771736"/>
            <a:chOff x="3866840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2104039"/>
              <a:ext cx="3657600" cy="1300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Sehat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Itu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Penting</a:t>
              </a:r>
              <a:endParaRPr lang="en-US" sz="5333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6840" y="1495456"/>
              <a:ext cx="5257800" cy="1300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4</a:t>
              </a:r>
            </a:p>
            <a:p>
              <a:pPr algn="ctr"/>
              <a:endParaRPr lang="en-US" sz="5333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516640" y="644691"/>
            <a:ext cx="5238413" cy="50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2095906"/>
            <a:ext cx="2880320" cy="41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7"/>
          <p:cNvGrpSpPr/>
          <p:nvPr/>
        </p:nvGrpSpPr>
        <p:grpSpPr>
          <a:xfrm>
            <a:off x="-1" y="1"/>
            <a:ext cx="12192044" cy="889000"/>
            <a:chOff x="-1" y="0"/>
            <a:chExt cx="9144033" cy="666750"/>
          </a:xfrm>
        </p:grpSpPr>
        <p:grpSp>
          <p:nvGrpSpPr>
            <p:cNvPr id="26" name="Group 8"/>
            <p:cNvGrpSpPr/>
            <p:nvPr/>
          </p:nvGrpSpPr>
          <p:grpSpPr>
            <a:xfrm>
              <a:off x="-1" y="0"/>
              <a:ext cx="7643835" cy="666750"/>
              <a:chOff x="-1" y="0"/>
              <a:chExt cx="8696259" cy="666750"/>
            </a:xfrm>
          </p:grpSpPr>
          <p:pic>
            <p:nvPicPr>
              <p:cNvPr id="30" name="Picture 29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238747" y="58149"/>
                <a:ext cx="8457511" cy="561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2</a:t>
                </a:r>
              </a:p>
            </p:txBody>
          </p:sp>
        </p:grpSp>
        <p:grpSp>
          <p:nvGrpSpPr>
            <p:cNvPr id="27" name="Group 11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924800" y="71420"/>
                <a:ext cx="114300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KD 3.4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023659" y="1395868"/>
            <a:ext cx="451250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805" y="1220755"/>
            <a:ext cx="610422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latin typeface="Calibri" pitchFamily="34" charset="0"/>
                <a:cs typeface="Calibri" pitchFamily="34" charset="0"/>
              </a:rPr>
              <a:t>Organ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peredaran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darah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manusia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mengalami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gangguan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penyakit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  <a:endParaRPr lang="en-US" sz="2667" dirty="0"/>
          </a:p>
        </p:txBody>
      </p:sp>
      <p:grpSp>
        <p:nvGrpSpPr>
          <p:cNvPr id="7" name="Group 6"/>
          <p:cNvGrpSpPr/>
          <p:nvPr/>
        </p:nvGrpSpPr>
        <p:grpSpPr>
          <a:xfrm>
            <a:off x="431371" y="2276873"/>
            <a:ext cx="6816757" cy="3810099"/>
            <a:chOff x="323528" y="1779662"/>
            <a:chExt cx="5112568" cy="2857574"/>
          </a:xfrm>
        </p:grpSpPr>
        <p:sp>
          <p:nvSpPr>
            <p:cNvPr id="6" name="Rectangle 5"/>
            <p:cNvSpPr/>
            <p:nvPr/>
          </p:nvSpPr>
          <p:spPr>
            <a:xfrm>
              <a:off x="323528" y="1779662"/>
              <a:ext cx="4968552" cy="26642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683568" y="2028492"/>
              <a:ext cx="4752528" cy="26087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Beberapa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gangguan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pada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organ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peredaran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manusia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yaitu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sebagai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berikut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:</a:t>
              </a:r>
            </a:p>
            <a:p>
              <a:pPr marL="723882" indent="-482588"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Jantung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koroner</a:t>
              </a:r>
              <a:endParaRPr lang="en-US" sz="2667" b="1" dirty="0">
                <a:latin typeface="Calibri" pitchFamily="34" charset="0"/>
                <a:cs typeface="Calibri" pitchFamily="34" charset="0"/>
              </a:endParaRPr>
            </a:p>
            <a:p>
              <a:pPr marL="723882" indent="-482588"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Strok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(</a:t>
              </a:r>
              <a:r>
                <a:rPr lang="en-US" sz="2667" b="1" i="1" dirty="0">
                  <a:latin typeface="Calibri" pitchFamily="34" charset="0"/>
                  <a:cs typeface="Calibri" pitchFamily="34" charset="0"/>
                </a:rPr>
                <a:t>stroke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)</a:t>
              </a:r>
            </a:p>
            <a:p>
              <a:pPr marL="723882" indent="-482588"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Hipertensi</a:t>
              </a:r>
              <a:endParaRPr lang="en-US" sz="2667" b="1" dirty="0">
                <a:latin typeface="Calibri" pitchFamily="34" charset="0"/>
                <a:cs typeface="Calibri" pitchFamily="34" charset="0"/>
              </a:endParaRPr>
            </a:p>
            <a:p>
              <a:pPr marL="723882" indent="-482588"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Hipotensi</a:t>
              </a:r>
              <a:endParaRPr lang="en-US" sz="2667" b="1" dirty="0">
                <a:latin typeface="Calibri" pitchFamily="34" charset="0"/>
                <a:cs typeface="Calibri" pitchFamily="34" charset="0"/>
              </a:endParaRPr>
            </a:p>
            <a:p>
              <a:pPr marL="723882" indent="-482588"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Varises</a:t>
              </a:r>
              <a:endParaRPr lang="en-US" sz="2667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0"/>
          <p:cNvGrpSpPr/>
          <p:nvPr/>
        </p:nvGrpSpPr>
        <p:grpSpPr>
          <a:xfrm>
            <a:off x="119269" y="516835"/>
            <a:ext cx="6082747" cy="5483933"/>
            <a:chOff x="-16221" y="1248383"/>
            <a:chExt cx="4516189" cy="3807942"/>
          </a:xfrm>
        </p:grpSpPr>
        <p:sp>
          <p:nvSpPr>
            <p:cNvPr id="14" name="Rectangle 13"/>
            <p:cNvSpPr/>
            <p:nvPr/>
          </p:nvSpPr>
          <p:spPr>
            <a:xfrm>
              <a:off x="-32" y="1445346"/>
              <a:ext cx="4500000" cy="3610979"/>
            </a:xfrm>
            <a:prstGeom prst="rect">
              <a:avLst/>
            </a:prstGeom>
            <a:solidFill>
              <a:srgbClr val="E5F3F7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2844" y="1785696"/>
              <a:ext cx="4140000" cy="3175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667" b="1" dirty="0">
                  <a:solidFill>
                    <a:srgbClr val="FF3399"/>
                  </a:solidFill>
                  <a:latin typeface="Calibri" pitchFamily="34" charset="0"/>
                  <a:cs typeface="Calibri" pitchFamily="34" charset="0"/>
                </a:rPr>
                <a:t>Jantung koroner </a:t>
              </a:r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adalah kondisi yang terjadi ketika pembuluh darah utama yang menuju ke jantung tersumbat atau mengeras oleh lemak dan zat kapur.</a:t>
              </a:r>
            </a:p>
            <a:p>
              <a:endParaRPr lang="nl-NL" sz="2667" b="1" dirty="0">
                <a:latin typeface="Calibri" pitchFamily="34" charset="0"/>
                <a:cs typeface="Calibri" pitchFamily="34" charset="0"/>
              </a:endParaRPr>
            </a:p>
            <a:p>
              <a:r>
                <a:rPr lang="nl-NL" sz="2667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Faktor penyebab terjadinya penyumbatan, antara lain:</a:t>
              </a:r>
            </a:p>
            <a:p>
              <a:pPr marL="241294" indent="-241294">
                <a:buFont typeface="Wingdings" pitchFamily="2" charset="2"/>
                <a:buChar char="§"/>
              </a:pPr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kadar kolestrol tinggi</a:t>
              </a:r>
            </a:p>
            <a:p>
              <a:pPr marL="241294" indent="-241294">
                <a:buFont typeface="Wingdings" pitchFamily="2" charset="2"/>
                <a:buChar char="§"/>
              </a:pPr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diabetes melitus</a:t>
              </a:r>
            </a:p>
            <a:p>
              <a:pPr marL="241294" indent="-241294">
                <a:buFont typeface="Wingdings" pitchFamily="2" charset="2"/>
                <a:buChar char="§"/>
              </a:pPr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kebiasaan merokok</a:t>
              </a:r>
            </a:p>
          </p:txBody>
        </p:sp>
        <p:sp>
          <p:nvSpPr>
            <p:cNvPr id="16" name="Pentagon 15"/>
            <p:cNvSpPr/>
            <p:nvPr/>
          </p:nvSpPr>
          <p:spPr bwMode="auto">
            <a:xfrm>
              <a:off x="-16221" y="1248383"/>
              <a:ext cx="2911821" cy="43200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Jantung</a:t>
              </a:r>
              <a:r>
                <a:rPr lang="en-US" sz="29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koroner</a:t>
              </a:r>
              <a:endParaRPr lang="en-US" sz="2933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oup 11"/>
          <p:cNvGrpSpPr/>
          <p:nvPr/>
        </p:nvGrpSpPr>
        <p:grpSpPr>
          <a:xfrm>
            <a:off x="6432000" y="1290636"/>
            <a:ext cx="5296174" cy="4329130"/>
            <a:chOff x="4933188" y="928676"/>
            <a:chExt cx="4320000" cy="3494357"/>
          </a:xfrm>
        </p:grpSpPr>
        <p:sp>
          <p:nvSpPr>
            <p:cNvPr id="18" name="Rectangle 17"/>
            <p:cNvSpPr/>
            <p:nvPr/>
          </p:nvSpPr>
          <p:spPr>
            <a:xfrm>
              <a:off x="4933188" y="1142990"/>
              <a:ext cx="4320000" cy="3280043"/>
            </a:xfrm>
            <a:prstGeom prst="rect">
              <a:avLst/>
            </a:prstGeom>
            <a:solidFill>
              <a:srgbClr val="E5F3F7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1246" y="1499563"/>
              <a:ext cx="3786190" cy="28396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667" b="1" dirty="0">
                  <a:solidFill>
                    <a:srgbClr val="FF3399"/>
                  </a:solidFill>
                  <a:latin typeface="Calibri" pitchFamily="34" charset="0"/>
                  <a:cs typeface="Calibri" pitchFamily="34" charset="0"/>
                </a:rPr>
                <a:t>Strok</a:t>
              </a:r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 adalah kondisi kerusakan otak yang disebabkan oleh pecahnya atau tersumbatnya pembuluh darah di otak sehingga otak kekurangan oksigen dan nutrisi. </a:t>
              </a:r>
            </a:p>
            <a:p>
              <a:endParaRPr lang="nl-NL" sz="2667" b="1" dirty="0">
                <a:latin typeface="Calibri" pitchFamily="34" charset="0"/>
                <a:cs typeface="Calibri" pitchFamily="34" charset="0"/>
              </a:endParaRPr>
            </a:p>
            <a:p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Strok dapat menyebabkan kelumpuhan anggota tubuh.</a:t>
              </a:r>
              <a:endParaRPr lang="en-US" sz="2667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Pentagon 19"/>
            <p:cNvSpPr/>
            <p:nvPr/>
          </p:nvSpPr>
          <p:spPr bwMode="auto">
            <a:xfrm flipH="1">
              <a:off x="7560567" y="928676"/>
              <a:ext cx="1692621" cy="43200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Strok</a:t>
              </a:r>
              <a:endParaRPr lang="en-US" sz="2933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0"/>
          <p:cNvGrpSpPr/>
          <p:nvPr/>
        </p:nvGrpSpPr>
        <p:grpSpPr>
          <a:xfrm>
            <a:off x="5999989" y="543339"/>
            <a:ext cx="5789383" cy="5266928"/>
            <a:chOff x="4643438" y="828653"/>
            <a:chExt cx="4500594" cy="4071966"/>
          </a:xfrm>
        </p:grpSpPr>
        <p:sp>
          <p:nvSpPr>
            <p:cNvPr id="17" name="Rectangle 16"/>
            <p:cNvSpPr/>
            <p:nvPr/>
          </p:nvSpPr>
          <p:spPr>
            <a:xfrm>
              <a:off x="4643438" y="1042967"/>
              <a:ext cx="4500000" cy="3857652"/>
            </a:xfrm>
            <a:prstGeom prst="rect">
              <a:avLst/>
            </a:prstGeom>
            <a:solidFill>
              <a:srgbClr val="E5F3F7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Pentagon 17"/>
            <p:cNvSpPr/>
            <p:nvPr/>
          </p:nvSpPr>
          <p:spPr bwMode="auto">
            <a:xfrm flipH="1">
              <a:off x="7451411" y="828653"/>
              <a:ext cx="1692621" cy="43200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Varises</a:t>
              </a:r>
              <a:endParaRPr lang="en-US" sz="2933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57752" y="1428742"/>
              <a:ext cx="4143404" cy="345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667" b="1" dirty="0">
                  <a:solidFill>
                    <a:srgbClr val="FF3399"/>
                  </a:solidFill>
                  <a:latin typeface="Calibri" pitchFamily="34" charset="0"/>
                  <a:cs typeface="Calibri" pitchFamily="34" charset="0"/>
                </a:rPr>
                <a:t>Varises</a:t>
              </a:r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 disebabkan oleh gangguan aliran darah pada pembuluh vena. </a:t>
              </a:r>
            </a:p>
            <a:p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Varises ditandai oleh benjolan keunguan pada kulit.</a:t>
              </a:r>
            </a:p>
            <a:p>
              <a:endParaRPr lang="nl-NL" sz="2667" b="1" dirty="0">
                <a:latin typeface="Calibri" pitchFamily="34" charset="0"/>
                <a:cs typeface="Calibri" pitchFamily="34" charset="0"/>
              </a:endParaRPr>
            </a:p>
            <a:p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Faktor risiko terjadinya varises, antara lain:</a:t>
              </a:r>
            </a:p>
            <a:p>
              <a:pPr marL="241294" indent="-241294">
                <a:buFont typeface="Wingdings" pitchFamily="2" charset="2"/>
                <a:buChar char="§"/>
              </a:pPr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terlalu lama berdiri </a:t>
              </a:r>
            </a:p>
            <a:p>
              <a:pPr marL="241294" indent="-241294">
                <a:buFont typeface="Wingdings" pitchFamily="2" charset="2"/>
                <a:buChar char="§"/>
              </a:pPr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kelebihan berat badan</a:t>
              </a:r>
            </a:p>
            <a:p>
              <a:pPr marL="241294" indent="-241294">
                <a:buFont typeface="Wingdings" pitchFamily="2" charset="2"/>
                <a:buChar char="§"/>
              </a:pPr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memakai pakaian yang terlalu ketat</a:t>
              </a:r>
            </a:p>
            <a:p>
              <a:pPr marL="241294" indent="-241294">
                <a:buFont typeface="Wingdings" pitchFamily="2" charset="2"/>
                <a:buChar char="§"/>
              </a:pPr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menumpangkan kaki saat duduk</a:t>
              </a:r>
              <a:endParaRPr lang="en-US" sz="2667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2588" y="380978"/>
            <a:ext cx="5387199" cy="2762269"/>
            <a:chOff x="-16221" y="1000114"/>
            <a:chExt cx="4342340" cy="2214578"/>
          </a:xfrm>
        </p:grpSpPr>
        <p:grpSp>
          <p:nvGrpSpPr>
            <p:cNvPr id="21" name="Group 10"/>
            <p:cNvGrpSpPr/>
            <p:nvPr/>
          </p:nvGrpSpPr>
          <p:grpSpPr>
            <a:xfrm>
              <a:off x="-16221" y="1000114"/>
              <a:ext cx="4342340" cy="2214578"/>
              <a:chOff x="-16221" y="1248383"/>
              <a:chExt cx="4342340" cy="221457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119" y="1462697"/>
                <a:ext cx="4320000" cy="2000264"/>
              </a:xfrm>
              <a:prstGeom prst="rect">
                <a:avLst/>
              </a:prstGeom>
              <a:solidFill>
                <a:srgbClr val="E5F3F7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Pentagon 23"/>
              <p:cNvSpPr/>
              <p:nvPr/>
            </p:nvSpPr>
            <p:spPr bwMode="auto">
              <a:xfrm>
                <a:off x="-16221" y="1248383"/>
                <a:ext cx="2911821" cy="432000"/>
              </a:xfrm>
              <a:prstGeom prst="homePlat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933" b="1" dirty="0" err="1">
                    <a:latin typeface="Calibri" pitchFamily="34" charset="0"/>
                    <a:cs typeface="Calibri" pitchFamily="34" charset="0"/>
                  </a:rPr>
                  <a:t>Hipertensi</a:t>
                </a:r>
                <a:endParaRPr lang="en-US" sz="2933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285720" y="1505544"/>
              <a:ext cx="3786214" cy="1608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2667" b="1" dirty="0">
                  <a:solidFill>
                    <a:srgbClr val="FF3399"/>
                  </a:solidFill>
                  <a:latin typeface="Calibri" pitchFamily="34" charset="0"/>
                  <a:cs typeface="Calibri" pitchFamily="34" charset="0"/>
                </a:rPr>
                <a:t>Hipertensi</a:t>
              </a:r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 adalah penyakit tekanan darah tinggi akibat penyempitan pembuluh darah.  Nilai tekanan darah tinggi adalah 130/80 mmHg atau lebih.</a:t>
              </a:r>
            </a:p>
          </p:txBody>
        </p:sp>
      </p:grpSp>
      <p:grpSp>
        <p:nvGrpSpPr>
          <p:cNvPr id="25" name="Group 22"/>
          <p:cNvGrpSpPr/>
          <p:nvPr/>
        </p:nvGrpSpPr>
        <p:grpSpPr>
          <a:xfrm>
            <a:off x="402588" y="3714753"/>
            <a:ext cx="5357412" cy="2381265"/>
            <a:chOff x="-32" y="2908785"/>
            <a:chExt cx="4308619" cy="1928825"/>
          </a:xfrm>
        </p:grpSpPr>
        <p:grpSp>
          <p:nvGrpSpPr>
            <p:cNvPr id="26" name="Group 15"/>
            <p:cNvGrpSpPr/>
            <p:nvPr/>
          </p:nvGrpSpPr>
          <p:grpSpPr>
            <a:xfrm>
              <a:off x="-32" y="2908785"/>
              <a:ext cx="4308619" cy="1928825"/>
              <a:chOff x="-16253" y="1248383"/>
              <a:chExt cx="4308619" cy="192882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-16253" y="1482851"/>
                <a:ext cx="4308619" cy="1694357"/>
              </a:xfrm>
              <a:prstGeom prst="rect">
                <a:avLst/>
              </a:prstGeom>
              <a:solidFill>
                <a:srgbClr val="E5F3F7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Pentagon 28"/>
              <p:cNvSpPr/>
              <p:nvPr/>
            </p:nvSpPr>
            <p:spPr bwMode="auto">
              <a:xfrm>
                <a:off x="-16221" y="1248383"/>
                <a:ext cx="2911821" cy="432000"/>
              </a:xfrm>
              <a:prstGeom prst="homePlat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933" b="1" dirty="0" err="1">
                    <a:latin typeface="Calibri" pitchFamily="34" charset="0"/>
                    <a:cs typeface="Calibri" pitchFamily="34" charset="0"/>
                  </a:rPr>
                  <a:t>Hipotensi</a:t>
                </a:r>
                <a:endParaRPr lang="en-US" sz="2933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57158" y="3429006"/>
              <a:ext cx="3571899" cy="13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667" b="1" dirty="0">
                  <a:solidFill>
                    <a:srgbClr val="FF3399"/>
                  </a:solidFill>
                  <a:latin typeface="Calibri" pitchFamily="34" charset="0"/>
                  <a:cs typeface="Calibri" pitchFamily="34" charset="0"/>
                </a:rPr>
                <a:t>Hipotensi</a:t>
              </a:r>
              <a:r>
                <a:rPr lang="nl-NL" sz="2667" b="1" dirty="0">
                  <a:latin typeface="Calibri" pitchFamily="34" charset="0"/>
                  <a:cs typeface="Calibri" pitchFamily="34" charset="0"/>
                </a:rPr>
                <a:t> adalah penyakit tekanan darah rendah. Hipotensi dapat disebabkan oleh kekurangan gizi.</a:t>
              </a:r>
              <a:endParaRPr lang="en-US" sz="2667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77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285710" y="3143248"/>
            <a:ext cx="2276845" cy="3086029"/>
          </a:xfrm>
          <a:prstGeom prst="rect">
            <a:avLst/>
          </a:prstGeom>
        </p:spPr>
      </p:pic>
      <p:grpSp>
        <p:nvGrpSpPr>
          <p:cNvPr id="31" name="Group 9"/>
          <p:cNvGrpSpPr/>
          <p:nvPr/>
        </p:nvGrpSpPr>
        <p:grpSpPr>
          <a:xfrm>
            <a:off x="2743168" y="285728"/>
            <a:ext cx="9280061" cy="5810290"/>
            <a:chOff x="2214546" y="831948"/>
            <a:chExt cx="6660000" cy="4357718"/>
          </a:xfrm>
        </p:grpSpPr>
        <p:sp>
          <p:nvSpPr>
            <p:cNvPr id="32" name="Rectangle 31"/>
            <p:cNvSpPr/>
            <p:nvPr/>
          </p:nvSpPr>
          <p:spPr>
            <a:xfrm>
              <a:off x="2214546" y="831948"/>
              <a:ext cx="6660000" cy="4357718"/>
            </a:xfrm>
            <a:prstGeom prst="rect">
              <a:avLst/>
            </a:prstGeom>
            <a:solidFill>
              <a:srgbClr val="E5F3F7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57422" y="1000114"/>
              <a:ext cx="6357982" cy="4054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0990" indent="-380990">
                <a:spcAft>
                  <a:spcPts val="800"/>
                </a:spcAft>
              </a:pP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Penyakit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atau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kelainan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dapat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terjadi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pada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antara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lain:</a:t>
              </a:r>
            </a:p>
            <a:p>
              <a:pPr marL="380990" indent="-380990"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Anemia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yaitu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kondisi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kurangnya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jumlah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sel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atau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kandungan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hemoglobin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dalam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</a:p>
            <a:p>
              <a:pPr marL="380990" indent="-380990"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Leukemia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yaitu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kondisi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mana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jumlah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sel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putih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dalam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terlalu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banyak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</a:p>
            <a:p>
              <a:pPr marL="380990" indent="-380990"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Hemofilia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yaitu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penyakit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ditandai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dengan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sulit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membeku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Akibatnya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pendarahan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berlangsung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lebih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lama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saat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tubuh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mengalami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luka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Hemofilia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merupakan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penyakit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keturunan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 </a:t>
              </a:r>
            </a:p>
            <a:p>
              <a:pPr marL="380990" indent="-380990"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Talasemia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yaitu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penyakit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keturunan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mana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tidak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cukup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memproduksi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hemoglobin.</a:t>
              </a:r>
            </a:p>
            <a:p>
              <a:pPr marL="380990" indent="-380990"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Demam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berdarah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diakibatkan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virus dengue yang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menyerang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trombosit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  <a:endParaRPr lang="en-US" sz="2133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285709" y="1047733"/>
            <a:ext cx="2457459" cy="1809763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Darah</a:t>
            </a:r>
            <a:r>
              <a:rPr lang="en-US" sz="2133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r>
              <a:rPr lang="en-US" sz="2133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juga</a:t>
            </a:r>
            <a:r>
              <a:rPr lang="en-US" sz="2133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sz="2133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mengalami</a:t>
            </a:r>
            <a:r>
              <a:rPr lang="en-US" sz="2133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kelainan</a:t>
            </a:r>
            <a:r>
              <a:rPr lang="en-US" sz="2133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atau</a:t>
            </a:r>
            <a:r>
              <a:rPr lang="en-US" sz="2133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penyakit</a:t>
            </a:r>
            <a:r>
              <a:rPr lang="en-US" sz="2133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18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ACCDBAB-5B51-4584-8D03-8A2EE034ACB4}"/>
              </a:ext>
            </a:extLst>
          </p:cNvPr>
          <p:cNvSpPr/>
          <p:nvPr/>
        </p:nvSpPr>
        <p:spPr>
          <a:xfrm>
            <a:off x="3835866" y="1603514"/>
            <a:ext cx="5175613" cy="2763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FCBAAA-C9CB-40FD-922F-BB23483A45A9}"/>
              </a:ext>
            </a:extLst>
          </p:cNvPr>
          <p:cNvSpPr/>
          <p:nvPr/>
        </p:nvSpPr>
        <p:spPr>
          <a:xfrm rot="10800000" flipV="1">
            <a:off x="3835866" y="5012797"/>
            <a:ext cx="5308132" cy="6608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070B5-3CD7-4F55-97C7-736F1EB30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984715" y="864392"/>
            <a:ext cx="2727140" cy="36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145</TotalTime>
  <Words>324</Words>
  <Application>Microsoft Office PowerPoint</Application>
  <PresentationFormat>Widescreen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Adobe Gothic Std B</vt:lpstr>
      <vt:lpstr>Arial</vt:lpstr>
      <vt:lpstr>Arial Black</vt:lpstr>
      <vt:lpstr>Arial Rounded MT Bold</vt:lpstr>
      <vt:lpstr>Bahnschrift Condensed</vt:lpstr>
      <vt:lpstr>Calibri</vt:lpstr>
      <vt:lpstr>Corbel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2021-10-10T04:02:40Z</dcterms:created>
  <dcterms:modified xsi:type="dcterms:W3CDTF">2021-10-17T10:19:17Z</dcterms:modified>
</cp:coreProperties>
</file>