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65" r:id="rId3"/>
    <p:sldId id="290" r:id="rId4"/>
    <p:sldId id="291" r:id="rId5"/>
    <p:sldId id="292" r:id="rId6"/>
    <p:sldId id="293" r:id="rId7"/>
    <p:sldId id="294" r:id="rId8"/>
    <p:sldId id="295" r:id="rId9"/>
  </p:sldIdLst>
  <p:sldSz cx="9144000" cy="5143500" type="screen16x9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E76"/>
    <a:srgbClr val="FF0066"/>
    <a:srgbClr val="B27A16"/>
    <a:srgbClr val="F1CFEC"/>
    <a:srgbClr val="AE3CBA"/>
    <a:srgbClr val="CEB3DF"/>
    <a:srgbClr val="2A583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16" autoAdjust="0"/>
    <p:restoredTop sz="94660"/>
  </p:normalViewPr>
  <p:slideViewPr>
    <p:cSldViewPr>
      <p:cViewPr varScale="1">
        <p:scale>
          <a:sx n="90" d="100"/>
          <a:sy n="90" d="100"/>
        </p:scale>
        <p:origin x="73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50B8A3-9419-4E17-A517-F03130CB6856}" type="datetimeFigureOut">
              <a:rPr lang="en-US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534F799-D1AE-418B-83CE-77D41DFBA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689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70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ELISA\ERLANGGA LISA\2017\TEMPLATE PPT\SD Buping Tematik Terpadu K13N\SD Buping Tematik Terpadu K13N banner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000"/>
            <a:ext cx="91440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rlin Sans FB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rlin Sans FB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rlin Sans FB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rlin Sans FB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rlin Sans FB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rlin Sans FB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rlin Sans FB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rlin Sans FB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ELISA\ERLANGGA LISA\2017\TEMPLATE PPT\SD Buping Tematik Terpadu K13N\SD Buping Tematik Terpadu K13N 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000"/>
            <a:ext cx="91440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40583" y="1352550"/>
            <a:ext cx="4349012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3200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Ilmu</a:t>
            </a:r>
            <a:r>
              <a:rPr lang="en-US" sz="3200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Pengetahuan</a:t>
            </a:r>
            <a:r>
              <a:rPr lang="en-US" sz="3200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Sosial</a:t>
            </a:r>
            <a:endParaRPr lang="en-US" sz="3200" b="1" dirty="0">
              <a:solidFill>
                <a:srgbClr val="7030A0"/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3200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3200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3200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V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526247"/>
            <a:ext cx="3105343" cy="380715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" fill="hold">
                                          <p:stCondLst>
                                            <p:cond delay="1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" fill="hold">
                                          <p:stCondLst>
                                            <p:cond delay="39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" fill="hold">
                                          <p:stCondLst>
                                            <p:cond delay="5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1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943100" y="209550"/>
            <a:ext cx="5257800" cy="4329113"/>
            <a:chOff x="3795402" y="133350"/>
            <a:chExt cx="5257800" cy="4328802"/>
          </a:xfrm>
        </p:grpSpPr>
        <p:sp>
          <p:nvSpPr>
            <p:cNvPr id="3" name="Oval 2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78" name="Rectangle 1"/>
            <p:cNvSpPr>
              <a:spLocks noChangeArrowheads="1"/>
            </p:cNvSpPr>
            <p:nvPr/>
          </p:nvSpPr>
          <p:spPr bwMode="auto">
            <a:xfrm>
              <a:off x="4595502" y="1781593"/>
              <a:ext cx="3657600" cy="1938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en-US" sz="4000" b="1" dirty="0" err="1">
                  <a:solidFill>
                    <a:srgbClr val="0070C0"/>
                  </a:solidFill>
                  <a:cs typeface="Calibri" pitchFamily="34" charset="0"/>
                </a:rPr>
                <a:t>Peristiwa</a:t>
              </a:r>
              <a:r>
                <a:rPr lang="en-US" altLang="en-US" sz="4000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r>
                <a:rPr lang="en-US" altLang="en-US" sz="4000" b="1" dirty="0" err="1">
                  <a:solidFill>
                    <a:srgbClr val="0070C0"/>
                  </a:solidFill>
                  <a:cs typeface="Calibri" pitchFamily="34" charset="0"/>
                </a:rPr>
                <a:t>dalam</a:t>
              </a:r>
              <a:r>
                <a:rPr lang="en-US" altLang="en-US" sz="4000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r>
                <a:rPr lang="en-US" altLang="en-US" sz="4000" b="1" dirty="0" err="1">
                  <a:solidFill>
                    <a:srgbClr val="0070C0"/>
                  </a:solidFill>
                  <a:cs typeface="Calibri" pitchFamily="34" charset="0"/>
                </a:rPr>
                <a:t>Kehidupan</a:t>
              </a:r>
              <a:endParaRPr lang="en-US" altLang="en-US" sz="4000" b="1" dirty="0">
                <a:solidFill>
                  <a:srgbClr val="0070C0"/>
                </a:solidFill>
                <a:cs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95402" y="1123879"/>
              <a:ext cx="5257800" cy="7079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dirty="0" err="1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Tema</a:t>
              </a:r>
              <a:r>
                <a:rPr lang="en-US" sz="4000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 7</a:t>
              </a:r>
            </a:p>
          </p:txBody>
        </p:sp>
      </p:grpSp>
      <p:pic>
        <p:nvPicPr>
          <p:cNvPr id="3076" name="Picture 2" descr="E:\ELISA\ERLANGGA LISA\2017\TEMPLATE PPT\SD Buping Tematik Terpadu K13N\SD Buping Tematik Terpadu K13N bann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000"/>
            <a:ext cx="91440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0"/>
            <a:ext cx="5105401" cy="666750"/>
            <a:chOff x="-1" y="0"/>
            <a:chExt cx="5105401" cy="666750"/>
          </a:xfrm>
        </p:grpSpPr>
        <p:pic>
          <p:nvPicPr>
            <p:cNvPr id="3" name="Picture 2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8600" y="44904"/>
              <a:ext cx="47244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1</a:t>
              </a:r>
            </a:p>
          </p:txBody>
        </p:sp>
      </p:grp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42950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n-US" sz="2400" dirty="0" err="1">
                <a:latin typeface="Myriad Pro" panose="020B0503030403020204" pitchFamily="34" charset="0"/>
              </a:rPr>
              <a:t>Faktor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pendorong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kedatangan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bangsa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asing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ke</a:t>
            </a:r>
            <a:r>
              <a:rPr lang="en-US" sz="2400" dirty="0">
                <a:latin typeface="Myriad Pro" panose="020B0503030403020204" pitchFamily="34" charset="0"/>
              </a:rPr>
              <a:t> Indonesia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1000" y="1669285"/>
            <a:ext cx="2209800" cy="562395"/>
            <a:chOff x="5421674" y="1976562"/>
            <a:chExt cx="1969726" cy="56239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4" y="1976562"/>
              <a:ext cx="1969726" cy="562395"/>
            </a:xfrm>
            <a:prstGeom prst="rect">
              <a:avLst/>
            </a:prstGeom>
          </p:spPr>
        </p:pic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466375" y="2057704"/>
              <a:ext cx="17661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Myriad Pro" panose="020B0503030403020204" pitchFamily="34" charset="0"/>
                </a:rPr>
                <a:t>Rempah-rempah</a:t>
              </a:r>
              <a:endParaRPr lang="en-US" sz="20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81785" y="1669285"/>
            <a:ext cx="2209800" cy="562395"/>
            <a:chOff x="5421674" y="1976562"/>
            <a:chExt cx="1969726" cy="5623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4" y="1976562"/>
              <a:ext cx="1969726" cy="562395"/>
            </a:xfrm>
            <a:prstGeom prst="rect">
              <a:avLst/>
            </a:prstGeom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466375" y="2057704"/>
              <a:ext cx="17661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id-ID" sz="2000" dirty="0">
                  <a:latin typeface="Myriad Pro" panose="020B0503030403020204" pitchFamily="34" charset="0"/>
                </a:rPr>
                <a:t>Semboyan</a:t>
              </a:r>
              <a:r>
                <a:rPr lang="en-US" sz="2000" dirty="0">
                  <a:latin typeface="Myriad Pro" panose="020B0503030403020204" pitchFamily="34" charset="0"/>
                </a:rPr>
                <a:t>  3G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81000" y="2343150"/>
            <a:ext cx="3341654" cy="562395"/>
            <a:chOff x="5421674" y="1976562"/>
            <a:chExt cx="1969726" cy="56239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4" y="1976562"/>
              <a:ext cx="1969726" cy="562395"/>
            </a:xfrm>
            <a:prstGeom prst="rect">
              <a:avLst/>
            </a:prstGeom>
          </p:spPr>
        </p:pic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466375" y="2057704"/>
              <a:ext cx="17661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Myriad Pro" panose="020B0503030403020204" pitchFamily="34" charset="0"/>
                </a:rPr>
                <a:t>Kurangnya</a:t>
              </a:r>
              <a:r>
                <a:rPr lang="en-US" sz="2000" dirty="0">
                  <a:latin typeface="Myriad Pro" panose="020B0503030403020204" pitchFamily="34" charset="0"/>
                </a:rPr>
                <a:t> rasa </a:t>
              </a:r>
              <a:r>
                <a:rPr lang="en-US" sz="2000" dirty="0" err="1">
                  <a:latin typeface="Myriad Pro" panose="020B0503030403020204" pitchFamily="34" charset="0"/>
                </a:rPr>
                <a:t>persatuan</a:t>
              </a:r>
              <a:endParaRPr lang="en-US" sz="20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80999" y="3028950"/>
            <a:ext cx="4510585" cy="562395"/>
            <a:chOff x="5421674" y="1976562"/>
            <a:chExt cx="1969726" cy="562395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4" y="1976562"/>
              <a:ext cx="1969726" cy="562395"/>
            </a:xfrm>
            <a:prstGeom prst="rect">
              <a:avLst/>
            </a:prstGeom>
          </p:spPr>
        </p:pic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466375" y="2057704"/>
              <a:ext cx="17661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Myriad Pro" panose="020B0503030403020204" pitchFamily="34" charset="0"/>
                </a:rPr>
                <a:t>Letak</a:t>
              </a:r>
              <a:r>
                <a:rPr lang="en-US" sz="2000" dirty="0">
                  <a:latin typeface="Myriad Pro" panose="020B0503030403020204" pitchFamily="34" charset="0"/>
                </a:rPr>
                <a:t> </a:t>
              </a:r>
              <a:r>
                <a:rPr lang="en-US" sz="2000" dirty="0" err="1">
                  <a:latin typeface="Myriad Pro" panose="020B0503030403020204" pitchFamily="34" charset="0"/>
                </a:rPr>
                <a:t>strategis</a:t>
              </a:r>
              <a:r>
                <a:rPr lang="en-US" sz="2000" dirty="0">
                  <a:latin typeface="Myriad Pro" panose="020B0503030403020204" pitchFamily="34" charset="0"/>
                </a:rPr>
                <a:t> Indonesia</a:t>
              </a:r>
            </a:p>
          </p:txBody>
        </p:sp>
      </p:grp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166931"/>
            <a:ext cx="2769994" cy="3477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09600" y="3714750"/>
            <a:ext cx="546223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eaLnBrk="1" hangingPunct="1"/>
            <a:r>
              <a:rPr lang="en-US" sz="2000" b="1" dirty="0">
                <a:latin typeface="Myriad Pro" panose="020B0503030403020204" pitchFamily="34" charset="0"/>
              </a:rPr>
              <a:t>Alfonso de Albuquerque </a:t>
            </a:r>
            <a:r>
              <a:rPr lang="en-US" sz="2000" dirty="0" err="1">
                <a:latin typeface="Myriad Pro" panose="020B0503030403020204" pitchFamily="34" charset="0"/>
              </a:rPr>
              <a:t>dan</a:t>
            </a:r>
            <a:r>
              <a:rPr lang="en-US" sz="2000" dirty="0">
                <a:latin typeface="Myriad Pro" panose="020B0503030403020204" pitchFamily="34" charset="0"/>
              </a:rPr>
              <a:t> </a:t>
            </a:r>
            <a:r>
              <a:rPr lang="en-US" sz="2000" dirty="0" err="1">
                <a:latin typeface="Myriad Pro" panose="020B0503030403020204" pitchFamily="34" charset="0"/>
              </a:rPr>
              <a:t>Bangsa</a:t>
            </a:r>
            <a:r>
              <a:rPr lang="en-US" sz="2000" dirty="0">
                <a:latin typeface="Myriad Pro" panose="020B0503030403020204" pitchFamily="34" charset="0"/>
              </a:rPr>
              <a:t> </a:t>
            </a:r>
            <a:r>
              <a:rPr lang="en-US" sz="2000" dirty="0" err="1">
                <a:latin typeface="Myriad Pro" panose="020B0503030403020204" pitchFamily="34" charset="0"/>
              </a:rPr>
              <a:t>Portugis</a:t>
            </a:r>
            <a:r>
              <a:rPr lang="en-US" sz="2000" dirty="0">
                <a:latin typeface="Myriad Pro" panose="020B0503030403020204" pitchFamily="34" charset="0"/>
              </a:rPr>
              <a:t> </a:t>
            </a:r>
            <a:r>
              <a:rPr lang="en-US" sz="2000" dirty="0" err="1">
                <a:latin typeface="Myriad Pro" panose="020B0503030403020204" pitchFamily="34" charset="0"/>
              </a:rPr>
              <a:t>merupakan</a:t>
            </a:r>
            <a:r>
              <a:rPr lang="en-US" sz="2000" dirty="0">
                <a:latin typeface="Myriad Pro" panose="020B0503030403020204" pitchFamily="34" charset="0"/>
              </a:rPr>
              <a:t> </a:t>
            </a:r>
            <a:r>
              <a:rPr lang="en-US" sz="2000" dirty="0" err="1">
                <a:latin typeface="Myriad Pro" panose="020B0503030403020204" pitchFamily="34" charset="0"/>
              </a:rPr>
              <a:t>bangsa</a:t>
            </a:r>
            <a:r>
              <a:rPr lang="en-US" sz="2000" dirty="0">
                <a:latin typeface="Myriad Pro" panose="020B0503030403020204" pitchFamily="34" charset="0"/>
              </a:rPr>
              <a:t> </a:t>
            </a:r>
            <a:r>
              <a:rPr lang="en-US" sz="2000" dirty="0" err="1">
                <a:latin typeface="Myriad Pro" panose="020B0503030403020204" pitchFamily="34" charset="0"/>
              </a:rPr>
              <a:t>asing</a:t>
            </a:r>
            <a:r>
              <a:rPr lang="en-US" sz="2000" dirty="0">
                <a:latin typeface="Myriad Pro" panose="020B0503030403020204" pitchFamily="34" charset="0"/>
              </a:rPr>
              <a:t> </a:t>
            </a:r>
            <a:r>
              <a:rPr lang="en-US" sz="2000" dirty="0" err="1">
                <a:latin typeface="Myriad Pro" panose="020B0503030403020204" pitchFamily="34" charset="0"/>
              </a:rPr>
              <a:t>pertama</a:t>
            </a:r>
            <a:r>
              <a:rPr lang="en-US" sz="2000" dirty="0">
                <a:latin typeface="Myriad Pro" panose="020B0503030403020204" pitchFamily="34" charset="0"/>
              </a:rPr>
              <a:t> yang </a:t>
            </a:r>
            <a:r>
              <a:rPr lang="en-US" sz="2000" dirty="0" err="1">
                <a:latin typeface="Myriad Pro" panose="020B0503030403020204" pitchFamily="34" charset="0"/>
              </a:rPr>
              <a:t>datang</a:t>
            </a:r>
            <a:r>
              <a:rPr lang="en-US" sz="2000" dirty="0">
                <a:latin typeface="Myriad Pro" panose="020B0503030403020204" pitchFamily="34" charset="0"/>
              </a:rPr>
              <a:t> </a:t>
            </a:r>
            <a:r>
              <a:rPr lang="en-US" sz="2000" dirty="0" err="1">
                <a:latin typeface="Myriad Pro" panose="020B0503030403020204" pitchFamily="34" charset="0"/>
              </a:rPr>
              <a:t>ke</a:t>
            </a:r>
            <a:r>
              <a:rPr lang="en-US" sz="2000" dirty="0">
                <a:latin typeface="Myriad Pro" panose="020B0503030403020204" pitchFamily="34" charset="0"/>
              </a:rPr>
              <a:t> Indonesia.</a:t>
            </a:r>
          </a:p>
        </p:txBody>
      </p:sp>
      <p:pic>
        <p:nvPicPr>
          <p:cNvPr id="20" name="Picture 2" descr="E:\ELISA\ERLANGGA LISA\2017\TEMPLATE PPT\SD Buping Tematik Terpadu K13N\SD Buping Tematik Terpadu K13N bann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000"/>
            <a:ext cx="91440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>
            <a:spLocks noChangeArrowheads="1"/>
          </p:cNvSpPr>
          <p:nvPr/>
        </p:nvSpPr>
        <p:spPr bwMode="auto">
          <a:xfrm rot="16200000">
            <a:off x="4913673" y="2588918"/>
            <a:ext cx="20393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700" dirty="0" err="1">
                <a:latin typeface="Myriad Pro" panose="020B0503030403020204" pitchFamily="34" charset="0"/>
              </a:rPr>
              <a:t>Sumber</a:t>
            </a:r>
            <a:r>
              <a:rPr lang="en-US" sz="700" dirty="0">
                <a:latin typeface="Myriad Pro" panose="020B0503030403020204" pitchFamily="34" charset="0"/>
              </a:rPr>
              <a:t>: </a:t>
            </a:r>
            <a:r>
              <a:rPr lang="en-US" sz="700" i="1" dirty="0">
                <a:latin typeface="Myriad Pro" panose="020B0503030403020204" pitchFamily="34" charset="0"/>
              </a:rPr>
              <a:t>wikipedia.com.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A530A78-C95C-4CFE-AA1A-B6A9FCD6616B}"/>
              </a:ext>
            </a:extLst>
          </p:cNvPr>
          <p:cNvGrpSpPr/>
          <p:nvPr/>
        </p:nvGrpSpPr>
        <p:grpSpPr>
          <a:xfrm>
            <a:off x="7779606" y="206636"/>
            <a:ext cx="1143000" cy="417731"/>
            <a:chOff x="7772400" y="57150"/>
            <a:chExt cx="1143000" cy="417731"/>
          </a:xfrm>
        </p:grpSpPr>
        <p:sp>
          <p:nvSpPr>
            <p:cNvPr id="23" name="Rounded Rectangle 18">
              <a:extLst>
                <a:ext uri="{FF2B5EF4-FFF2-40B4-BE49-F238E27FC236}">
                  <a16:creationId xmlns:a16="http://schemas.microsoft.com/office/drawing/2014/main" id="{B2C2387E-2C54-476F-8DEA-49C4278BA865}"/>
                </a:ext>
              </a:extLst>
            </p:cNvPr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27A9312-61C7-45AC-9C77-4B2EC1B36C7C}"/>
                </a:ext>
              </a:extLst>
            </p:cNvPr>
            <p:cNvSpPr txBox="1"/>
            <p:nvPr/>
          </p:nvSpPr>
          <p:spPr>
            <a:xfrm>
              <a:off x="7852716" y="81864"/>
              <a:ext cx="996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KD 3.</a:t>
              </a:r>
              <a:r>
                <a:rPr lang="id-ID" b="1" dirty="0"/>
                <a:t>4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659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2276" y="0"/>
            <a:ext cx="55648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n-US" sz="2400" dirty="0" err="1">
                <a:latin typeface="Myriad Pro" panose="020B0503030403020204" pitchFamily="34" charset="0"/>
              </a:rPr>
              <a:t>Sikap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sewenang-wenang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bangsa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asing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mendorong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perlawanan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Myriad Pro" panose="020B0503030403020204" pitchFamily="34" charset="0"/>
              </a:rPr>
              <a:t>bangsa</a:t>
            </a:r>
            <a:r>
              <a:rPr lang="en-US" sz="2400" b="1" dirty="0">
                <a:solidFill>
                  <a:srgbClr val="FF0000"/>
                </a:solidFill>
                <a:latin typeface="Myriad Pro" panose="020B0503030403020204" pitchFamily="34" charset="0"/>
              </a:rPr>
              <a:t> Indonesia</a:t>
            </a:r>
            <a:r>
              <a:rPr lang="en-US" sz="2400" dirty="0">
                <a:latin typeface="Myriad Pro" panose="020B0503030403020204" pitchFamily="34" charset="0"/>
              </a:rPr>
              <a:t>.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2276" y="1200329"/>
            <a:ext cx="5564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n-US" sz="2400" dirty="0" err="1">
                <a:latin typeface="Myriad Pro" panose="020B0503030403020204" pitchFamily="34" charset="0"/>
              </a:rPr>
              <a:t>Perlawanan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Myriad Pro" panose="020B0503030403020204" pitchFamily="34" charset="0"/>
              </a:rPr>
              <a:t>bangsa</a:t>
            </a:r>
            <a:r>
              <a:rPr lang="en-US" sz="2400" b="1" dirty="0">
                <a:solidFill>
                  <a:srgbClr val="FF0000"/>
                </a:solidFill>
                <a:latin typeface="Myriad Pro" panose="020B0503030403020204" pitchFamily="34" charset="0"/>
              </a:rPr>
              <a:t> Indonesia </a:t>
            </a:r>
            <a:r>
              <a:rPr lang="en-US" sz="2400" dirty="0" err="1">
                <a:latin typeface="Myriad Pro" panose="020B0503030403020204" pitchFamily="34" charset="0"/>
              </a:rPr>
              <a:t>dipimpin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oleh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tokoh-tokoh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berikut</a:t>
            </a:r>
            <a:r>
              <a:rPr lang="en-US" sz="2400" dirty="0">
                <a:latin typeface="Myriad Pro" panose="020B0503030403020204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086511"/>
            <a:ext cx="2118814" cy="1323439"/>
          </a:xfrm>
          <a:prstGeom prst="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Myriad Pro" pitchFamily="34" charset="0"/>
                <a:cs typeface="Myriad Arabic" pitchFamily="50" charset="-78"/>
              </a:rPr>
              <a:t>Cut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Nyak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Dien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memimpin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perlawanan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rakyat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Aceh.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7000" y="2086511"/>
            <a:ext cx="2362200" cy="1323439"/>
          </a:xfrm>
          <a:prstGeom prst="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Tuanku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Imam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Bonjol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memimpin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perlawanan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rakyat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Sumatra Barat.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863" y="3562350"/>
            <a:ext cx="2743200" cy="1015663"/>
          </a:xfrm>
          <a:prstGeom prst="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Pangeran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Diponegoro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memimpin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perlawanan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rakyat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Yogyakarta.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3562350"/>
            <a:ext cx="2743200" cy="1015663"/>
          </a:xfrm>
          <a:prstGeom prst="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Patimura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memimpin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perlawanan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rakyat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Maluku.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1600" y="2086511"/>
            <a:ext cx="2362200" cy="1323439"/>
          </a:xfrm>
          <a:prstGeom prst="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Sisingamangaraja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XII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memimpin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perlawanan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</a:t>
            </a:r>
            <a:r>
              <a:rPr lang="en-US" sz="2000" dirty="0" err="1">
                <a:latin typeface="Myriad Pro" pitchFamily="34" charset="0"/>
                <a:cs typeface="Myriad Arabic" pitchFamily="50" charset="-78"/>
              </a:rPr>
              <a:t>rakyat</a:t>
            </a:r>
            <a:r>
              <a:rPr lang="en-US" sz="2000" dirty="0">
                <a:latin typeface="Myriad Pro" pitchFamily="34" charset="0"/>
                <a:cs typeface="Myriad Arabic" pitchFamily="50" charset="-78"/>
              </a:rPr>
              <a:t> Sumatra Utara.</a:t>
            </a:r>
          </a:p>
        </p:txBody>
      </p:sp>
    </p:spTree>
    <p:extLst>
      <p:ext uri="{BB962C8B-B14F-4D97-AF65-F5344CB8AC3E}">
        <p14:creationId xmlns:p14="http://schemas.microsoft.com/office/powerpoint/2010/main" val="167867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0"/>
            <a:ext cx="5105401" cy="666750"/>
            <a:chOff x="-1" y="0"/>
            <a:chExt cx="5105401" cy="666750"/>
          </a:xfrm>
        </p:grpSpPr>
        <p:pic>
          <p:nvPicPr>
            <p:cNvPr id="3" name="Picture 2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8600" y="44904"/>
              <a:ext cx="47244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2</a:t>
              </a:r>
            </a:p>
          </p:txBody>
        </p:sp>
      </p:grpSp>
      <p:pic>
        <p:nvPicPr>
          <p:cNvPr id="5" name="Picture 2" descr="D:\PROJECT 2017\Untitled-2.t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>
            <a:off x="6400800" y="1573914"/>
            <a:ext cx="2544778" cy="3569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ELISA\ERLANGGA LISA\2017\TEMPLATE PPT\SD Buping Tematik Terpadu K13N\papan canvas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2"/>
          <a:stretch/>
        </p:blipFill>
        <p:spPr bwMode="auto">
          <a:xfrm>
            <a:off x="228600" y="723829"/>
            <a:ext cx="6037169" cy="441834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8599" y="1123950"/>
            <a:ext cx="6037169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en-US" sz="2000" b="1" dirty="0" err="1">
                <a:solidFill>
                  <a:srgbClr val="FF0066"/>
                </a:solidFill>
                <a:latin typeface="Myriad Pro" panose="020B0503030403020204" pitchFamily="34" charset="0"/>
              </a:rPr>
              <a:t>Peristiwa</a:t>
            </a:r>
            <a:r>
              <a:rPr lang="en-US" sz="2000" b="1" dirty="0">
                <a:solidFill>
                  <a:srgbClr val="FF0066"/>
                </a:solidFill>
                <a:latin typeface="Myriad Pro" panose="020B0503030403020204" pitchFamily="34" charset="0"/>
              </a:rPr>
              <a:t> </a:t>
            </a:r>
            <a:r>
              <a:rPr lang="en-US" sz="2000" b="1" dirty="0" err="1">
                <a:solidFill>
                  <a:srgbClr val="FF0066"/>
                </a:solidFill>
                <a:latin typeface="Myriad Pro" panose="020B0503030403020204" pitchFamily="34" charset="0"/>
              </a:rPr>
              <a:t>Penting</a:t>
            </a:r>
            <a:r>
              <a:rPr lang="en-US" sz="2000" b="1" dirty="0">
                <a:solidFill>
                  <a:srgbClr val="FF0066"/>
                </a:solidFill>
                <a:latin typeface="Myriad Pro" panose="020B0503030403020204" pitchFamily="34" charset="0"/>
              </a:rPr>
              <a:t> </a:t>
            </a:r>
            <a:r>
              <a:rPr lang="en-US" sz="2000" b="1" dirty="0" err="1">
                <a:solidFill>
                  <a:srgbClr val="FF0066"/>
                </a:solidFill>
                <a:latin typeface="Myriad Pro" panose="020B0503030403020204" pitchFamily="34" charset="0"/>
              </a:rPr>
              <a:t>Menjelang</a:t>
            </a:r>
            <a:r>
              <a:rPr lang="en-US" sz="2000" b="1" dirty="0">
                <a:solidFill>
                  <a:srgbClr val="FF0066"/>
                </a:solidFill>
                <a:latin typeface="Myriad Pro" panose="020B0503030403020204" pitchFamily="34" charset="0"/>
              </a:rPr>
              <a:t> </a:t>
            </a:r>
            <a:r>
              <a:rPr lang="en-US" sz="2000" b="1" dirty="0" err="1">
                <a:solidFill>
                  <a:srgbClr val="FF0066"/>
                </a:solidFill>
                <a:latin typeface="Myriad Pro" panose="020B0503030403020204" pitchFamily="34" charset="0"/>
              </a:rPr>
              <a:t>Proklamasi</a:t>
            </a:r>
            <a:endParaRPr lang="en-US" sz="2000" dirty="0">
              <a:solidFill>
                <a:srgbClr val="FF0066"/>
              </a:solidFill>
              <a:latin typeface="Myriad Pro" panose="020B050303040302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altLang="en-US" dirty="0" err="1">
                <a:latin typeface="Myriad Pro" panose="020B0503030403020204" pitchFamily="34" charset="0"/>
              </a:rPr>
              <a:t>Jatuhnya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bom</a:t>
            </a:r>
            <a:r>
              <a:rPr lang="en-US" altLang="en-US" dirty="0">
                <a:latin typeface="Myriad Pro" panose="020B0503030403020204" pitchFamily="34" charset="0"/>
              </a:rPr>
              <a:t> atom di Kota Hiroshima </a:t>
            </a:r>
            <a:r>
              <a:rPr lang="en-US" altLang="en-US" dirty="0" err="1">
                <a:latin typeface="Myriad Pro" panose="020B0503030403020204" pitchFamily="34" charset="0"/>
              </a:rPr>
              <a:t>dan</a:t>
            </a:r>
            <a:r>
              <a:rPr lang="en-US" altLang="en-US" dirty="0">
                <a:latin typeface="Myriad Pro" panose="020B0503030403020204" pitchFamily="34" charset="0"/>
              </a:rPr>
              <a:t> Nagasaki </a:t>
            </a:r>
            <a:r>
              <a:rPr lang="en-US" altLang="en-US" dirty="0" err="1">
                <a:latin typeface="Myriad Pro" panose="020B0503030403020204" pitchFamily="34" charset="0"/>
              </a:rPr>
              <a:t>membuat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Jepang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menyerah</a:t>
            </a:r>
            <a:r>
              <a:rPr lang="en-US" altLang="en-US" dirty="0">
                <a:latin typeface="Myriad Pro" panose="020B0503030403020204" pitchFamily="34" charset="0"/>
              </a:rPr>
              <a:t>.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altLang="en-US" dirty="0" err="1">
                <a:latin typeface="Myriad Pro" panose="020B0503030403020204" pitchFamily="34" charset="0"/>
              </a:rPr>
              <a:t>Golongan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muda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mendorong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Soekarno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dan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Moh</a:t>
            </a:r>
            <a:r>
              <a:rPr lang="en-US" altLang="en-US" dirty="0">
                <a:latin typeface="Myriad Pro" panose="020B0503030403020204" pitchFamily="34" charset="0"/>
              </a:rPr>
              <a:t>. </a:t>
            </a:r>
            <a:r>
              <a:rPr lang="en-US" altLang="en-US" dirty="0" err="1">
                <a:latin typeface="Myriad Pro" panose="020B0503030403020204" pitchFamily="34" charset="0"/>
              </a:rPr>
              <a:t>Hatta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untuk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memproklamasikan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kemerdekaan</a:t>
            </a:r>
            <a:r>
              <a:rPr lang="en-US" altLang="en-US" dirty="0">
                <a:latin typeface="Myriad Pro" panose="020B0503030403020204" pitchFamily="34" charset="0"/>
              </a:rPr>
              <a:t>.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altLang="en-US" dirty="0" err="1">
                <a:latin typeface="Myriad Pro" panose="020B0503030403020204" pitchFamily="34" charset="0"/>
              </a:rPr>
              <a:t>Peristiwa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b="1" dirty="0" err="1">
                <a:solidFill>
                  <a:srgbClr val="009900"/>
                </a:solidFill>
                <a:latin typeface="Myriad Pro" panose="020B0503030403020204" pitchFamily="34" charset="0"/>
              </a:rPr>
              <a:t>Rengasdengklok</a:t>
            </a:r>
            <a:r>
              <a:rPr lang="en-US" altLang="en-US" dirty="0">
                <a:latin typeface="Myriad Pro" panose="020B0503030403020204" pitchFamily="34" charset="0"/>
              </a:rPr>
              <a:t>.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n-US" altLang="en-US" dirty="0" err="1">
                <a:latin typeface="Myriad Pro" panose="020B0503030403020204" pitchFamily="34" charset="0"/>
              </a:rPr>
              <a:t>Proklamasi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kemerdekaan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dirty="0" err="1">
                <a:latin typeface="Myriad Pro" panose="020B0503030403020204" pitchFamily="34" charset="0"/>
              </a:rPr>
              <a:t>dibacakan</a:t>
            </a:r>
            <a:r>
              <a:rPr lang="en-US" altLang="en-US" dirty="0">
                <a:latin typeface="Myriad Pro" panose="020B0503030403020204" pitchFamily="34" charset="0"/>
              </a:rPr>
              <a:t> pada </a:t>
            </a:r>
            <a:r>
              <a:rPr lang="en-US" altLang="en-US" dirty="0" err="1">
                <a:latin typeface="Myriad Pro" panose="020B0503030403020204" pitchFamily="34" charset="0"/>
              </a:rPr>
              <a:t>tanggal</a:t>
            </a:r>
            <a:r>
              <a:rPr lang="en-US" altLang="en-US" dirty="0">
                <a:latin typeface="Myriad Pro" panose="020B0503030403020204" pitchFamily="34" charset="0"/>
              </a:rPr>
              <a:t> </a:t>
            </a:r>
            <a:r>
              <a:rPr lang="en-US" altLang="en-US" b="1" dirty="0">
                <a:solidFill>
                  <a:srgbClr val="000E76"/>
                </a:solidFill>
                <a:latin typeface="Myriad Pro" panose="020B0503030403020204" pitchFamily="34" charset="0"/>
              </a:rPr>
              <a:t>17 </a:t>
            </a:r>
            <a:r>
              <a:rPr lang="id-ID" altLang="en-US" b="1" dirty="0">
                <a:solidFill>
                  <a:srgbClr val="000E76"/>
                </a:solidFill>
                <a:latin typeface="Myriad Pro" panose="020B0503030403020204" pitchFamily="34" charset="0"/>
              </a:rPr>
              <a:t>A</a:t>
            </a:r>
            <a:r>
              <a:rPr lang="en-US" altLang="en-US" b="1" dirty="0" err="1">
                <a:solidFill>
                  <a:srgbClr val="000E76"/>
                </a:solidFill>
                <a:latin typeface="Myriad Pro" panose="020B0503030403020204" pitchFamily="34" charset="0"/>
              </a:rPr>
              <a:t>gustus</a:t>
            </a:r>
            <a:r>
              <a:rPr lang="en-US" altLang="en-US" b="1" dirty="0">
                <a:solidFill>
                  <a:srgbClr val="000E76"/>
                </a:solidFill>
                <a:latin typeface="Myriad Pro" panose="020B0503030403020204" pitchFamily="34" charset="0"/>
              </a:rPr>
              <a:t> 1945</a:t>
            </a:r>
            <a:r>
              <a:rPr lang="en-US" altLang="en-US" dirty="0">
                <a:latin typeface="Myriad Pro" panose="020B0503030403020204" pitchFamily="34" charset="0"/>
              </a:rPr>
              <a:t>.</a:t>
            </a:r>
          </a:p>
        </p:txBody>
      </p:sp>
      <p:pic>
        <p:nvPicPr>
          <p:cNvPr id="8" name="Picture 2" descr="E:\ELISA\ERLANGGA LISA\2017\TEMPLATE PPT\SD Buping Tematik Terpadu K13N\SD Buping Tematik Terpadu K13N bann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000"/>
            <a:ext cx="91440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457382E7-5BA4-4E84-B3DE-A6F9D9564C04}"/>
              </a:ext>
            </a:extLst>
          </p:cNvPr>
          <p:cNvGrpSpPr/>
          <p:nvPr/>
        </p:nvGrpSpPr>
        <p:grpSpPr>
          <a:xfrm>
            <a:off x="7779606" y="206636"/>
            <a:ext cx="1143000" cy="417731"/>
            <a:chOff x="7772400" y="57150"/>
            <a:chExt cx="1143000" cy="417731"/>
          </a:xfrm>
        </p:grpSpPr>
        <p:sp>
          <p:nvSpPr>
            <p:cNvPr id="10" name="Rounded Rectangle 18">
              <a:extLst>
                <a:ext uri="{FF2B5EF4-FFF2-40B4-BE49-F238E27FC236}">
                  <a16:creationId xmlns:a16="http://schemas.microsoft.com/office/drawing/2014/main" id="{7BC9227B-6002-4905-B984-41F70B3CAAD9}"/>
                </a:ext>
              </a:extLst>
            </p:cNvPr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D9DD96-4BF5-4B7C-BC14-1C43375FA22B}"/>
                </a:ext>
              </a:extLst>
            </p:cNvPr>
            <p:cNvSpPr txBox="1"/>
            <p:nvPr/>
          </p:nvSpPr>
          <p:spPr>
            <a:xfrm>
              <a:off x="7852716" y="81864"/>
              <a:ext cx="996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KD 3.</a:t>
              </a:r>
              <a:r>
                <a:rPr lang="id-ID" b="1" dirty="0"/>
                <a:t>4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1578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37256" y="403709"/>
            <a:ext cx="3306744" cy="453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72878"/>
            <a:ext cx="838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n-US" sz="2400" b="1" dirty="0" err="1">
                <a:latin typeface="Myriad Pro" panose="020B0503030403020204" pitchFamily="34" charset="0"/>
              </a:rPr>
              <a:t>Perjuangan</a:t>
            </a:r>
            <a:r>
              <a:rPr lang="en-US" sz="2400" b="1" dirty="0">
                <a:latin typeface="Myriad Pro" panose="020B0503030403020204" pitchFamily="34" charset="0"/>
              </a:rPr>
              <a:t> </a:t>
            </a:r>
            <a:r>
              <a:rPr lang="en-US" sz="2400" b="1" dirty="0" err="1">
                <a:latin typeface="Myriad Pro" panose="020B0503030403020204" pitchFamily="34" charset="0"/>
              </a:rPr>
              <a:t>Mempertahankan</a:t>
            </a:r>
            <a:r>
              <a:rPr lang="en-US" sz="2400" b="1" dirty="0">
                <a:latin typeface="Myriad Pro" panose="020B0503030403020204" pitchFamily="34" charset="0"/>
              </a:rPr>
              <a:t> </a:t>
            </a:r>
            <a:r>
              <a:rPr lang="en-US" sz="2400" b="1" dirty="0" err="1">
                <a:latin typeface="Myriad Pro" panose="020B0503030403020204" pitchFamily="34" charset="0"/>
              </a:rPr>
              <a:t>Kemerdekaan</a:t>
            </a:r>
            <a:r>
              <a:rPr lang="en-US" sz="2400" b="1" dirty="0">
                <a:latin typeface="Myriad Pro" panose="020B0503030403020204" pitchFamily="34" charset="0"/>
              </a:rPr>
              <a:t> Indonesia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0999" y="742950"/>
            <a:ext cx="2971801" cy="562395"/>
            <a:chOff x="5421674" y="1976562"/>
            <a:chExt cx="1969726" cy="56239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4" y="1976562"/>
              <a:ext cx="1969726" cy="562395"/>
            </a:xfrm>
            <a:prstGeom prst="rect">
              <a:avLst/>
            </a:prstGeom>
          </p:spPr>
        </p:pic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5466375" y="2057704"/>
              <a:ext cx="17661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Myriad Pro" panose="020B0503030403020204" pitchFamily="34" charset="0"/>
                </a:rPr>
                <a:t>Peristiwa</a:t>
              </a:r>
              <a:r>
                <a:rPr lang="en-US" sz="2000" dirty="0">
                  <a:latin typeface="Myriad Pro" panose="020B0503030403020204" pitchFamily="34" charset="0"/>
                </a:rPr>
                <a:t> Medan Area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04800" y="1428750"/>
            <a:ext cx="3581401" cy="789028"/>
            <a:chOff x="5421674" y="1976562"/>
            <a:chExt cx="1969726" cy="78902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4" y="1976562"/>
              <a:ext cx="1969726" cy="562395"/>
            </a:xfrm>
            <a:prstGeom prst="rect">
              <a:avLst/>
            </a:prstGeom>
          </p:spPr>
        </p:pic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466375" y="2057704"/>
              <a:ext cx="176617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Myriad Pro" panose="020B0503030403020204" pitchFamily="34" charset="0"/>
                </a:rPr>
                <a:t>Peristiwa</a:t>
              </a:r>
              <a:r>
                <a:rPr lang="en-US" sz="2000" dirty="0">
                  <a:latin typeface="Myriad Pro" panose="020B0503030403020204" pitchFamily="34" charset="0"/>
                </a:rPr>
                <a:t> 10 November 1945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28600" y="2163722"/>
            <a:ext cx="3886200" cy="789028"/>
            <a:chOff x="5421674" y="1976562"/>
            <a:chExt cx="1969726" cy="78902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4" y="1976562"/>
              <a:ext cx="1969726" cy="562395"/>
            </a:xfrm>
            <a:prstGeom prst="rect">
              <a:avLst/>
            </a:prstGeom>
          </p:spPr>
        </p:pic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466375" y="2057704"/>
              <a:ext cx="176617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Myriad Pro" panose="020B0503030403020204" pitchFamily="34" charset="0"/>
                </a:rPr>
                <a:t>Peristiwa</a:t>
              </a:r>
              <a:r>
                <a:rPr lang="en-US" sz="2000" dirty="0">
                  <a:latin typeface="Myriad Pro" panose="020B0503030403020204" pitchFamily="34" charset="0"/>
                </a:rPr>
                <a:t> Bandung </a:t>
              </a:r>
              <a:r>
                <a:rPr lang="en-US" sz="2000" dirty="0" err="1">
                  <a:latin typeface="Myriad Pro" panose="020B0503030403020204" pitchFamily="34" charset="0"/>
                </a:rPr>
                <a:t>Lautan</a:t>
              </a:r>
              <a:r>
                <a:rPr lang="en-US" sz="2000" dirty="0">
                  <a:latin typeface="Myriad Pro" panose="020B0503030403020204" pitchFamily="34" charset="0"/>
                </a:rPr>
                <a:t> </a:t>
              </a:r>
              <a:r>
                <a:rPr lang="en-US" sz="2000" dirty="0" err="1">
                  <a:latin typeface="Myriad Pro" panose="020B0503030403020204" pitchFamily="34" charset="0"/>
                </a:rPr>
                <a:t>Api</a:t>
              </a:r>
              <a:endParaRPr lang="en-US" sz="20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2400" y="2847555"/>
            <a:ext cx="3648994" cy="562395"/>
            <a:chOff x="5421674" y="1976562"/>
            <a:chExt cx="1969726" cy="56239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4" y="1976562"/>
              <a:ext cx="1969726" cy="562395"/>
            </a:xfrm>
            <a:prstGeom prst="rect">
              <a:avLst/>
            </a:prstGeom>
          </p:spPr>
        </p:pic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5466375" y="2057704"/>
              <a:ext cx="17661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2000" dirty="0" err="1">
                  <a:latin typeface="Myriad Pro" panose="020B0503030403020204" pitchFamily="34" charset="0"/>
                </a:rPr>
                <a:t>Peristiwa</a:t>
              </a:r>
              <a:r>
                <a:rPr lang="en-US" sz="2000" dirty="0">
                  <a:latin typeface="Myriad Pro" panose="020B0503030403020204" pitchFamily="34" charset="0"/>
                </a:rPr>
                <a:t> </a:t>
              </a:r>
              <a:r>
                <a:rPr lang="en-US" sz="2000" dirty="0" err="1">
                  <a:latin typeface="Myriad Pro" panose="020B0503030403020204" pitchFamily="34" charset="0"/>
                </a:rPr>
                <a:t>Puputan</a:t>
              </a:r>
              <a:r>
                <a:rPr lang="en-US" sz="2000" dirty="0">
                  <a:latin typeface="Myriad Pro" panose="020B0503030403020204" pitchFamily="34" charset="0"/>
                </a:rPr>
                <a:t> </a:t>
              </a:r>
              <a:r>
                <a:rPr lang="en-US" sz="2000" dirty="0" err="1">
                  <a:latin typeface="Myriad Pro" panose="020B0503030403020204" pitchFamily="34" charset="0"/>
                </a:rPr>
                <a:t>Magarana</a:t>
              </a:r>
              <a:endParaRPr lang="en-US" sz="2000" dirty="0">
                <a:latin typeface="Myriad Pro" panose="020B0503030403020204" pitchFamily="34" charset="0"/>
              </a:endParaRPr>
            </a:p>
          </p:txBody>
        </p:sp>
      </p:grpSp>
      <p:pic>
        <p:nvPicPr>
          <p:cNvPr id="17" name="Picture 2" descr="E:\ELISA\ERLANGGA LISA\2017\TEMPLATE PPT\SD Buping Tematik Terpadu K13N\SD Buping Tematik Terpadu K13N bann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7" y="4334065"/>
            <a:ext cx="91440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866899" y="3562350"/>
            <a:ext cx="39814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eaLnBrk="1" hangingPunct="1"/>
            <a:r>
              <a:rPr lang="en-US" b="1" dirty="0">
                <a:latin typeface="Myriad Pro" panose="020B0503030403020204" pitchFamily="34" charset="0"/>
              </a:rPr>
              <a:t>Bung </a:t>
            </a:r>
            <a:r>
              <a:rPr lang="en-US" b="1" dirty="0" err="1">
                <a:latin typeface="Myriad Pro" panose="020B0503030403020204" pitchFamily="34" charset="0"/>
              </a:rPr>
              <a:t>Tomo</a:t>
            </a:r>
            <a:r>
              <a:rPr lang="en-US" b="1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memimpin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arek-arek</a:t>
            </a:r>
            <a:r>
              <a:rPr lang="en-US" dirty="0">
                <a:latin typeface="Myriad Pro" panose="020B0503030403020204" pitchFamily="34" charset="0"/>
              </a:rPr>
              <a:t> Surabaya </a:t>
            </a:r>
            <a:r>
              <a:rPr lang="en-US" dirty="0" err="1">
                <a:latin typeface="Myriad Pro" panose="020B0503030403020204" pitchFamily="34" charset="0"/>
              </a:rPr>
              <a:t>dalam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peristiwa</a:t>
            </a:r>
            <a:r>
              <a:rPr lang="en-US" dirty="0">
                <a:latin typeface="Myriad Pro" panose="020B0503030403020204" pitchFamily="34" charset="0"/>
              </a:rPr>
              <a:t> 10 November.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 rot="16200000">
            <a:off x="5021611" y="3631887"/>
            <a:ext cx="20393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700" dirty="0" err="1">
                <a:latin typeface="Myriad Pro" panose="020B0503030403020204" pitchFamily="34" charset="0"/>
              </a:rPr>
              <a:t>Sumber</a:t>
            </a:r>
            <a:r>
              <a:rPr lang="en-US" sz="700" dirty="0">
                <a:latin typeface="Myriad Pro" panose="020B0503030403020204" pitchFamily="34" charset="0"/>
              </a:rPr>
              <a:t>: </a:t>
            </a:r>
            <a:r>
              <a:rPr lang="en-US" sz="700" i="1" dirty="0">
                <a:latin typeface="Myriad Pro" panose="020B0503030403020204" pitchFamily="34" charset="0"/>
              </a:rPr>
              <a:t>wikipedia.com.</a:t>
            </a:r>
          </a:p>
        </p:txBody>
      </p:sp>
    </p:spTree>
    <p:extLst>
      <p:ext uri="{BB962C8B-B14F-4D97-AF65-F5344CB8AC3E}">
        <p14:creationId xmlns:p14="http://schemas.microsoft.com/office/powerpoint/2010/main" val="181599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72878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n-US" sz="2400" dirty="0" err="1">
                <a:latin typeface="Myriad Pro" panose="020B0503030403020204" pitchFamily="34" charset="0"/>
              </a:rPr>
              <a:t>Pemerintah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menyelenggarkan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Sidang</a:t>
            </a:r>
            <a:r>
              <a:rPr lang="en-US" sz="2400" dirty="0">
                <a:latin typeface="Myriad Pro" panose="020B0503030403020204" pitchFamily="34" charset="0"/>
              </a:rPr>
              <a:t> PPKI yang </a:t>
            </a:r>
            <a:r>
              <a:rPr lang="en-US" sz="2400" dirty="0" err="1">
                <a:latin typeface="Myriad Pro" panose="020B0503030403020204" pitchFamily="34" charset="0"/>
              </a:rPr>
              <a:t>menghasilkan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hal-hal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berikut</a:t>
            </a:r>
            <a:r>
              <a:rPr lang="en-US" sz="2400" dirty="0">
                <a:latin typeface="Myriad Pro" panose="020B0503030403020204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1049729"/>
            <a:ext cx="3962400" cy="27392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/>
              <a:t>Pengesahan</a:t>
            </a:r>
            <a:r>
              <a:rPr lang="en-US" sz="2400" dirty="0"/>
              <a:t> UUD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>
                <a:latin typeface="+mn-lt"/>
              </a:rPr>
              <a:t>Pemilihan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presiden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dan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wapres</a:t>
            </a:r>
            <a:endParaRPr lang="en-US" sz="2000" dirty="0">
              <a:latin typeface="+mn-lt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 err="1">
                <a:latin typeface="+mn-lt"/>
              </a:rPr>
              <a:t>Pembentukan</a:t>
            </a:r>
            <a:r>
              <a:rPr lang="en-US" sz="2000" dirty="0">
                <a:latin typeface="+mn-lt"/>
              </a:rPr>
              <a:t> 12 </a:t>
            </a:r>
            <a:r>
              <a:rPr lang="en-US" sz="2000" dirty="0" err="1">
                <a:latin typeface="+mn-lt"/>
              </a:rPr>
              <a:t>kementerian</a:t>
            </a:r>
            <a:endParaRPr lang="en-US" sz="2000" dirty="0">
              <a:latin typeface="+mn-lt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 err="1">
                <a:latin typeface="+mn-lt"/>
              </a:rPr>
              <a:t>Menetapkan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wilayah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Republik</a:t>
            </a:r>
            <a:r>
              <a:rPr lang="en-US" sz="2000" dirty="0">
                <a:latin typeface="+mn-lt"/>
              </a:rPr>
              <a:t> Indonesia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 err="1">
                <a:latin typeface="+mn-lt"/>
              </a:rPr>
              <a:t>Pembentukan</a:t>
            </a:r>
            <a:r>
              <a:rPr lang="en-US" sz="2000" dirty="0">
                <a:latin typeface="+mn-lt"/>
              </a:rPr>
              <a:t> KNIP, PNI, </a:t>
            </a:r>
            <a:r>
              <a:rPr lang="en-US" sz="2000" dirty="0" err="1">
                <a:latin typeface="+mn-lt"/>
              </a:rPr>
              <a:t>dan</a:t>
            </a:r>
            <a:r>
              <a:rPr lang="en-US" sz="2000" dirty="0">
                <a:latin typeface="+mn-lt"/>
              </a:rPr>
              <a:t> BKR</a:t>
            </a:r>
            <a:endParaRPr lang="en-US" sz="24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1" y="1017526"/>
            <a:ext cx="4398176" cy="284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0864" y="3867150"/>
            <a:ext cx="3981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dirty="0" err="1">
                <a:latin typeface="Myriad Pro" panose="020B0503030403020204" pitchFamily="34" charset="0"/>
              </a:rPr>
              <a:t>Sidang</a:t>
            </a:r>
            <a:r>
              <a:rPr lang="en-US" dirty="0">
                <a:latin typeface="Myriad Pro" panose="020B0503030403020204" pitchFamily="34" charset="0"/>
              </a:rPr>
              <a:t> KNIP </a:t>
            </a:r>
            <a:r>
              <a:rPr lang="en-US" dirty="0" err="1">
                <a:latin typeface="Myriad Pro" panose="020B0503030403020204" pitchFamily="34" charset="0"/>
              </a:rPr>
              <a:t>pada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tanggal</a:t>
            </a:r>
            <a:r>
              <a:rPr lang="en-US" dirty="0">
                <a:latin typeface="Myriad Pro" panose="020B0503030403020204" pitchFamily="34" charset="0"/>
              </a:rPr>
              <a:t> 11-22 </a:t>
            </a:r>
            <a:r>
              <a:rPr lang="en-US" dirty="0" err="1">
                <a:latin typeface="Myriad Pro" panose="020B0503030403020204" pitchFamily="34" charset="0"/>
              </a:rPr>
              <a:t>Agustus</a:t>
            </a:r>
            <a:r>
              <a:rPr lang="en-US" dirty="0">
                <a:latin typeface="Myriad Pro" panose="020B0503030403020204" pitchFamily="34" charset="0"/>
              </a:rPr>
              <a:t> 1945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819537" y="3853499"/>
            <a:ext cx="132446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700" dirty="0" err="1">
                <a:latin typeface="Myriad Pro" panose="020B0503030403020204" pitchFamily="34" charset="0"/>
              </a:rPr>
              <a:t>Sumber</a:t>
            </a:r>
            <a:r>
              <a:rPr lang="en-US" sz="700" dirty="0">
                <a:latin typeface="Myriad Pro" panose="020B0503030403020204" pitchFamily="34" charset="0"/>
              </a:rPr>
              <a:t>: </a:t>
            </a:r>
            <a:r>
              <a:rPr lang="en-US" sz="700" i="1" dirty="0">
                <a:latin typeface="Myriad Pro" panose="020B0503030403020204" pitchFamily="34" charset="0"/>
              </a:rPr>
              <a:t>wikipedia.com.</a:t>
            </a:r>
          </a:p>
        </p:txBody>
      </p:sp>
    </p:spTree>
    <p:extLst>
      <p:ext uri="{BB962C8B-B14F-4D97-AF65-F5344CB8AC3E}">
        <p14:creationId xmlns:p14="http://schemas.microsoft.com/office/powerpoint/2010/main" val="249058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0"/>
            <a:ext cx="5105401" cy="666750"/>
            <a:chOff x="-1" y="0"/>
            <a:chExt cx="5105401" cy="666750"/>
          </a:xfrm>
        </p:grpSpPr>
        <p:pic>
          <p:nvPicPr>
            <p:cNvPr id="3" name="Picture 2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8600" y="44904"/>
              <a:ext cx="47244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200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3200" dirty="0">
                  <a:solidFill>
                    <a:schemeClr val="bg1"/>
                  </a:solidFill>
                  <a:latin typeface="Arial Rounded MT Bold" pitchFamily="34" charset="0"/>
                </a:rPr>
                <a:t> 3</a:t>
              </a:r>
            </a:p>
          </p:txBody>
        </p:sp>
      </p:grp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69019" y="845847"/>
            <a:ext cx="52513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err="1">
                <a:latin typeface="Myriad Pro" panose="020B0503030403020204" pitchFamily="34" charset="0"/>
              </a:rPr>
              <a:t>Mengisi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kemerdekaan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id-ID" sz="2400" dirty="0">
                <a:latin typeface="Myriad Pro" panose="020B0503030403020204" pitchFamily="34" charset="0"/>
              </a:rPr>
              <a:t>dilakukan </a:t>
            </a:r>
            <a:r>
              <a:rPr lang="en-US" sz="2400" dirty="0" err="1">
                <a:latin typeface="Myriad Pro" panose="020B0503030403020204" pitchFamily="34" charset="0"/>
              </a:rPr>
              <a:t>dengan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kegiatan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bermanfaat</a:t>
            </a:r>
            <a:r>
              <a:rPr lang="id-ID" sz="2400" dirty="0">
                <a:latin typeface="Myriad Pro" panose="020B0503030403020204" pitchFamily="34" charset="0"/>
              </a:rPr>
              <a:t>.</a:t>
            </a:r>
            <a:endParaRPr lang="en-US" sz="2400" dirty="0">
              <a:latin typeface="Myriad Pro" panose="020B0503030403020204" pitchFamily="34" charset="0"/>
            </a:endParaRPr>
          </a:p>
        </p:txBody>
      </p:sp>
      <p:pic>
        <p:nvPicPr>
          <p:cNvPr id="6" name="Picture 5" descr="D:\PROJECT 2017\4a.st2.p2.3 bu gur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847783"/>
            <a:ext cx="2133600" cy="373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2895600" y="1864237"/>
            <a:ext cx="5715000" cy="2462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200" dirty="0" err="1">
                <a:latin typeface="Myriad Pro" panose="020B0503030403020204" pitchFamily="34" charset="0"/>
              </a:rPr>
              <a:t>Bangga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dengan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budaya</a:t>
            </a:r>
            <a:r>
              <a:rPr lang="en-US" sz="2200" dirty="0">
                <a:latin typeface="Myriad Pro" panose="020B0503030403020204" pitchFamily="34" charset="0"/>
              </a:rPr>
              <a:t> Indonesia.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200" dirty="0" err="1">
                <a:latin typeface="Myriad Pro" panose="020B0503030403020204" pitchFamily="34" charset="0"/>
              </a:rPr>
              <a:t>Belajar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dengan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sungguh-sungguh</a:t>
            </a:r>
            <a:r>
              <a:rPr lang="en-US" sz="2200" dirty="0">
                <a:latin typeface="Myriad Pro" panose="020B0503030403020204" pitchFamily="34" charset="0"/>
              </a:rPr>
              <a:t>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200" dirty="0" err="1">
                <a:latin typeface="Myriad Pro" panose="020B0503030403020204" pitchFamily="34" charset="0"/>
              </a:rPr>
              <a:t>Ikut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melestarikan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dan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mengenalkan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budaya</a:t>
            </a:r>
            <a:r>
              <a:rPr lang="en-US" sz="2200" dirty="0">
                <a:latin typeface="Myriad Pro" panose="020B0503030403020204" pitchFamily="34" charset="0"/>
              </a:rPr>
              <a:t> Indonesia </a:t>
            </a:r>
            <a:r>
              <a:rPr lang="en-US" sz="2200" dirty="0" err="1">
                <a:latin typeface="Myriad Pro" panose="020B0503030403020204" pitchFamily="34" charset="0"/>
              </a:rPr>
              <a:t>ke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dunia</a:t>
            </a:r>
            <a:r>
              <a:rPr lang="en-US" sz="2200" dirty="0">
                <a:latin typeface="Myriad Pro" panose="020B0503030403020204" pitchFamily="34" charset="0"/>
              </a:rPr>
              <a:t>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200" dirty="0" err="1">
                <a:latin typeface="Myriad Pro" panose="020B0503030403020204" pitchFamily="34" charset="0"/>
              </a:rPr>
              <a:t>Mengikuti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upacara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dengan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tertib</a:t>
            </a:r>
            <a:r>
              <a:rPr lang="en-US" sz="2200" dirty="0">
                <a:latin typeface="Myriad Pro" panose="020B0503030403020204" pitchFamily="34" charset="0"/>
              </a:rPr>
              <a:t>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200" dirty="0" err="1">
                <a:latin typeface="Myriad Pro" panose="020B0503030403020204" pitchFamily="34" charset="0"/>
              </a:rPr>
              <a:t>Mempelajari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budaya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daerah</a:t>
            </a:r>
            <a:r>
              <a:rPr lang="en-US" sz="2200" dirty="0">
                <a:latin typeface="Myriad Pro" panose="020B0503030403020204" pitchFamily="34" charset="0"/>
              </a:rPr>
              <a:t> lain </a:t>
            </a:r>
            <a:r>
              <a:rPr lang="en-US" sz="2200" dirty="0" err="1">
                <a:latin typeface="Myriad Pro" panose="020B0503030403020204" pitchFamily="34" charset="0"/>
              </a:rPr>
              <a:t>untuk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menambah</a:t>
            </a:r>
            <a:r>
              <a:rPr lang="en-US" sz="2200" dirty="0">
                <a:latin typeface="Myriad Pro" panose="020B0503030403020204" pitchFamily="34" charset="0"/>
              </a:rPr>
              <a:t> </a:t>
            </a:r>
            <a:r>
              <a:rPr lang="en-US" sz="2200" dirty="0" err="1">
                <a:latin typeface="Myriad Pro" panose="020B0503030403020204" pitchFamily="34" charset="0"/>
              </a:rPr>
              <a:t>wawasan</a:t>
            </a:r>
            <a:r>
              <a:rPr lang="en-US" sz="2200" dirty="0">
                <a:latin typeface="Myriad Pro" panose="020B0503030403020204" pitchFamily="34" charset="0"/>
              </a:rPr>
              <a:t>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09CEA49-7558-4917-9CEB-023ACFC36004}"/>
              </a:ext>
            </a:extLst>
          </p:cNvPr>
          <p:cNvGrpSpPr/>
          <p:nvPr/>
        </p:nvGrpSpPr>
        <p:grpSpPr>
          <a:xfrm>
            <a:off x="7779606" y="206636"/>
            <a:ext cx="1143000" cy="417731"/>
            <a:chOff x="7772400" y="57150"/>
            <a:chExt cx="1143000" cy="417731"/>
          </a:xfrm>
        </p:grpSpPr>
        <p:sp>
          <p:nvSpPr>
            <p:cNvPr id="9" name="Rounded Rectangle 18">
              <a:extLst>
                <a:ext uri="{FF2B5EF4-FFF2-40B4-BE49-F238E27FC236}">
                  <a16:creationId xmlns:a16="http://schemas.microsoft.com/office/drawing/2014/main" id="{C2460EA0-48E6-4059-9B82-DE6D0C0BC2FD}"/>
                </a:ext>
              </a:extLst>
            </p:cNvPr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B775AD-8242-4653-85D6-4C31379FBC6E}"/>
                </a:ext>
              </a:extLst>
            </p:cNvPr>
            <p:cNvSpPr txBox="1"/>
            <p:nvPr/>
          </p:nvSpPr>
          <p:spPr>
            <a:xfrm>
              <a:off x="7852716" y="81864"/>
              <a:ext cx="996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KD 3.</a:t>
              </a:r>
              <a:r>
                <a:rPr lang="id-ID" b="1" dirty="0"/>
                <a:t>4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7891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1">
      <a:majorFont>
        <a:latin typeface="Berlin Sans FB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288</Words>
  <Application>Microsoft Office PowerPoint</Application>
  <PresentationFormat>On-screen Show (16:9)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Berlin Sans FB</vt:lpstr>
      <vt:lpstr>Calibri</vt:lpstr>
      <vt:lpstr>Myriad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 Putri Andini</dc:creator>
  <cp:lastModifiedBy>Putra</cp:lastModifiedBy>
  <cp:revision>262</cp:revision>
  <cp:lastPrinted>2017-01-26T08:40:59Z</cp:lastPrinted>
  <dcterms:created xsi:type="dcterms:W3CDTF">2016-06-25T05:09:46Z</dcterms:created>
  <dcterms:modified xsi:type="dcterms:W3CDTF">2020-10-27T02:30:36Z</dcterms:modified>
</cp:coreProperties>
</file>