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00" r:id="rId3"/>
  </p:sldMasterIdLst>
  <p:notesMasterIdLst>
    <p:notesMasterId r:id="rId12"/>
  </p:notesMasterIdLst>
  <p:sldIdLst>
    <p:sldId id="285" r:id="rId4"/>
    <p:sldId id="277" r:id="rId5"/>
    <p:sldId id="257" r:id="rId6"/>
    <p:sldId id="286" r:id="rId7"/>
    <p:sldId id="287" r:id="rId8"/>
    <p:sldId id="289" r:id="rId9"/>
    <p:sldId id="262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2B988-75C6-4794-98F3-CAEC7C3CE4A6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7B0AD-5CFD-4C4D-81C4-7295A63C3A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28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C006-CA21-4829-B0A4-402AD4F60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4939A-4365-4BF9-BFB4-855431C2B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B101-4DF1-4595-B169-A01CA47C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FC07-0F7D-4D5D-AD4F-65A1F6B3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B6B30-0A45-4C22-A924-744B6B24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391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A46B-6A96-4E04-9075-B3374D52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3B733-B1AF-4FE4-82DB-BD4B0878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50E9E-87EA-4299-9C26-25B1EEE8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D0743-8BE1-472F-B018-435A5FBE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C282D-CC87-4482-B8BA-0D16A549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740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B5C21-05E8-414D-AB5D-CA2E84511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C9F5D-B55C-41CD-A79F-35352EB9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33B7-BC89-4C19-BAD4-23063896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61E03-FBFE-448A-B04B-DACAE827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0A3F4-C8AE-42E0-9051-59850B6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011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1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661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2043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640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457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325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097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257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5603-ADB1-4657-B078-45E8C04F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5986-0285-46B4-ADA2-774E8265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3531E-22F3-4529-B103-31AF9E08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27F6-BC0A-4F0A-90D3-EA48E033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DA59-2146-424A-987F-7C833CF0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5853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0366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461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341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08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152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015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353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940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167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138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F511-8830-4FE6-8B2C-F62E6892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0AB50-62DC-4A6B-B5E0-C11476138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F3DFD-0CD7-4DEA-81C6-A9994637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A7394-A31C-450C-89A3-348BEB00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A3F2-7EB8-44AD-A56D-30314639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0642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5603-ADB1-4657-B078-45E8C04F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5986-0285-46B4-ADA2-774E8265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3531E-22F3-4529-B103-31AF9E08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27F6-BC0A-4F0A-90D3-EA48E033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DA59-2146-424A-987F-7C833CF0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0509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42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6748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070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4494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3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33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782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0BAF-B23C-4016-AEA1-0CA83AD7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3692-3E3C-4987-9147-EA3A1EB52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4CB56-206C-40BF-8898-837850759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EF30E-6197-422D-93FE-90F26B89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831AD-6C33-469D-9A54-2E22996D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DE4E3-1B71-41B7-93A1-BA2323C7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101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0185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2451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89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06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9401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905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14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43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53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4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B0CD-7659-40B4-83A9-A1018A5B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01C3C-3263-452C-AFEF-F0F009570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508ED-73E7-4044-BB70-3251D12DD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11CD9-495D-4974-BB87-F99088D5C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91448-4776-446E-B2B4-099E717F9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11213-D7EA-4EA2-B3F0-61D823AA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AC46B-5B96-46A9-843A-5F070F31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26F11-E7DE-4F03-8018-A26377D1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07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D23B-A825-499C-B51B-6DDA84B2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9C037-DF67-4A30-9DA7-BE221B06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04A25-0398-4D91-B390-0F83B721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476C2-F374-44FA-9B37-0F35D7E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465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E17DA-B13D-4901-9E6B-9F4E73D4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FFD37-833C-4E2D-9579-16C01A96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15CC3-0CD4-4D0D-9319-AE2AB0D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260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91F3-B9D7-4AC4-8B22-4D97CD65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0ACB0-B3DB-4850-B07E-0532B71F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B9D00-6D2F-425F-BDEB-E8E57FEE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277D2-AC7F-4C39-8CC7-A9FAB0F2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D6F6A-EE80-4E3C-BDC3-3904B533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BF169-D4D5-4CBF-A96E-C5DD807C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67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BEA5-2EE8-40B8-B997-E8E866FC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DC817-5619-43DF-8891-8519A866E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E5DF-9D7F-417A-ADF1-90A69D070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2E812-42FD-4483-A5BB-0E30624E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7A146-F9BD-49C5-88D0-77E7404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95E34-65BD-4A22-BB74-F55250B9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034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2D4A9-3ECC-46F9-BBB7-037162EB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AB218-6E3D-469F-9111-97CECA66D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F1B97-2BF4-4DCD-B953-E60D67BEF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B638-18F0-4BBF-B950-175EB95A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605D-3F2C-4E3B-AE6E-F71026380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284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38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130F3-A7D5-4517-9A35-C4DA2362BBF1}" type="datetimeFigureOut">
              <a:rPr lang="en-ID" smtClean="0"/>
              <a:t>14/04/2021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5BA74C-4AC8-4587-99D3-5DB127F06B6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3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lam Anugerah Pesona Indonesia 2020 Digelar di Labuan Bajo Bulan Depan :  Okezone Tren">
            <a:extLst>
              <a:ext uri="{FF2B5EF4-FFF2-40B4-BE49-F238E27FC236}">
                <a16:creationId xmlns:a16="http://schemas.microsoft.com/office/drawing/2014/main" id="{7687A022-125D-45E9-A261-1E57D422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004E4E-66D4-41AE-A536-8CEA363CBCDC}"/>
              </a:ext>
            </a:extLst>
          </p:cNvPr>
          <p:cNvSpPr/>
          <p:nvPr/>
        </p:nvSpPr>
        <p:spPr>
          <a:xfrm>
            <a:off x="0" y="6120204"/>
            <a:ext cx="564628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Rounded MT Bold"/>
              </a:rPr>
              <a:t>KAYANYA NEGERIKU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CB3689-7122-4142-A69B-905899E3E4F8}"/>
              </a:ext>
            </a:extLst>
          </p:cNvPr>
          <p:cNvSpPr/>
          <p:nvPr/>
        </p:nvSpPr>
        <p:spPr>
          <a:xfrm>
            <a:off x="0" y="5319803"/>
            <a:ext cx="230415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 Rounded MT Bold"/>
              </a:rPr>
              <a:t>TEMA 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77531E-0B2C-48DC-BA11-56BF207DAE0B}"/>
              </a:ext>
            </a:extLst>
          </p:cNvPr>
          <p:cNvSpPr/>
          <p:nvPr/>
        </p:nvSpPr>
        <p:spPr>
          <a:xfrm>
            <a:off x="0" y="6005069"/>
            <a:ext cx="4114800" cy="76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D14357-B598-41B0-9E1D-034FB140FDD8}"/>
              </a:ext>
            </a:extLst>
          </p:cNvPr>
          <p:cNvSpPr/>
          <p:nvPr/>
        </p:nvSpPr>
        <p:spPr>
          <a:xfrm>
            <a:off x="9515061" y="6453809"/>
            <a:ext cx="2637612" cy="37428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DINDA AINUN NIFAZA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52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E5699B4-9405-4077-B020-24DEB6408FC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880" y="1680210"/>
            <a:chExt cx="4460771" cy="56475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B7E82D-C9F8-4D31-8F15-DEA5C2D68D7B}"/>
                </a:ext>
              </a:extLst>
            </p:cNvPr>
            <p:cNvSpPr/>
            <p:nvPr/>
          </p:nvSpPr>
          <p:spPr>
            <a:xfrm>
              <a:off x="1880" y="1680210"/>
              <a:ext cx="4460771" cy="56475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3C742230-62AD-40B8-88C2-FDC7D02716A0}"/>
                </a:ext>
              </a:extLst>
            </p:cNvPr>
            <p:cNvSpPr/>
            <p:nvPr/>
          </p:nvSpPr>
          <p:spPr>
            <a:xfrm>
              <a:off x="1880" y="1680211"/>
              <a:ext cx="594215" cy="359644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000" b="1" dirty="0">
                  <a:solidFill>
                    <a:schemeClr val="bg1"/>
                  </a:solidFill>
                  <a:latin typeface="Arial" pitchFamily="34" charset="0"/>
                  <a:ea typeface="Adobe Gothic Std B" panose="020B0800000000000000" pitchFamily="34" charset="-128"/>
                  <a:cs typeface="Arial" pitchFamily="34" charset="0"/>
                </a:rPr>
                <a:t>Subtema 1</a:t>
              </a:r>
            </a:p>
          </p:txBody>
        </p:sp>
      </p:grpSp>
      <p:pic>
        <p:nvPicPr>
          <p:cNvPr id="3076" name="Picture 2">
            <a:extLst>
              <a:ext uri="{FF2B5EF4-FFF2-40B4-BE49-F238E27FC236}">
                <a16:creationId xmlns:a16="http://schemas.microsoft.com/office/drawing/2014/main" id="{825CB4A9-A91A-4155-BA44-778E7427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19838" r="-200" b="-4652"/>
          <a:stretch>
            <a:fillRect/>
          </a:stretch>
        </p:blipFill>
        <p:spPr bwMode="auto">
          <a:xfrm>
            <a:off x="4544701" y="649530"/>
            <a:ext cx="7660947" cy="660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0DC628-9605-407F-A143-7335357ECBAE}"/>
              </a:ext>
            </a:extLst>
          </p:cNvPr>
          <p:cNvSpPr txBox="1"/>
          <p:nvPr/>
        </p:nvSpPr>
        <p:spPr>
          <a:xfrm>
            <a:off x="1528549" y="-134054"/>
            <a:ext cx="1067709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a typeface="Adobe Gothic Std B" panose="020B0800000000000000" pitchFamily="34" charset="-128"/>
              </a:rPr>
              <a:t>Kekayaan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a typeface="Adobe Gothic Std B" panose="020B0800000000000000" pitchFamily="34" charset="-128"/>
              </a:rPr>
              <a:t>Sumber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a typeface="Adobe Gothic Std B" panose="020B0800000000000000" pitchFamily="34" charset="-128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a typeface="Adobe Gothic Std B" panose="020B0800000000000000" pitchFamily="34" charset="-128"/>
              </a:rPr>
              <a:t>Energi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a typeface="Adobe Gothic Std B" panose="020B0800000000000000" pitchFamily="34" charset="-128"/>
              </a:rPr>
              <a:t> di Indonesia</a:t>
            </a:r>
            <a:endParaRPr lang="id-ID" sz="4000" b="1" dirty="0">
              <a:solidFill>
                <a:schemeClr val="tx2">
                  <a:lumMod val="75000"/>
                </a:schemeClr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AE721-F056-43FE-8297-BAA8961FC9D2}"/>
              </a:ext>
            </a:extLst>
          </p:cNvPr>
          <p:cNvSpPr/>
          <p:nvPr/>
        </p:nvSpPr>
        <p:spPr bwMode="auto">
          <a:xfrm>
            <a:off x="0" y="1281718"/>
            <a:ext cx="4544703" cy="3354765"/>
          </a:xfrm>
          <a:prstGeom prst="rect">
            <a:avLst/>
          </a:prstGeom>
        </p:spPr>
        <p:txBody>
          <a:bodyPr wrap="square" numCol="1" spcCol="457200">
            <a:spAutoFit/>
          </a:bodyPr>
          <a:lstStyle/>
          <a:p>
            <a:pPr marL="339725" indent="-33972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Mengidentifikasi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berbagai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sumber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energi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dalam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kehidupan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sehari-hari</a:t>
            </a:r>
            <a:endParaRPr lang="en-US" sz="2400" dirty="0">
              <a:latin typeface="Arial" charset="0"/>
              <a:cs typeface="Arial" charset="0"/>
            </a:endParaRPr>
          </a:p>
          <a:p>
            <a:pPr marL="341313" indent="-341313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Menjelaskan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keadaan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lingkungan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sekitar</a:t>
            </a:r>
            <a:endParaRPr lang="en-US" sz="2400" dirty="0">
              <a:latin typeface="Arial" charset="0"/>
              <a:cs typeface="Arial" charset="0"/>
            </a:endParaRPr>
          </a:p>
          <a:p>
            <a:pPr marL="341313" indent="-341313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Melakukan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wawancara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tentang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kekayaan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hayati</a:t>
            </a:r>
            <a:r>
              <a:rPr lang="en-US" sz="2400" dirty="0">
                <a:latin typeface="Arial" charset="0"/>
                <a:cs typeface="Arial" charset="0"/>
              </a:rPr>
              <a:t>         di </a:t>
            </a:r>
            <a:r>
              <a:rPr lang="en-US" sz="2400" dirty="0" err="1">
                <a:latin typeface="Arial" charset="0"/>
                <a:cs typeface="Arial" charset="0"/>
              </a:rPr>
              <a:t>lingkungan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sekitar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2" name="Pentagon 38">
            <a:extLst>
              <a:ext uri="{FF2B5EF4-FFF2-40B4-BE49-F238E27FC236}">
                <a16:creationId xmlns:a16="http://schemas.microsoft.com/office/drawing/2014/main" id="{6633E0CD-5FD0-4A31-96E2-B10FB307D414}"/>
              </a:ext>
            </a:extLst>
          </p:cNvPr>
          <p:cNvSpPr/>
          <p:nvPr/>
        </p:nvSpPr>
        <p:spPr bwMode="auto">
          <a:xfrm>
            <a:off x="-1" y="649531"/>
            <a:ext cx="4544703" cy="61183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600"/>
              </a:spcBef>
            </a:pPr>
            <a:r>
              <a:rPr lang="fi-FI" altLang="en-US" sz="2800" b="1" dirty="0">
                <a:solidFill>
                  <a:schemeClr val="bg1"/>
                </a:solidFill>
              </a:rPr>
              <a:t>Hari ini kita akan belajar:</a:t>
            </a:r>
          </a:p>
        </p:txBody>
      </p:sp>
      <p:sp>
        <p:nvSpPr>
          <p:cNvPr id="14" name="Pentagon 38">
            <a:extLst>
              <a:ext uri="{FF2B5EF4-FFF2-40B4-BE49-F238E27FC236}">
                <a16:creationId xmlns:a16="http://schemas.microsoft.com/office/drawing/2014/main" id="{D541F351-44F7-4B4D-BE2A-FA1316778D24}"/>
              </a:ext>
            </a:extLst>
          </p:cNvPr>
          <p:cNvSpPr/>
          <p:nvPr/>
        </p:nvSpPr>
        <p:spPr bwMode="auto">
          <a:xfrm>
            <a:off x="0" y="4656837"/>
            <a:ext cx="4558351" cy="43672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fi-FI" altLang="en-US" sz="2000" b="1" dirty="0">
                <a:solidFill>
                  <a:schemeClr val="tx1"/>
                </a:solidFill>
              </a:rPr>
              <a:t>Sikap yang akan kita kembangkan</a:t>
            </a:r>
            <a:r>
              <a:rPr lang="fi-FI" altLang="en-US" sz="2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8F8F5F62-509B-4A31-976C-EB048D20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48" y="5093566"/>
            <a:ext cx="4558351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400" dirty="0" err="1"/>
              <a:t>Percaya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Diri</a:t>
            </a:r>
            <a:endParaRPr lang="en-US" altLang="en-US" sz="2400" dirty="0"/>
          </a:p>
          <a:p>
            <a:pPr eaLnBrk="1" hangingPunct="1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400" dirty="0" err="1"/>
              <a:t>Peduli</a:t>
            </a:r>
            <a:endParaRPr lang="en-US" altLang="en-US" sz="2400" dirty="0"/>
          </a:p>
          <a:p>
            <a:pPr eaLnBrk="1" hangingPunct="1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en-US" altLang="en-US" sz="2400" dirty="0" err="1"/>
              <a:t>Tanggung</a:t>
            </a:r>
            <a:r>
              <a:rPr lang="en-US" altLang="en-US" sz="2400" dirty="0"/>
              <a:t> Jawab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7D8BA726-D3BE-4EDD-AF2F-C0F24067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23"/>
            <a:ext cx="4911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2800" b="1" dirty="0"/>
              <a:t>TAU GAK SIH ??</a:t>
            </a:r>
          </a:p>
        </p:txBody>
      </p:sp>
      <p:pic>
        <p:nvPicPr>
          <p:cNvPr id="4103" name="Picture 11">
            <a:extLst>
              <a:ext uri="{FF2B5EF4-FFF2-40B4-BE49-F238E27FC236}">
                <a16:creationId xmlns:a16="http://schemas.microsoft.com/office/drawing/2014/main" id="{13A2B9A0-0DBB-4F4A-A3DF-8ABA0A5A1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" y="8479"/>
            <a:ext cx="1024402" cy="6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8">
            <a:extLst>
              <a:ext uri="{FF2B5EF4-FFF2-40B4-BE49-F238E27FC236}">
                <a16:creationId xmlns:a16="http://schemas.microsoft.com/office/drawing/2014/main" id="{513DAC51-CDB6-4C6E-A9D4-C217A37B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9358"/>
            <a:ext cx="5131558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ID" dirty="0"/>
              <a:t>	</a:t>
            </a:r>
            <a:r>
              <a:rPr lang="en-ID" sz="2000" dirty="0" err="1"/>
              <a:t>Waduk</a:t>
            </a:r>
            <a:r>
              <a:rPr lang="en-ID" sz="2000" dirty="0"/>
              <a:t> </a:t>
            </a:r>
            <a:r>
              <a:rPr lang="en-ID" sz="2000" dirty="0" err="1"/>
              <a:t>Cirata</a:t>
            </a:r>
            <a:r>
              <a:rPr lang="en-ID" sz="2000" dirty="0"/>
              <a:t>, </a:t>
            </a:r>
            <a:r>
              <a:rPr lang="en-ID" sz="2000" dirty="0" err="1"/>
              <a:t>Jawa</a:t>
            </a:r>
            <a:r>
              <a:rPr lang="en-ID" sz="2000" dirty="0"/>
              <a:t> Barat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b="1" dirty="0"/>
              <a:t>PLTA </a:t>
            </a:r>
            <a:r>
              <a:rPr lang="en-ID" sz="2000" b="1" dirty="0" err="1"/>
              <a:t>terbesar</a:t>
            </a:r>
            <a:r>
              <a:rPr lang="en-ID" sz="2000" b="1" dirty="0"/>
              <a:t> di Indonesia. </a:t>
            </a:r>
          </a:p>
          <a:p>
            <a:pPr algn="just" eaLnBrk="1" hangingPunct="1"/>
            <a:r>
              <a:rPr lang="en-ID" dirty="0"/>
              <a:t>	</a:t>
            </a:r>
          </a:p>
          <a:p>
            <a:pPr algn="just" eaLnBrk="1" hangingPunct="1"/>
            <a:r>
              <a:rPr lang="en-ID" dirty="0"/>
              <a:t>	</a:t>
            </a:r>
            <a:r>
              <a:rPr lang="en-ID" dirty="0" err="1"/>
              <a:t>Waduk</a:t>
            </a:r>
            <a:r>
              <a:rPr lang="en-ID" dirty="0"/>
              <a:t> </a:t>
            </a:r>
            <a:r>
              <a:rPr lang="en-ID" dirty="0" err="1"/>
              <a:t>Cirata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waduk</a:t>
            </a:r>
            <a:r>
              <a:rPr lang="en-ID" dirty="0"/>
              <a:t> yang </a:t>
            </a:r>
            <a:r>
              <a:rPr lang="en-ID" dirty="0" err="1"/>
              <a:t>terletak</a:t>
            </a:r>
            <a:r>
              <a:rPr lang="en-ID" dirty="0"/>
              <a:t> di 3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Purwakarta</a:t>
            </a:r>
            <a:r>
              <a:rPr lang="en-ID" dirty="0"/>
              <a:t>, </a:t>
            </a:r>
            <a:r>
              <a:rPr lang="en-ID" dirty="0" err="1"/>
              <a:t>Kabupaten</a:t>
            </a:r>
            <a:r>
              <a:rPr lang="en-ID" dirty="0"/>
              <a:t> </a:t>
            </a:r>
            <a:r>
              <a:rPr lang="en-ID" dirty="0" err="1"/>
              <a:t>Cianjur</a:t>
            </a:r>
            <a:r>
              <a:rPr lang="en-ID" dirty="0"/>
              <a:t>, dan </a:t>
            </a:r>
            <a:r>
              <a:rPr lang="en-ID" dirty="0" err="1"/>
              <a:t>Kabupaten</a:t>
            </a:r>
            <a:r>
              <a:rPr lang="en-ID" dirty="0"/>
              <a:t> Bandung Barat.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pembangkit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, </a:t>
            </a:r>
            <a:r>
              <a:rPr lang="en-ID" dirty="0" err="1"/>
              <a:t>Waduk</a:t>
            </a:r>
            <a:r>
              <a:rPr lang="en-ID" dirty="0"/>
              <a:t> </a:t>
            </a:r>
            <a:r>
              <a:rPr lang="en-ID" dirty="0" err="1"/>
              <a:t>Cirata</a:t>
            </a:r>
            <a:r>
              <a:rPr lang="en-ID" dirty="0"/>
              <a:t> juga </a:t>
            </a:r>
            <a:r>
              <a:rPr lang="en-ID" dirty="0" err="1"/>
              <a:t>dipenuhi</a:t>
            </a:r>
            <a:r>
              <a:rPr lang="en-ID" dirty="0"/>
              <a:t> </a:t>
            </a:r>
            <a:r>
              <a:rPr lang="en-ID" dirty="0" err="1"/>
              <a:t>keramba</a:t>
            </a:r>
            <a:r>
              <a:rPr lang="en-ID" dirty="0"/>
              <a:t> </a:t>
            </a:r>
            <a:r>
              <a:rPr lang="en-ID" dirty="0" err="1"/>
              <a:t>jaring</a:t>
            </a:r>
            <a:r>
              <a:rPr lang="en-ID" dirty="0"/>
              <a:t> </a:t>
            </a:r>
            <a:r>
              <a:rPr lang="en-ID" dirty="0" err="1"/>
              <a:t>apung</a:t>
            </a:r>
            <a:r>
              <a:rPr lang="en-ID" dirty="0"/>
              <a:t> </a:t>
            </a:r>
            <a:r>
              <a:rPr lang="en-ID" dirty="0" err="1"/>
              <a:t>penghasil</a:t>
            </a:r>
            <a:r>
              <a:rPr lang="en-ID" dirty="0"/>
              <a:t> ikan dan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wisata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penghobi</a:t>
            </a:r>
            <a:r>
              <a:rPr lang="en-ID" dirty="0"/>
              <a:t> </a:t>
            </a:r>
            <a:r>
              <a:rPr lang="en-ID" dirty="0" err="1"/>
              <a:t>memancing</a:t>
            </a:r>
            <a:r>
              <a:rPr lang="en-ID" dirty="0"/>
              <a:t>.</a:t>
            </a:r>
            <a:endParaRPr lang="en-ID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21FEC0-4527-4E2A-AF95-AFBF41B840BF}"/>
              </a:ext>
            </a:extLst>
          </p:cNvPr>
          <p:cNvCxnSpPr/>
          <p:nvPr/>
        </p:nvCxnSpPr>
        <p:spPr bwMode="auto">
          <a:xfrm>
            <a:off x="8393467" y="5374787"/>
            <a:ext cx="24383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 Diagonal Corner Rectangle 13">
            <a:extLst>
              <a:ext uri="{FF2B5EF4-FFF2-40B4-BE49-F238E27FC236}">
                <a16:creationId xmlns:a16="http://schemas.microsoft.com/office/drawing/2014/main" id="{A15DFC92-04DB-43BD-89F7-603D23BFDB29}"/>
              </a:ext>
            </a:extLst>
          </p:cNvPr>
          <p:cNvSpPr/>
          <p:nvPr/>
        </p:nvSpPr>
        <p:spPr bwMode="auto">
          <a:xfrm>
            <a:off x="85391" y="3921794"/>
            <a:ext cx="4936986" cy="2821195"/>
          </a:xfrm>
          <a:prstGeom prst="round2DiagRect">
            <a:avLst>
              <a:gd name="adj1" fmla="val 9012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chemeClr val="bg1"/>
                </a:solidFill>
              </a:rPr>
              <a:t>Apa</a:t>
            </a:r>
            <a:r>
              <a:rPr lang="en-US" altLang="en-US" sz="2800" b="1" dirty="0">
                <a:solidFill>
                  <a:schemeClr val="bg1"/>
                </a:solidFill>
              </a:rPr>
              <a:t> yang </a:t>
            </a:r>
            <a:r>
              <a:rPr lang="en-US" altLang="en-US" sz="2800" b="1" dirty="0" err="1">
                <a:solidFill>
                  <a:schemeClr val="bg1"/>
                </a:solidFill>
              </a:rPr>
              <a:t>dimaksud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dengan</a:t>
            </a:r>
            <a:r>
              <a:rPr lang="en-US" altLang="en-US" sz="2800" b="1" dirty="0">
                <a:solidFill>
                  <a:schemeClr val="bg1"/>
                </a:solidFill>
              </a:rPr>
              <a:t> PLTPB ? 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chemeClr val="bg1"/>
                </a:solidFill>
              </a:rPr>
              <a:t>Manfaat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apa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saja</a:t>
            </a:r>
            <a:r>
              <a:rPr lang="en-US" altLang="en-US" sz="2800" b="1" dirty="0">
                <a:solidFill>
                  <a:schemeClr val="bg1"/>
                </a:solidFill>
              </a:rPr>
              <a:t> yang </a:t>
            </a:r>
            <a:r>
              <a:rPr lang="en-US" altLang="en-US" sz="2800" b="1" dirty="0" err="1">
                <a:solidFill>
                  <a:schemeClr val="bg1"/>
                </a:solidFill>
              </a:rPr>
              <a:t>kita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dapatkan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dari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sumber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energi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tersebut</a:t>
            </a:r>
            <a:r>
              <a:rPr lang="en-US" altLang="en-US" sz="2800" b="1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B1234-042F-45E4-935C-966B736B1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685" y="0"/>
            <a:ext cx="70483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_office\DOKUMEN KERJA ERLANGGA\PPT BUPENA 4D\Tema 9 subtema 1\1a 404611369 energi air [Converted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8" y="1134409"/>
            <a:ext cx="11261203" cy="54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</a:rPr>
              <a:t>Perhatikan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skema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pemanfaatan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energi</a:t>
            </a:r>
            <a:r>
              <a:rPr lang="en-US" sz="3200" b="1" dirty="0">
                <a:solidFill>
                  <a:schemeClr val="accent2"/>
                </a:solidFill>
              </a:rPr>
              <a:t> air </a:t>
            </a:r>
            <a:r>
              <a:rPr lang="en-US" sz="3200" b="1" dirty="0" err="1">
                <a:solidFill>
                  <a:schemeClr val="accent2"/>
                </a:solidFill>
              </a:rPr>
              <a:t>berikut</a:t>
            </a:r>
            <a:r>
              <a:rPr lang="en-US" sz="3200" b="1" dirty="0">
                <a:solidFill>
                  <a:schemeClr val="accent2"/>
                </a:solidFill>
              </a:rPr>
              <a:t>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11189"/>
            <a:ext cx="5472751" cy="923330"/>
            <a:chOff x="151605" y="974637"/>
            <a:chExt cx="5472751" cy="923330"/>
          </a:xfrm>
        </p:grpSpPr>
        <p:sp>
          <p:nvSpPr>
            <p:cNvPr id="7" name="Rectangle 6"/>
            <p:cNvSpPr/>
            <p:nvPr/>
          </p:nvSpPr>
          <p:spPr>
            <a:xfrm>
              <a:off x="617833" y="974637"/>
              <a:ext cx="5006523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/>
                <a:t>Energi</a:t>
              </a:r>
              <a:r>
                <a:rPr lang="en-US" dirty="0"/>
                <a:t> </a:t>
              </a:r>
              <a:r>
                <a:rPr lang="en-US" dirty="0" err="1"/>
                <a:t>listrik</a:t>
              </a:r>
              <a:r>
                <a:rPr lang="en-US" dirty="0"/>
                <a:t> </a:t>
              </a:r>
              <a:r>
                <a:rPr lang="en-US" dirty="0" err="1"/>
                <a:t>dimanfaatkan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Menghidupkan</a:t>
              </a:r>
              <a:r>
                <a:rPr lang="en-US" dirty="0"/>
                <a:t> </a:t>
              </a:r>
              <a:r>
                <a:rPr lang="en-US" dirty="0" err="1"/>
                <a:t>peralatan</a:t>
              </a:r>
              <a:r>
                <a:rPr lang="en-US" dirty="0"/>
                <a:t> </a:t>
              </a:r>
              <a:r>
                <a:rPr lang="en-US" dirty="0" err="1"/>
                <a:t>listrik</a:t>
              </a:r>
              <a:r>
                <a:rPr lang="en-US" dirty="0"/>
                <a:t>. </a:t>
              </a:r>
              <a:r>
                <a:rPr lang="en-US" dirty="0" err="1"/>
                <a:t>Misalnya</a:t>
              </a:r>
              <a:r>
                <a:rPr lang="en-US" dirty="0"/>
                <a:t>, </a:t>
              </a:r>
              <a:r>
                <a:rPr lang="en-US" dirty="0" err="1"/>
                <a:t>Menyalakan</a:t>
              </a:r>
              <a:r>
                <a:rPr lang="en-US" dirty="0"/>
                <a:t> </a:t>
              </a:r>
              <a:r>
                <a:rPr lang="en-US" dirty="0" err="1"/>
                <a:t>lampu</a:t>
              </a:r>
              <a:r>
                <a:rPr lang="en-US" dirty="0"/>
                <a:t>, </a:t>
              </a:r>
              <a:r>
                <a:rPr lang="en-US" dirty="0" err="1"/>
                <a:t>televisi</a:t>
              </a:r>
              <a:r>
                <a:rPr lang="en-US" dirty="0"/>
                <a:t>, dan </a:t>
              </a:r>
              <a:r>
                <a:rPr lang="en-US" dirty="0" err="1"/>
                <a:t>alat</a:t>
              </a:r>
              <a:r>
                <a:rPr lang="en-US" dirty="0"/>
                <a:t> </a:t>
              </a:r>
              <a:r>
                <a:rPr lang="en-US" dirty="0" err="1"/>
                <a:t>rumah</a:t>
              </a:r>
              <a:r>
                <a:rPr lang="en-US" dirty="0"/>
                <a:t> </a:t>
              </a:r>
              <a:r>
                <a:rPr lang="en-US" dirty="0" err="1"/>
                <a:t>tangga</a:t>
              </a:r>
              <a:r>
                <a:rPr lang="en-US" dirty="0"/>
                <a:t>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1605" y="974637"/>
              <a:ext cx="4662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81510" y="659700"/>
            <a:ext cx="5210492" cy="923330"/>
            <a:chOff x="3847013" y="1036079"/>
            <a:chExt cx="5210492" cy="923330"/>
          </a:xfrm>
        </p:grpSpPr>
        <p:sp>
          <p:nvSpPr>
            <p:cNvPr id="5" name="Rectangle 4"/>
            <p:cNvSpPr/>
            <p:nvPr/>
          </p:nvSpPr>
          <p:spPr>
            <a:xfrm>
              <a:off x="4313243" y="1036079"/>
              <a:ext cx="4744262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/>
                <a:t>Aliran</a:t>
              </a:r>
              <a:r>
                <a:rPr lang="en-US" dirty="0"/>
                <a:t> air </a:t>
              </a:r>
              <a:r>
                <a:rPr lang="en-US" dirty="0" err="1"/>
                <a:t>dari</a:t>
              </a:r>
              <a:r>
                <a:rPr lang="en-US" dirty="0"/>
                <a:t> </a:t>
              </a:r>
              <a:r>
                <a:rPr lang="en-US" dirty="0" err="1"/>
                <a:t>waduk</a:t>
              </a:r>
              <a:r>
                <a:rPr lang="en-US" dirty="0"/>
                <a:t>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memutar</a:t>
              </a:r>
              <a:r>
                <a:rPr lang="en-US" dirty="0"/>
                <a:t> </a:t>
              </a:r>
              <a:r>
                <a:rPr lang="en-US" dirty="0" err="1"/>
                <a:t>turbin</a:t>
              </a:r>
              <a:r>
                <a:rPr lang="en-US" dirty="0"/>
                <a:t>. </a:t>
              </a:r>
              <a:r>
                <a:rPr lang="en-US" dirty="0" err="1"/>
                <a:t>Putaran</a:t>
              </a:r>
              <a:r>
                <a:rPr lang="en-US" dirty="0"/>
                <a:t> </a:t>
              </a:r>
              <a:r>
                <a:rPr lang="en-US" dirty="0" err="1"/>
                <a:t>turbin</a:t>
              </a:r>
              <a:r>
                <a:rPr lang="en-US" dirty="0"/>
                <a:t> </a:t>
              </a:r>
              <a:r>
                <a:rPr lang="en-US" dirty="0" err="1"/>
                <a:t>tersebut</a:t>
              </a:r>
              <a:r>
                <a:rPr lang="en-US" dirty="0"/>
                <a:t> </a:t>
              </a:r>
              <a:r>
                <a:rPr lang="en-US" dirty="0" err="1"/>
                <a:t>mengaktifkan</a:t>
              </a:r>
              <a:r>
                <a:rPr lang="en-US" dirty="0"/>
                <a:t> generator. Generator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menghasilkan</a:t>
              </a:r>
              <a:r>
                <a:rPr lang="en-US" dirty="0"/>
                <a:t> </a:t>
              </a:r>
              <a:r>
                <a:rPr lang="en-US" dirty="0" err="1"/>
                <a:t>energi</a:t>
              </a:r>
              <a:r>
                <a:rPr lang="en-US" dirty="0"/>
                <a:t> </a:t>
              </a:r>
              <a:r>
                <a:rPr lang="en-US" dirty="0" err="1"/>
                <a:t>listrik</a:t>
              </a:r>
              <a:r>
                <a:rPr lang="en-US" dirty="0"/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47013" y="1050754"/>
              <a:ext cx="4662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6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6044270"/>
            <a:ext cx="4189863" cy="652221"/>
            <a:chOff x="42054" y="5294293"/>
            <a:chExt cx="4189863" cy="652221"/>
          </a:xfrm>
        </p:grpSpPr>
        <p:sp>
          <p:nvSpPr>
            <p:cNvPr id="6" name="Rectangle 5"/>
            <p:cNvSpPr/>
            <p:nvPr/>
          </p:nvSpPr>
          <p:spPr>
            <a:xfrm>
              <a:off x="506623" y="5300183"/>
              <a:ext cx="3725294" cy="646331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>
              <a:spAutoFit/>
            </a:bodyPr>
            <a:lstStyle/>
            <a:p>
              <a:r>
                <a:rPr lang="en-US" dirty="0" err="1"/>
                <a:t>Energi</a:t>
              </a:r>
              <a:r>
                <a:rPr lang="en-US" dirty="0"/>
                <a:t> </a:t>
              </a:r>
              <a:r>
                <a:rPr lang="en-US" dirty="0" err="1"/>
                <a:t>listrik</a:t>
              </a:r>
              <a:r>
                <a:rPr lang="en-US" dirty="0"/>
                <a:t> </a:t>
              </a:r>
              <a:r>
                <a:rPr lang="en-US" dirty="0" err="1"/>
                <a:t>dialirkan</a:t>
              </a:r>
              <a:r>
                <a:rPr lang="en-US" dirty="0"/>
                <a:t> </a:t>
              </a:r>
              <a:r>
                <a:rPr lang="en-US" dirty="0" err="1"/>
                <a:t>ke</a:t>
              </a:r>
              <a:r>
                <a:rPr lang="en-US" dirty="0"/>
                <a:t> </a:t>
              </a:r>
              <a:r>
                <a:rPr lang="en-US" dirty="0" err="1"/>
                <a:t>permukiman</a:t>
              </a:r>
              <a:r>
                <a:rPr lang="en-US" dirty="0"/>
                <a:t> </a:t>
              </a:r>
              <a:r>
                <a:rPr lang="en-US" dirty="0" err="1"/>
                <a:t>penduduk</a:t>
              </a:r>
              <a:r>
                <a:rPr lang="en-US" dirty="0"/>
                <a:t> </a:t>
              </a:r>
              <a:r>
                <a:rPr lang="en-US" dirty="0" err="1"/>
                <a:t>melalui</a:t>
              </a:r>
              <a:r>
                <a:rPr lang="en-US" dirty="0"/>
                <a:t> </a:t>
              </a:r>
              <a:r>
                <a:rPr lang="en-US" dirty="0" err="1"/>
                <a:t>kabel-kabel</a:t>
              </a:r>
              <a:r>
                <a:rPr lang="en-US" dirty="0"/>
                <a:t>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054" y="5294293"/>
              <a:ext cx="4662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92D05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7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1A06E255-0032-47EC-9995-E5177212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" y="-9525"/>
            <a:ext cx="353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 b="1" dirty="0">
                <a:solidFill>
                  <a:srgbClr val="0070C0"/>
                </a:solidFill>
              </a:rPr>
              <a:t>Ayo </a:t>
            </a:r>
            <a:r>
              <a:rPr lang="en-US" altLang="en-US" sz="2400" b="1" dirty="0" err="1">
                <a:solidFill>
                  <a:srgbClr val="0070C0"/>
                </a:solidFill>
              </a:rPr>
              <a:t>Mencari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Informasi</a:t>
            </a:r>
            <a:endParaRPr lang="id-ID" altLang="en-US" sz="2400" dirty="0">
              <a:solidFill>
                <a:srgbClr val="0070C0"/>
              </a:solidFill>
            </a:endParaRPr>
          </a:p>
        </p:txBody>
      </p:sp>
      <p:pic>
        <p:nvPicPr>
          <p:cNvPr id="6147" name="Picture 11">
            <a:extLst>
              <a:ext uri="{FF2B5EF4-FFF2-40B4-BE49-F238E27FC236}">
                <a16:creationId xmlns:a16="http://schemas.microsoft.com/office/drawing/2014/main" id="{F5A7F43B-7802-4B83-96BE-DEDC3658F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528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1EE0EFC9-B921-4353-9B70-CEF77A9FBF27}"/>
              </a:ext>
            </a:extLst>
          </p:cNvPr>
          <p:cNvSpPr/>
          <p:nvPr/>
        </p:nvSpPr>
        <p:spPr>
          <a:xfrm>
            <a:off x="3291385" y="452438"/>
            <a:ext cx="6139218" cy="1439839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Sumber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Energi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4B4D9C86-C3E5-4C74-80B0-DB950ADCFD69}"/>
              </a:ext>
            </a:extLst>
          </p:cNvPr>
          <p:cNvSpPr/>
          <p:nvPr/>
        </p:nvSpPr>
        <p:spPr>
          <a:xfrm>
            <a:off x="9699383" y="686263"/>
            <a:ext cx="2362200" cy="760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Energi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Terbarukan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522FCF74-0989-4F96-AF56-4B416FACF92C}"/>
              </a:ext>
            </a:extLst>
          </p:cNvPr>
          <p:cNvSpPr/>
          <p:nvPr/>
        </p:nvSpPr>
        <p:spPr>
          <a:xfrm>
            <a:off x="130417" y="787945"/>
            <a:ext cx="2893195" cy="76882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Energi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Terbarukan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Doktor Muda Indonesia Mampu Meneliti Konversi Minyak Bumi Mentah menjadi  Bahan Bakar – Badan Litbang">
            <a:extLst>
              <a:ext uri="{FF2B5EF4-FFF2-40B4-BE49-F238E27FC236}">
                <a16:creationId xmlns:a16="http://schemas.microsoft.com/office/drawing/2014/main" id="{0086A899-DFEE-4CB2-BEF9-36813F90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8" y="1811314"/>
            <a:ext cx="2502567" cy="19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abak Belur Dihajar Pekan Lalu, Ada Tanda Batu Bara Bangkit!">
            <a:extLst>
              <a:ext uri="{FF2B5EF4-FFF2-40B4-BE49-F238E27FC236}">
                <a16:creationId xmlns:a16="http://schemas.microsoft.com/office/drawing/2014/main" id="{26496420-51E5-413C-8D5A-D7968FEF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8" y="4006968"/>
            <a:ext cx="2502568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as Alam : Pengertian, Manfaat, Komposisi, Jenis dan Sifat Gas">
            <a:extLst>
              <a:ext uri="{FF2B5EF4-FFF2-40B4-BE49-F238E27FC236}">
                <a16:creationId xmlns:a16="http://schemas.microsoft.com/office/drawing/2014/main" id="{283ED125-2111-4D32-942F-80246AEF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2354240"/>
            <a:ext cx="2705738" cy="37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7 Manfaat Matahari bagi Manusia, Sumber Vitamin D hingga Hasilkan Listrik |  merdeka.com">
            <a:extLst>
              <a:ext uri="{FF2B5EF4-FFF2-40B4-BE49-F238E27FC236}">
                <a16:creationId xmlns:a16="http://schemas.microsoft.com/office/drawing/2014/main" id="{36800F91-40A7-49CF-BCAD-88832EAA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53" y="2024630"/>
            <a:ext cx="3028950" cy="1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Wow, Membran Ini Diklaim Mampu Ubah Seluruh Air Laut Menjadi Air Tawar | by  Bagus Ramadhan | TEKNOIA — Media inovasi, teknologi dan marketing">
            <a:extLst>
              <a:ext uri="{FF2B5EF4-FFF2-40B4-BE49-F238E27FC236}">
                <a16:creationId xmlns:a16="http://schemas.microsoft.com/office/drawing/2014/main" id="{4604C26E-5CB1-402A-B3A4-4D7FE2E0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26" y="1685925"/>
            <a:ext cx="2619375" cy="22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ANGIN Investment: Join Our Powerful Network and Be an Investor!">
            <a:extLst>
              <a:ext uri="{FF2B5EF4-FFF2-40B4-BE49-F238E27FC236}">
                <a16:creationId xmlns:a16="http://schemas.microsoft.com/office/drawing/2014/main" id="{9A912843-4DCA-46A2-A995-008F6421A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8" t="28776" r="5504" b="35127"/>
          <a:stretch/>
        </p:blipFill>
        <p:spPr bwMode="auto">
          <a:xfrm>
            <a:off x="8386813" y="4020334"/>
            <a:ext cx="2087579" cy="6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Indonesia.go.id - Panas Bumi Tumpuan Energi Masa Depan">
            <a:extLst>
              <a:ext uri="{FF2B5EF4-FFF2-40B4-BE49-F238E27FC236}">
                <a16:creationId xmlns:a16="http://schemas.microsoft.com/office/drawing/2014/main" id="{0C1FE771-3739-4F19-87FD-CCFC4389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34" y="4780548"/>
            <a:ext cx="2619375" cy="20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Potensi Biomassa belum Digarap Maksimal">
            <a:extLst>
              <a:ext uri="{FF2B5EF4-FFF2-40B4-BE49-F238E27FC236}">
                <a16:creationId xmlns:a16="http://schemas.microsoft.com/office/drawing/2014/main" id="{A5824999-38E6-48B5-BF9A-5219BDE1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4780548"/>
            <a:ext cx="2876550" cy="20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ELISA\ERLANGGA LISA\2016\MEDIA MENGAJAR PPT\PPT tematik 4A\gambar tematik 4a\nina nunjuk tangan icon tematik.png">
            <a:extLst>
              <a:ext uri="{FF2B5EF4-FFF2-40B4-BE49-F238E27FC236}">
                <a16:creationId xmlns:a16="http://schemas.microsoft.com/office/drawing/2014/main" id="{BB2CCC65-FE4D-44DB-8D21-38BEB10A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67" y="3841698"/>
            <a:ext cx="1376362" cy="30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_office\DOKUMEN KERJA ERLANGGA\PPT BUPENA 4D\Tema 9 subtema 1\nelayan menangkap ikan__CA 24723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8" y="1475874"/>
            <a:ext cx="5508702" cy="482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534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Sekitar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534919"/>
            <a:ext cx="534202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568325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accent6"/>
                </a:solidFill>
              </a:rPr>
              <a:t>Sumber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daya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alam</a:t>
            </a:r>
            <a:r>
              <a:rPr lang="en-US" sz="2800" b="1" dirty="0">
                <a:solidFill>
                  <a:schemeClr val="accent6"/>
                </a:solidFill>
              </a:rPr>
              <a:t> (SDA)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sv-SE" sz="2400" dirty="0"/>
              <a:t>yang berasal dari alam dan dimanfaatkan untuk memenuhi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 </a:t>
            </a:r>
          </a:p>
          <a:p>
            <a:pPr marL="568325" indent="-568325">
              <a:buFont typeface="Wingdings" pitchFamily="2" charset="2"/>
              <a:buChar char="q"/>
            </a:pPr>
            <a:r>
              <a:rPr lang="en-US" sz="2400" dirty="0" err="1"/>
              <a:t>Lingkungan</a:t>
            </a:r>
            <a:r>
              <a:rPr lang="en-US" sz="2400" dirty="0"/>
              <a:t> dan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memang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terpisahkan</a:t>
            </a:r>
            <a:r>
              <a:rPr lang="en-US" sz="2400" dirty="0"/>
              <a:t>.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sesuatunya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.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bijak</a:t>
            </a:r>
            <a:r>
              <a:rPr lang="en-US" sz="2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-969785" y="5497061"/>
            <a:ext cx="23183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Sumber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i="1" dirty="0">
                <a:solidFill>
                  <a:schemeClr val="bg1"/>
                </a:solidFill>
              </a:rPr>
              <a:t>www.clipart.com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2BDB0C2D-B5D6-431C-AA9B-52C71F1DE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44450"/>
            <a:ext cx="296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 b="1">
                <a:solidFill>
                  <a:srgbClr val="0070C0"/>
                </a:solidFill>
              </a:rPr>
              <a:t>Ayo </a:t>
            </a:r>
            <a:r>
              <a:rPr lang="en-US" altLang="en-US" sz="2400" b="1">
                <a:solidFill>
                  <a:srgbClr val="0070C0"/>
                </a:solidFill>
              </a:rPr>
              <a:t>Mengamati</a:t>
            </a:r>
            <a:endParaRPr lang="id-ID" altLang="en-US" sz="2400">
              <a:solidFill>
                <a:srgbClr val="0070C0"/>
              </a:solidFill>
            </a:endParaRPr>
          </a:p>
        </p:txBody>
      </p:sp>
      <p:pic>
        <p:nvPicPr>
          <p:cNvPr id="11267" name="Picture 7" descr="C:\Users\user\Documents\ENDAH\TEMATIK TERPADU 4A\Subtema 2\gambar\globe.tif">
            <a:extLst>
              <a:ext uri="{FF2B5EF4-FFF2-40B4-BE49-F238E27FC236}">
                <a16:creationId xmlns:a16="http://schemas.microsoft.com/office/drawing/2014/main" id="{AC550C82-5E11-4E73-85CE-F4F65D9E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>
            <a:extLst>
              <a:ext uri="{FF2B5EF4-FFF2-40B4-BE49-F238E27FC236}">
                <a16:creationId xmlns:a16="http://schemas.microsoft.com/office/drawing/2014/main" id="{792DE76C-654F-413C-BC86-ADC4D4246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b="21304"/>
          <a:stretch/>
        </p:blipFill>
        <p:spPr bwMode="auto">
          <a:xfrm rot="563386">
            <a:off x="8343385" y="1607321"/>
            <a:ext cx="3361954" cy="1530658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889AF-E268-45E2-B597-5E23F6FFC2FD}"/>
              </a:ext>
            </a:extLst>
          </p:cNvPr>
          <p:cNvSpPr txBox="1"/>
          <p:nvPr/>
        </p:nvSpPr>
        <p:spPr>
          <a:xfrm>
            <a:off x="560388" y="512327"/>
            <a:ext cx="11631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 algn="just">
              <a:buFont typeface="Wingdings" pitchFamily="2" charset="2"/>
              <a:buChar char="q"/>
            </a:pP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dan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4261B42-79D8-489F-8011-31659A71C933}"/>
              </a:ext>
            </a:extLst>
          </p:cNvPr>
          <p:cNvSpPr/>
          <p:nvPr/>
        </p:nvSpPr>
        <p:spPr bwMode="auto">
          <a:xfrm rot="5400000">
            <a:off x="6974348" y="2061995"/>
            <a:ext cx="534620" cy="72253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8AA69-9DCE-4446-A61A-71C11AD6CE9C}"/>
              </a:ext>
            </a:extLst>
          </p:cNvPr>
          <p:cNvSpPr/>
          <p:nvPr/>
        </p:nvSpPr>
        <p:spPr bwMode="auto">
          <a:xfrm>
            <a:off x="121319" y="2155952"/>
            <a:ext cx="6759071" cy="5364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it-IT" altLang="en-US" sz="3200" b="1" dirty="0">
                <a:solidFill>
                  <a:srgbClr val="FFFF00"/>
                </a:solidFill>
              </a:rPr>
              <a:t>Lingkungan sebagai Tempat Tinggal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8270A2C-4F63-4D18-A89C-048FE13D3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b="20401"/>
          <a:stretch/>
        </p:blipFill>
        <p:spPr bwMode="auto">
          <a:xfrm>
            <a:off x="1588145" y="3128983"/>
            <a:ext cx="3538004" cy="1865353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2D60CE5-9FE8-4B44-988E-15ACAD6E0765}"/>
              </a:ext>
            </a:extLst>
          </p:cNvPr>
          <p:cNvSpPr/>
          <p:nvPr/>
        </p:nvSpPr>
        <p:spPr bwMode="auto">
          <a:xfrm rot="16200000" flipH="1">
            <a:off x="5439042" y="3453566"/>
            <a:ext cx="928918" cy="786063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0" name="Picture 2" descr="Transformasi Sosial di Perkotaan">
            <a:extLst>
              <a:ext uri="{FF2B5EF4-FFF2-40B4-BE49-F238E27FC236}">
                <a16:creationId xmlns:a16="http://schemas.microsoft.com/office/drawing/2014/main" id="{6B86BFC4-2B69-42A3-9574-0EF23E0A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42" y="4635730"/>
            <a:ext cx="4450343" cy="1865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27AF113-ADB7-47A5-BE7C-773CACB28FFB}"/>
              </a:ext>
            </a:extLst>
          </p:cNvPr>
          <p:cNvSpPr/>
          <p:nvPr/>
        </p:nvSpPr>
        <p:spPr bwMode="auto">
          <a:xfrm rot="5400000">
            <a:off x="6185309" y="5542665"/>
            <a:ext cx="928921" cy="72253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AEBD66-83C0-47E0-8F98-B05ED2E412D0}"/>
              </a:ext>
            </a:extLst>
          </p:cNvPr>
          <p:cNvSpPr/>
          <p:nvPr/>
        </p:nvSpPr>
        <p:spPr bwMode="auto">
          <a:xfrm>
            <a:off x="121319" y="5439470"/>
            <a:ext cx="6167184" cy="9289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it-IT" altLang="en-US" sz="3200" b="1" dirty="0">
                <a:solidFill>
                  <a:srgbClr val="FFFF00"/>
                </a:solidFill>
              </a:rPr>
              <a:t>Lingkungan sebagai Tempat berlangsungnya kegiatan manusia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2CA820-0B25-40FD-A451-789D8BD907BF}"/>
              </a:ext>
            </a:extLst>
          </p:cNvPr>
          <p:cNvSpPr/>
          <p:nvPr/>
        </p:nvSpPr>
        <p:spPr bwMode="auto">
          <a:xfrm flipH="1">
            <a:off x="6288501" y="3382137"/>
            <a:ext cx="5903498" cy="9289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sv-SE" altLang="en-US" sz="3200" b="1" dirty="0">
                <a:solidFill>
                  <a:srgbClr val="FFFF00"/>
                </a:solidFill>
              </a:rPr>
              <a:t>Lingkungan sebagai tempat mencari makan</a:t>
            </a:r>
            <a:endParaRPr lang="fi-FI" alt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_office\DOKUMEN KERJA ERLANGGA\PPT BUPENA 4D\Tema 9 subtema 1\13a wartawan mewawancarai narasumber 262339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32" y="47938"/>
            <a:ext cx="5855368" cy="6810062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7938"/>
            <a:ext cx="62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Menggali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Informasi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melalui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Wawancara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1006145"/>
            <a:ext cx="62243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rgbClr val="0070C0"/>
                </a:solidFill>
              </a:rPr>
              <a:t>Wawancara</a:t>
            </a:r>
            <a:r>
              <a:rPr lang="es-ES" sz="2400" dirty="0"/>
              <a:t> </a:t>
            </a:r>
            <a:r>
              <a:rPr lang="es-ES" sz="2400" dirty="0" err="1"/>
              <a:t>adalah</a:t>
            </a:r>
            <a:r>
              <a:rPr lang="es-ES" sz="2400" dirty="0"/>
              <a:t> </a:t>
            </a:r>
            <a:r>
              <a:rPr lang="es-ES" sz="2400" dirty="0" err="1"/>
              <a:t>kegiatan</a:t>
            </a:r>
            <a:r>
              <a:rPr lang="es-ES" sz="2400" dirty="0"/>
              <a:t> </a:t>
            </a:r>
            <a:r>
              <a:rPr lang="es-ES" sz="2400" dirty="0" err="1"/>
              <a:t>tanya</a:t>
            </a:r>
            <a:r>
              <a:rPr lang="es-ES" sz="2400" dirty="0"/>
              <a:t> </a:t>
            </a:r>
            <a:r>
              <a:rPr lang="es-ES" sz="2400" dirty="0" err="1"/>
              <a:t>jawab</a:t>
            </a:r>
            <a:r>
              <a:rPr lang="es-ES" sz="2400" dirty="0"/>
              <a:t> antara </a:t>
            </a:r>
            <a:r>
              <a:rPr lang="es-ES" sz="2400" dirty="0" err="1"/>
              <a:t>penanya</a:t>
            </a:r>
            <a:r>
              <a:rPr lang="es-ES" sz="2400" dirty="0"/>
              <a:t> dan </a:t>
            </a:r>
            <a:r>
              <a:rPr lang="es-ES" sz="2400" dirty="0" err="1"/>
              <a:t>pemberi</a:t>
            </a:r>
            <a:r>
              <a:rPr lang="es-ES" sz="2400" dirty="0"/>
              <a:t> </a:t>
            </a:r>
            <a:r>
              <a:rPr lang="es-ES" sz="2400" dirty="0" err="1"/>
              <a:t>informasi</a:t>
            </a:r>
            <a:r>
              <a:rPr lang="es-ES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narasumber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/>
              <a:t>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wawancara</a:t>
            </a:r>
            <a:r>
              <a:rPr lang="en-US" sz="24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ditanyakan</a:t>
            </a:r>
            <a:r>
              <a:rPr lang="en-US" sz="2400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Membuat</a:t>
            </a:r>
            <a:r>
              <a:rPr lang="en-US" sz="2400" dirty="0"/>
              <a:t> daftar </a:t>
            </a:r>
            <a:r>
              <a:rPr lang="en-US" sz="2400" dirty="0" err="1"/>
              <a:t>pertanyaan</a:t>
            </a:r>
            <a:r>
              <a:rPr lang="en-US" sz="2400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narasumber</a:t>
            </a:r>
            <a:r>
              <a:rPr lang="en-US" sz="2400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wawancara</a:t>
            </a:r>
            <a:r>
              <a:rPr lang="en-US" sz="2400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seputar</a:t>
            </a:r>
            <a:r>
              <a:rPr lang="en-US" sz="2400" dirty="0"/>
              <a:t> </a:t>
            </a:r>
            <a:r>
              <a:rPr lang="en-US" sz="2400" dirty="0" err="1"/>
              <a:t>jawaban</a:t>
            </a:r>
            <a:r>
              <a:rPr lang="en-US" sz="2400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Membuat kesimpulan hasil wawancara.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81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39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charRg st="139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charRg st="139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179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charRg st="179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charRg st="179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20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charRg st="20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charRg st="20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229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charRg st="229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charRg st="229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351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Garamond</vt:lpstr>
      <vt:lpstr>Tw Cen MT</vt:lpstr>
      <vt:lpstr>Wingdings</vt:lpstr>
      <vt:lpstr>Office Theme</vt:lpstr>
      <vt:lpstr>Droplet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iharahmawati17@outlook.com</dc:creator>
  <cp:lastModifiedBy>iharahmawati17@outlook.com</cp:lastModifiedBy>
  <cp:revision>14</cp:revision>
  <dcterms:created xsi:type="dcterms:W3CDTF">2021-04-14T10:07:17Z</dcterms:created>
  <dcterms:modified xsi:type="dcterms:W3CDTF">2021-04-14T13:40:13Z</dcterms:modified>
</cp:coreProperties>
</file>