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3" r:id="rId4"/>
    <p:sldId id="258" r:id="rId5"/>
    <p:sldId id="259" r:id="rId6"/>
    <p:sldId id="260" r:id="rId7"/>
    <p:sldId id="261" r:id="rId8"/>
    <p:sldId id="265" r:id="rId9"/>
    <p:sldId id="267" r:id="rId10"/>
    <p:sldId id="268" r:id="rId11"/>
    <p:sldId id="266" r:id="rId12"/>
    <p:sldId id="262" r:id="rId13"/>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00C0E987-BE48-46E4-A9FE-489AB4269CA4}" type="datetimeFigureOut">
              <a:rPr lang="id-ID" smtClean="0"/>
              <a:t>25/07/2021</a:t>
            </a:fld>
            <a:endParaRPr lang="id-ID"/>
          </a:p>
        </p:txBody>
      </p:sp>
      <p:sp>
        <p:nvSpPr>
          <p:cNvPr id="17" name="Footer Placeholder 16"/>
          <p:cNvSpPr>
            <a:spLocks noGrp="1"/>
          </p:cNvSpPr>
          <p:nvPr>
            <p:ph type="ftr" sz="quarter" idx="11"/>
          </p:nvPr>
        </p:nvSpPr>
        <p:spPr>
          <a:xfrm>
            <a:off x="5410200" y="4205288"/>
            <a:ext cx="1295400" cy="457200"/>
          </a:xfrm>
        </p:spPr>
        <p:txBody>
          <a:bodyPr/>
          <a:lstStyle/>
          <a:p>
            <a:endParaRPr lang="id-ID"/>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4BC7457-CAA6-449C-9899-BE72E50AEDF2}"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C0E987-BE48-46E4-A9FE-489AB4269CA4}" type="datetimeFigureOut">
              <a:rPr lang="id-ID" smtClean="0"/>
              <a:t>25/07/2021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4BC7457-CAA6-449C-9899-BE72E50AEDF2}"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C0E987-BE48-46E4-A9FE-489AB4269CA4}" type="datetimeFigureOut">
              <a:rPr lang="id-ID" smtClean="0"/>
              <a:t>25/07/2021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4BC7457-CAA6-449C-9899-BE72E50AEDF2}"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C0E987-BE48-46E4-A9FE-489AB4269CA4}" type="datetimeFigureOut">
              <a:rPr lang="id-ID" smtClean="0"/>
              <a:t>25/07/2021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4BC7457-CAA6-449C-9899-BE72E50AEDF2}"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0C0E987-BE48-46E4-A9FE-489AB4269CA4}" type="datetimeFigureOut">
              <a:rPr lang="id-ID" smtClean="0"/>
              <a:t>25/07/2021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4BC7457-CAA6-449C-9899-BE72E50AEDF2}"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0C0E987-BE48-46E4-A9FE-489AB4269CA4}" type="datetimeFigureOut">
              <a:rPr lang="id-ID" smtClean="0"/>
              <a:t>25/07/2021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4BC7457-CAA6-449C-9899-BE72E50AEDF2}"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00C0E987-BE48-46E4-A9FE-489AB4269CA4}" type="datetimeFigureOut">
              <a:rPr lang="id-ID" smtClean="0"/>
              <a:t>25/07/2021</a:t>
            </a:fld>
            <a:endParaRPr lang="id-ID"/>
          </a:p>
        </p:txBody>
      </p:sp>
      <p:sp>
        <p:nvSpPr>
          <p:cNvPr id="27" name="Slide Number Placeholder 26"/>
          <p:cNvSpPr>
            <a:spLocks noGrp="1"/>
          </p:cNvSpPr>
          <p:nvPr>
            <p:ph type="sldNum" sz="quarter" idx="11"/>
          </p:nvPr>
        </p:nvSpPr>
        <p:spPr/>
        <p:txBody>
          <a:bodyPr rtlCol="0"/>
          <a:lstStyle/>
          <a:p>
            <a:fld id="{B4BC7457-CAA6-449C-9899-BE72E50AEDF2}" type="slidenum">
              <a:rPr lang="id-ID" smtClean="0"/>
              <a:t>‹#›</a:t>
            </a:fld>
            <a:endParaRPr lang="id-ID"/>
          </a:p>
        </p:txBody>
      </p:sp>
      <p:sp>
        <p:nvSpPr>
          <p:cNvPr id="28" name="Footer Placeholder 27"/>
          <p:cNvSpPr>
            <a:spLocks noGrp="1"/>
          </p:cNvSpPr>
          <p:nvPr>
            <p:ph type="ftr" sz="quarter" idx="12"/>
          </p:nvPr>
        </p:nvSpPr>
        <p:spPr/>
        <p:txBody>
          <a:bodyPr rtlCol="0"/>
          <a:lstStyle/>
          <a:p>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00C0E987-BE48-46E4-A9FE-489AB4269CA4}" type="datetimeFigureOut">
              <a:rPr lang="id-ID" smtClean="0"/>
              <a:t>25/07/2021</a:t>
            </a:fld>
            <a:endParaRPr lang="id-ID"/>
          </a:p>
        </p:txBody>
      </p:sp>
      <p:sp>
        <p:nvSpPr>
          <p:cNvPr id="4" name="Footer Placeholder 3"/>
          <p:cNvSpPr>
            <a:spLocks noGrp="1"/>
          </p:cNvSpPr>
          <p:nvPr>
            <p:ph type="ftr" sz="quarter" idx="11"/>
          </p:nvPr>
        </p:nvSpPr>
        <p:spPr>
          <a:xfrm>
            <a:off x="5257800" y="612648"/>
            <a:ext cx="1325880" cy="457200"/>
          </a:xfrm>
        </p:spPr>
        <p:txBody>
          <a:bodyPr/>
          <a:lstStyle/>
          <a:p>
            <a:endParaRPr lang="id-ID"/>
          </a:p>
        </p:txBody>
      </p:sp>
      <p:sp>
        <p:nvSpPr>
          <p:cNvPr id="5" name="Slide Number Placeholder 4"/>
          <p:cNvSpPr>
            <a:spLocks noGrp="1"/>
          </p:cNvSpPr>
          <p:nvPr>
            <p:ph type="sldNum" sz="quarter" idx="12"/>
          </p:nvPr>
        </p:nvSpPr>
        <p:spPr>
          <a:xfrm>
            <a:off x="8174736" y="2272"/>
            <a:ext cx="762000" cy="365760"/>
          </a:xfrm>
        </p:spPr>
        <p:txBody>
          <a:bodyPr/>
          <a:lstStyle/>
          <a:p>
            <a:fld id="{B4BC7457-CAA6-449C-9899-BE72E50AEDF2}"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C0E987-BE48-46E4-A9FE-489AB4269CA4}" type="datetimeFigureOut">
              <a:rPr lang="id-ID" smtClean="0"/>
              <a:t>25/07/2021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B4BC7457-CAA6-449C-9899-BE72E50AEDF2}"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0C0E987-BE48-46E4-A9FE-489AB4269CA4}" type="datetimeFigureOut">
              <a:rPr lang="id-ID" smtClean="0"/>
              <a:t>25/07/2021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4BC7457-CAA6-449C-9899-BE72E50AEDF2}"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0C0E987-BE48-46E4-A9FE-489AB4269CA4}" type="datetimeFigureOut">
              <a:rPr lang="id-ID" smtClean="0"/>
              <a:t>25/07/2021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4BC7457-CAA6-449C-9899-BE72E50AEDF2}"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00C0E987-BE48-46E4-A9FE-489AB4269CA4}" type="datetimeFigureOut">
              <a:rPr lang="id-ID" smtClean="0"/>
              <a:t>25/07/2021</a:t>
            </a:fld>
            <a:endParaRPr lang="id-ID"/>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id-ID"/>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4BC7457-CAA6-449C-9899-BE72E50AEDF2}"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700809"/>
            <a:ext cx="8458200" cy="1512167"/>
          </a:xfrm>
        </p:spPr>
        <p:txBody>
          <a:bodyPr>
            <a:normAutofit/>
          </a:bodyPr>
          <a:lstStyle/>
          <a:p>
            <a:r>
              <a:rPr lang="id-ID" sz="5400" dirty="0" smtClean="0"/>
              <a:t>SBdP Tema 1 Subtema 2</a:t>
            </a:r>
            <a:endParaRPr lang="id-ID" sz="5400" dirty="0"/>
          </a:p>
        </p:txBody>
      </p:sp>
      <p:sp>
        <p:nvSpPr>
          <p:cNvPr id="3" name="Subtitle 2"/>
          <p:cNvSpPr>
            <a:spLocks noGrp="1"/>
          </p:cNvSpPr>
          <p:nvPr>
            <p:ph type="subTitle" idx="1"/>
          </p:nvPr>
        </p:nvSpPr>
        <p:spPr/>
        <p:txBody>
          <a:bodyPr>
            <a:normAutofit/>
          </a:bodyPr>
          <a:lstStyle/>
          <a:p>
            <a:r>
              <a:rPr lang="id-ID" sz="4400" dirty="0" smtClean="0"/>
              <a:t>KD 3.3 dan 4.3</a:t>
            </a:r>
            <a:endParaRPr lang="id-ID" sz="4400" dirty="0"/>
          </a:p>
        </p:txBody>
      </p:sp>
    </p:spTree>
    <p:extLst>
      <p:ext uri="{BB962C8B-B14F-4D97-AF65-F5344CB8AC3E}">
        <p14:creationId xmlns:p14="http://schemas.microsoft.com/office/powerpoint/2010/main" val="3222867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435280" cy="6237312"/>
          </a:xfrm>
        </p:spPr>
        <p:txBody>
          <a:bodyPr>
            <a:noAutofit/>
          </a:bodyPr>
          <a:lstStyle/>
          <a:p>
            <a:pPr marL="342900" indent="-342900">
              <a:buFont typeface="Arial" pitchFamily="34" charset="0"/>
              <a:buChar char="•"/>
            </a:pPr>
            <a:r>
              <a:rPr lang="id-ID" sz="2400" b="1" dirty="0"/>
              <a:t>Gerakan C</a:t>
            </a:r>
            <a:r>
              <a:rPr lang="id-ID" sz="2400" dirty="0"/>
              <a:t/>
            </a:r>
            <a:br>
              <a:rPr lang="id-ID" sz="2400" dirty="0"/>
            </a:br>
            <a:r>
              <a:rPr lang="id-ID" sz="2400" dirty="0"/>
              <a:t>Menghadap serong ke kanan. Kedua jari rapat ditarik ke atas. Kaki kanan ke depan. Tangan ditarik ke bawah, kaki kanan mundur. Menghadap serong ke kiri. Jari kedua tangan dirapatkan, lalu ditarik ke atas. Kaki kiri melangkah ke depan. Bergantian kanan kiri masing-masing sebanyak dua kali. Hitungan 2×8.</a:t>
            </a:r>
            <a:br>
              <a:rPr lang="id-ID" sz="2400" dirty="0"/>
            </a:br>
            <a:r>
              <a:rPr lang="id-ID" sz="2400" b="1" dirty="0" smtClean="0"/>
              <a:t/>
            </a:r>
            <a:br>
              <a:rPr lang="id-ID" sz="2400" b="1" dirty="0" smtClean="0"/>
            </a:br>
            <a:r>
              <a:rPr lang="id-ID" sz="2400" b="1" dirty="0" smtClean="0"/>
              <a:t>Gerakan </a:t>
            </a:r>
            <a:r>
              <a:rPr lang="id-ID" sz="2400" b="1" dirty="0"/>
              <a:t>D</a:t>
            </a:r>
            <a:r>
              <a:rPr lang="id-ID" sz="2400" dirty="0"/>
              <a:t/>
            </a:r>
            <a:br>
              <a:rPr lang="id-ID" sz="2400" dirty="0"/>
            </a:br>
            <a:r>
              <a:rPr lang="id-ID" sz="2400" dirty="0"/>
              <a:t>Kedua telapak tangan saling berhadapan. Dibalik ke kanan dan kiri bergantian. Kaki berjalan di tempat sambil diayun. Hitungan 4×8.</a:t>
            </a:r>
            <a:br>
              <a:rPr lang="id-ID" sz="2400" dirty="0"/>
            </a:br>
            <a:r>
              <a:rPr lang="id-ID" sz="2400" b="1" dirty="0"/>
              <a:t>Gerakan E</a:t>
            </a:r>
            <a:r>
              <a:rPr lang="id-ID" sz="2400" dirty="0"/>
              <a:t/>
            </a:r>
            <a:br>
              <a:rPr lang="id-ID" sz="2400" dirty="0"/>
            </a:br>
            <a:r>
              <a:rPr lang="id-ID" sz="2400" dirty="0"/>
              <a:t>Kedua tangan memegang bahu, tangan didorong ke depan. Tangan lurus jari tangan mengarah ke atas. Kaki maju bergantian kanan dan kiri. Hitungan 2×8.</a:t>
            </a:r>
            <a:br>
              <a:rPr lang="id-ID" sz="2400" dirty="0"/>
            </a:br>
            <a:endParaRPr lang="id-ID" sz="2400" dirty="0"/>
          </a:p>
        </p:txBody>
      </p:sp>
    </p:spTree>
    <p:extLst>
      <p:ext uri="{BB962C8B-B14F-4D97-AF65-F5344CB8AC3E}">
        <p14:creationId xmlns:p14="http://schemas.microsoft.com/office/powerpoint/2010/main" val="18124446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936104"/>
          </a:xfrm>
        </p:spPr>
        <p:txBody>
          <a:bodyPr>
            <a:normAutofit fontScale="90000"/>
          </a:bodyPr>
          <a:lstStyle/>
          <a:p>
            <a:pPr algn="just"/>
            <a:r>
              <a:rPr lang="id-ID" dirty="0" smtClean="0"/>
              <a:t>Gerakan Tari Bungong Jeumpa Posisi Duduk</a:t>
            </a:r>
            <a:endParaRPr lang="id-ID" dirty="0"/>
          </a:p>
        </p:txBody>
      </p:sp>
      <p:sp>
        <p:nvSpPr>
          <p:cNvPr id="3" name="Content Placeholder 2"/>
          <p:cNvSpPr>
            <a:spLocks noGrp="1"/>
          </p:cNvSpPr>
          <p:nvPr>
            <p:ph idx="1"/>
          </p:nvPr>
        </p:nvSpPr>
        <p:spPr>
          <a:xfrm>
            <a:off x="251520" y="1556792"/>
            <a:ext cx="8712968" cy="5301208"/>
          </a:xfrm>
        </p:spPr>
        <p:txBody>
          <a:bodyPr>
            <a:normAutofit fontScale="92500" lnSpcReduction="10000"/>
          </a:bodyPr>
          <a:lstStyle/>
          <a:p>
            <a:pPr algn="just"/>
            <a:r>
              <a:rPr lang="id-ID" dirty="0"/>
              <a:t>Tangan kanan di bahu dan tangan kiri di paha, ditepuk dua kali secara bersamaan, lakukan secara bergantingan kanan dan kiri. Hitungan 4 x 8.</a:t>
            </a:r>
          </a:p>
          <a:p>
            <a:pPr algn="just"/>
            <a:r>
              <a:rPr lang="id-ID" dirty="0"/>
              <a:t>Tangan kanan berdiri dan tangan kiri memegang siku. Tangan kiri berdiri dan tangan kanan memegang siku. Kemudian tepuk 2 x, dilakukan bergantian dengan hitungan 2 x 8.</a:t>
            </a:r>
          </a:p>
          <a:p>
            <a:pPr algn="just"/>
            <a:r>
              <a:rPr lang="id-ID" dirty="0"/>
              <a:t>Kedua tangan tepuk lurus ke depan, tepuk ke tengah, tepuk ke atas. Tepuk ke tengah, ketika tepuk atas badan diangkat Hitungan 4 x 8.</a:t>
            </a:r>
          </a:p>
          <a:p>
            <a:pPr algn="just"/>
            <a:r>
              <a:rPr lang="id-ID" dirty="0"/>
              <a:t>Kedua tangan memegang lantai lantai dengan posisi serong ke kanan dan ke kiri. Tangan ditarik lurus ke atas, serong ke kanan dan ke kiri bergantian dengan hitungan 2 x 8.</a:t>
            </a:r>
          </a:p>
          <a:p>
            <a:pPr algn="just"/>
            <a:endParaRPr lang="id-ID" dirty="0"/>
          </a:p>
        </p:txBody>
      </p:sp>
    </p:spTree>
    <p:extLst>
      <p:ext uri="{BB962C8B-B14F-4D97-AF65-F5344CB8AC3E}">
        <p14:creationId xmlns:p14="http://schemas.microsoft.com/office/powerpoint/2010/main" val="26910177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6712"/>
            <a:ext cx="8229600" cy="936104"/>
          </a:xfrm>
        </p:spPr>
        <p:txBody>
          <a:bodyPr/>
          <a:lstStyle/>
          <a:p>
            <a:r>
              <a:rPr lang="id-ID" dirty="0" smtClean="0"/>
              <a:t>Menari dengan lagu pengiring</a:t>
            </a:r>
            <a:endParaRPr lang="id-ID" dirty="0"/>
          </a:p>
        </p:txBody>
      </p:sp>
      <p:sp>
        <p:nvSpPr>
          <p:cNvPr id="3" name="Content Placeholder 2"/>
          <p:cNvSpPr>
            <a:spLocks noGrp="1"/>
          </p:cNvSpPr>
          <p:nvPr>
            <p:ph idx="1"/>
          </p:nvPr>
        </p:nvSpPr>
        <p:spPr>
          <a:xfrm>
            <a:off x="457200" y="2276872"/>
            <a:ext cx="6923112" cy="4297664"/>
          </a:xfrm>
        </p:spPr>
        <p:txBody>
          <a:bodyPr/>
          <a:lstStyle/>
          <a:p>
            <a:pPr algn="just" fontAlgn="base"/>
            <a:r>
              <a:rPr lang="id-ID" dirty="0" smtClean="0"/>
              <a:t>Tari </a:t>
            </a:r>
            <a:r>
              <a:rPr lang="id-ID" dirty="0"/>
              <a:t>akan lebih indah jika diiringi dengan lagu.</a:t>
            </a:r>
          </a:p>
          <a:p>
            <a:pPr algn="just" fontAlgn="base"/>
            <a:r>
              <a:rPr lang="id-ID" dirty="0"/>
              <a:t>Hitungan gerakan dalam tarian dapat disesuaikan dengan lagu pengiring.</a:t>
            </a:r>
          </a:p>
          <a:p>
            <a:pPr algn="just" fontAlgn="base"/>
            <a:r>
              <a:rPr lang="id-ID" dirty="0"/>
              <a:t>Lagu pengiring juga dapat membantu menguatkan ekspresi tari tersebut.</a:t>
            </a:r>
          </a:p>
          <a:p>
            <a:pPr algn="just"/>
            <a:endParaRPr lang="id-ID" dirty="0"/>
          </a:p>
        </p:txBody>
      </p:sp>
      <p:pic>
        <p:nvPicPr>
          <p:cNvPr id="1026" name="Picture 2" descr="https://lh3.googleusercontent.com/MAxyjS8B5EZJJmNSZGYJNUomM6bX5WqUsl6EH9PGwLcDwJ7M0rJNO1sLZNp50eNfgk1h12TUKZduBFuFqqf7nbFvWcWUnw3NTTwRhh2t2aAugdPmYnrMYnwmmo24iPwEX_Xgse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2780928"/>
            <a:ext cx="1751087" cy="3915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38818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1800200"/>
          </a:xfrm>
        </p:spPr>
        <p:txBody>
          <a:bodyPr>
            <a:normAutofit fontScale="90000"/>
          </a:bodyPr>
          <a:lstStyle/>
          <a:p>
            <a:r>
              <a:rPr lang="pt-BR" b="1" dirty="0">
                <a:solidFill>
                  <a:srgbClr val="FF0000"/>
                </a:solidFill>
              </a:rPr>
              <a:t>Pola Lantai Dasar dalam Tari</a:t>
            </a:r>
            <a:r>
              <a:rPr lang="pt-BR" dirty="0">
                <a:solidFill>
                  <a:srgbClr val="FF0000"/>
                </a:solidFill>
              </a:rPr>
              <a:t/>
            </a:r>
            <a:br>
              <a:rPr lang="pt-BR" dirty="0">
                <a:solidFill>
                  <a:srgbClr val="FF0000"/>
                </a:solidFill>
              </a:rPr>
            </a:br>
            <a:r>
              <a:rPr lang="pt-BR" dirty="0">
                <a:solidFill>
                  <a:srgbClr val="FF0000"/>
                </a:solidFill>
              </a:rPr>
              <a:t/>
            </a:r>
            <a:br>
              <a:rPr lang="pt-BR" dirty="0">
                <a:solidFill>
                  <a:srgbClr val="FF0000"/>
                </a:solidFill>
              </a:rPr>
            </a:br>
            <a:endParaRPr lang="id-ID" dirty="0">
              <a:solidFill>
                <a:srgbClr val="FF0000"/>
              </a:solidFill>
            </a:endParaRPr>
          </a:p>
        </p:txBody>
      </p:sp>
      <p:sp>
        <p:nvSpPr>
          <p:cNvPr id="3" name="Content Placeholder 2"/>
          <p:cNvSpPr>
            <a:spLocks noGrp="1"/>
          </p:cNvSpPr>
          <p:nvPr>
            <p:ph idx="1"/>
          </p:nvPr>
        </p:nvSpPr>
        <p:spPr>
          <a:xfrm>
            <a:off x="457200" y="1844824"/>
            <a:ext cx="8229600" cy="4729712"/>
          </a:xfrm>
        </p:spPr>
        <p:txBody>
          <a:bodyPr/>
          <a:lstStyle/>
          <a:p>
            <a:r>
              <a:rPr lang="id-ID" dirty="0"/>
              <a:t>Pola lantai adalah formasi yang dilakukan penari dengan perpindahan, pergerakan, atau pergeseran posisi saat menari.</a:t>
            </a:r>
          </a:p>
          <a:p>
            <a:r>
              <a:rPr lang="id-ID" dirty="0" smtClean="0"/>
              <a:t>Formasi tarian adalah tata letak penari saat menarikan suatu tarian.</a:t>
            </a:r>
          </a:p>
          <a:p>
            <a:r>
              <a:rPr lang="id-ID" dirty="0" smtClean="0"/>
              <a:t>Dengan formasi tarian, tarian yang kita tampilkan lebih bervariasi dan tidak monoton.</a:t>
            </a:r>
            <a:r>
              <a:rPr lang="id-ID" dirty="0"/>
              <a:t/>
            </a:r>
            <a:br>
              <a:rPr lang="id-ID" dirty="0"/>
            </a:br>
            <a:endParaRPr lang="id-ID" dirty="0"/>
          </a:p>
        </p:txBody>
      </p:sp>
    </p:spTree>
    <p:extLst>
      <p:ext uri="{BB962C8B-B14F-4D97-AF65-F5344CB8AC3E}">
        <p14:creationId xmlns:p14="http://schemas.microsoft.com/office/powerpoint/2010/main" val="767635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1512168"/>
          </a:xfrm>
        </p:spPr>
        <p:txBody>
          <a:bodyPr>
            <a:normAutofit fontScale="90000"/>
          </a:bodyPr>
          <a:lstStyle/>
          <a:p>
            <a:r>
              <a:rPr lang="it-IT" dirty="0"/>
              <a:t>Fungsi pola lantai dalam tari.</a:t>
            </a:r>
            <a:br>
              <a:rPr lang="it-IT" dirty="0"/>
            </a:br>
            <a:r>
              <a:rPr lang="it-IT" dirty="0"/>
              <a:t/>
            </a:r>
            <a:br>
              <a:rPr lang="it-IT" dirty="0"/>
            </a:br>
            <a:endParaRPr lang="id-ID" dirty="0"/>
          </a:p>
        </p:txBody>
      </p:sp>
      <p:sp>
        <p:nvSpPr>
          <p:cNvPr id="3" name="Content Placeholder 2"/>
          <p:cNvSpPr>
            <a:spLocks noGrp="1"/>
          </p:cNvSpPr>
          <p:nvPr>
            <p:ph idx="1"/>
          </p:nvPr>
        </p:nvSpPr>
        <p:spPr>
          <a:xfrm>
            <a:off x="2543174" y="1700808"/>
            <a:ext cx="6143625" cy="3528392"/>
          </a:xfrm>
        </p:spPr>
        <p:txBody>
          <a:bodyPr/>
          <a:lstStyle/>
          <a:p>
            <a:pPr fontAlgn="base"/>
            <a:r>
              <a:rPr lang="id-ID" dirty="0"/>
              <a:t>Menciptakan kekompakan antarpenari.</a:t>
            </a:r>
          </a:p>
          <a:p>
            <a:pPr fontAlgn="base"/>
            <a:r>
              <a:rPr lang="id-ID" dirty="0"/>
              <a:t>Memperindah tarian.</a:t>
            </a:r>
          </a:p>
          <a:p>
            <a:pPr fontAlgn="base"/>
            <a:r>
              <a:rPr lang="id-ID" dirty="0"/>
              <a:t>Membentuk komposisi dalam pertunjukan.</a:t>
            </a:r>
          </a:p>
          <a:p>
            <a:endParaRPr lang="id-ID" dirty="0"/>
          </a:p>
        </p:txBody>
      </p:sp>
      <p:pic>
        <p:nvPicPr>
          <p:cNvPr id="2050" name="Picture 2" descr="https://lh3.googleusercontent.com/MAxyjS8B5EZJJmNSZGYJNUomM6bX5WqUsl6EH9PGwLcDwJ7M0rJNO1sLZNp50eNfgk1h12TUKZduBFuFqqf7nbFvWcWUnw3NTTwRhh2t2aAugdPmYnrMYnwmmo24iPwEX_Xgse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268761"/>
            <a:ext cx="2543175" cy="54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6948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Formasi gerakan tari Bungong Jeumpa</a:t>
            </a:r>
            <a:endParaRPr lang="id-ID" dirty="0"/>
          </a:p>
        </p:txBody>
      </p:sp>
      <p:sp>
        <p:nvSpPr>
          <p:cNvPr id="3" name="Content Placeholder 2"/>
          <p:cNvSpPr>
            <a:spLocks noGrp="1"/>
          </p:cNvSpPr>
          <p:nvPr>
            <p:ph idx="1"/>
          </p:nvPr>
        </p:nvSpPr>
        <p:spPr/>
        <p:txBody>
          <a:bodyPr/>
          <a:lstStyle/>
          <a:p>
            <a:pPr marL="109728" indent="0">
              <a:buNone/>
            </a:pPr>
            <a:endParaRPr lang="id-ID" dirty="0" smtClean="0"/>
          </a:p>
          <a:p>
            <a:pPr marL="109728" indent="0">
              <a:buNone/>
            </a:pPr>
            <a:endParaRPr lang="id-ID" dirty="0"/>
          </a:p>
          <a:p>
            <a:pPr marL="109728" indent="0">
              <a:buNone/>
            </a:pPr>
            <a:endParaRPr lang="id-ID" dirty="0" smtClean="0"/>
          </a:p>
          <a:p>
            <a:pPr marL="109728" indent="0">
              <a:buNone/>
            </a:pPr>
            <a:endParaRPr lang="id-ID" dirty="0"/>
          </a:p>
          <a:p>
            <a:pPr marL="109728" indent="0">
              <a:buNone/>
            </a:pPr>
            <a:endParaRPr lang="id-ID" dirty="0" smtClean="0"/>
          </a:p>
          <a:p>
            <a:pPr marL="109728" indent="0">
              <a:buNone/>
            </a:pPr>
            <a:endParaRPr lang="id-ID" dirty="0"/>
          </a:p>
          <a:p>
            <a:pPr marL="109728" indent="0">
              <a:buNone/>
            </a:pPr>
            <a:r>
              <a:rPr lang="id-ID" dirty="0" smtClean="0"/>
              <a:t>                           Pola lantai horizontal</a:t>
            </a:r>
            <a:endParaRPr lang="id-ID"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2900362"/>
            <a:ext cx="7365013" cy="1896790"/>
          </a:xfrm>
          <a:prstGeom prst="rect">
            <a:avLst/>
          </a:prstGeom>
        </p:spPr>
      </p:pic>
    </p:spTree>
    <p:extLst>
      <p:ext uri="{BB962C8B-B14F-4D97-AF65-F5344CB8AC3E}">
        <p14:creationId xmlns:p14="http://schemas.microsoft.com/office/powerpoint/2010/main" val="314333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5094312"/>
          </a:xfrm>
        </p:spPr>
        <p:txBody>
          <a:bodyPr/>
          <a:lstStyle/>
          <a:p>
            <a:pPr algn="ctr"/>
            <a:r>
              <a:rPr lang="id-ID" dirty="0" smtClean="0"/>
              <a:t/>
            </a:r>
            <a:br>
              <a:rPr lang="id-ID" dirty="0" smtClean="0"/>
            </a:br>
            <a:r>
              <a:rPr lang="id-ID" dirty="0"/>
              <a:t/>
            </a:r>
            <a:br>
              <a:rPr lang="id-ID" dirty="0"/>
            </a:br>
            <a:r>
              <a:rPr lang="id-ID" dirty="0" smtClean="0"/>
              <a:t/>
            </a:r>
            <a:br>
              <a:rPr lang="id-ID" dirty="0" smtClean="0"/>
            </a:br>
            <a:r>
              <a:rPr lang="id-ID" dirty="0"/>
              <a:t/>
            </a:r>
            <a:br>
              <a:rPr lang="id-ID" dirty="0"/>
            </a:br>
            <a:r>
              <a:rPr lang="id-ID" dirty="0" smtClean="0"/>
              <a:t/>
            </a:r>
            <a:br>
              <a:rPr lang="id-ID" dirty="0" smtClean="0"/>
            </a:br>
            <a:r>
              <a:rPr lang="id-ID" dirty="0" smtClean="0"/>
              <a:t/>
            </a:r>
            <a:br>
              <a:rPr lang="id-ID" dirty="0" smtClean="0"/>
            </a:br>
            <a:r>
              <a:rPr lang="id-ID" dirty="0"/>
              <a:t/>
            </a:r>
            <a:br>
              <a:rPr lang="id-ID" dirty="0"/>
            </a:br>
            <a:r>
              <a:rPr lang="id-ID" sz="3600" dirty="0" smtClean="0">
                <a:solidFill>
                  <a:schemeClr val="tx1"/>
                </a:solidFill>
              </a:rPr>
              <a:t>Pola lantai Setengah lingkaran</a:t>
            </a:r>
            <a:endParaRPr lang="id-ID" sz="3600" dirty="0">
              <a:solidFill>
                <a:schemeClr val="tx1"/>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1720" y="1196752"/>
            <a:ext cx="5080884" cy="4032448"/>
          </a:xfrm>
          <a:prstGeom prst="rect">
            <a:avLst/>
          </a:prstGeom>
        </p:spPr>
      </p:pic>
    </p:spTree>
    <p:extLst>
      <p:ext uri="{BB962C8B-B14F-4D97-AF65-F5344CB8AC3E}">
        <p14:creationId xmlns:p14="http://schemas.microsoft.com/office/powerpoint/2010/main" val="3445226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5238328"/>
          </a:xfrm>
        </p:spPr>
        <p:txBody>
          <a:bodyPr>
            <a:normAutofit/>
          </a:bodyPr>
          <a:lstStyle/>
          <a:p>
            <a:pPr algn="ctr"/>
            <a:r>
              <a:rPr lang="id-ID" dirty="0" smtClean="0"/>
              <a:t/>
            </a:r>
            <a:br>
              <a:rPr lang="id-ID" dirty="0" smtClean="0"/>
            </a:br>
            <a:r>
              <a:rPr lang="id-ID" dirty="0"/>
              <a:t/>
            </a:r>
            <a:br>
              <a:rPr lang="id-ID" dirty="0"/>
            </a:br>
            <a:r>
              <a:rPr lang="id-ID" dirty="0" smtClean="0"/>
              <a:t/>
            </a:r>
            <a:br>
              <a:rPr lang="id-ID" dirty="0" smtClean="0"/>
            </a:br>
            <a:r>
              <a:rPr lang="id-ID" dirty="0"/>
              <a:t/>
            </a:r>
            <a:br>
              <a:rPr lang="id-ID" dirty="0"/>
            </a:br>
            <a:r>
              <a:rPr lang="id-ID" dirty="0" smtClean="0"/>
              <a:t/>
            </a:r>
            <a:br>
              <a:rPr lang="id-ID" dirty="0" smtClean="0"/>
            </a:br>
            <a:r>
              <a:rPr lang="id-ID" dirty="0"/>
              <a:t/>
            </a:r>
            <a:br>
              <a:rPr lang="id-ID" dirty="0"/>
            </a:br>
            <a:r>
              <a:rPr lang="id-ID" dirty="0" smtClean="0"/>
              <a:t>Formasi pola lantai </a:t>
            </a:r>
            <a:r>
              <a:rPr lang="id-ID" dirty="0" smtClean="0"/>
              <a:t>huruf O</a:t>
            </a:r>
            <a:endParaRPr lang="id-ID"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1268760"/>
            <a:ext cx="7200800" cy="3946177"/>
          </a:xfrm>
          <a:prstGeom prst="rect">
            <a:avLst/>
          </a:prstGeom>
        </p:spPr>
      </p:pic>
    </p:spTree>
    <p:extLst>
      <p:ext uri="{BB962C8B-B14F-4D97-AF65-F5344CB8AC3E}">
        <p14:creationId xmlns:p14="http://schemas.microsoft.com/office/powerpoint/2010/main" val="985766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59172"/>
            <a:ext cx="8229600" cy="5882196"/>
          </a:xfrm>
        </p:spPr>
        <p:txBody>
          <a:bodyPr/>
          <a:lstStyle/>
          <a:p>
            <a:pPr algn="ctr"/>
            <a:r>
              <a:rPr lang="id-ID" dirty="0" smtClean="0"/>
              <a:t/>
            </a:r>
            <a:br>
              <a:rPr lang="id-ID" dirty="0" smtClean="0"/>
            </a:br>
            <a:r>
              <a:rPr lang="id-ID" dirty="0"/>
              <a:t/>
            </a:r>
            <a:br>
              <a:rPr lang="id-ID" dirty="0"/>
            </a:br>
            <a:r>
              <a:rPr lang="id-ID" dirty="0" smtClean="0"/>
              <a:t/>
            </a:r>
            <a:br>
              <a:rPr lang="id-ID" dirty="0" smtClean="0"/>
            </a:br>
            <a:r>
              <a:rPr lang="id-ID" dirty="0"/>
              <a:t/>
            </a:r>
            <a:br>
              <a:rPr lang="id-ID" dirty="0"/>
            </a:br>
            <a:r>
              <a:rPr lang="id-ID" dirty="0" smtClean="0"/>
              <a:t/>
            </a:r>
            <a:br>
              <a:rPr lang="id-ID" dirty="0" smtClean="0"/>
            </a:br>
            <a:r>
              <a:rPr lang="id-ID" dirty="0"/>
              <a:t/>
            </a:r>
            <a:br>
              <a:rPr lang="id-ID" dirty="0"/>
            </a:br>
            <a:r>
              <a:rPr lang="id-ID" dirty="0" smtClean="0"/>
              <a:t/>
            </a:r>
            <a:br>
              <a:rPr lang="id-ID" dirty="0" smtClean="0"/>
            </a:br>
            <a:r>
              <a:rPr lang="id-ID" dirty="0" smtClean="0"/>
              <a:t>Formasi pola lantai </a:t>
            </a:r>
            <a:r>
              <a:rPr lang="id-ID" dirty="0" smtClean="0"/>
              <a:t>Zig Zag</a:t>
            </a:r>
            <a:endParaRPr lang="id-ID"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5736" y="859172"/>
            <a:ext cx="4896544" cy="4874084"/>
          </a:xfrm>
          <a:prstGeom prst="rect">
            <a:avLst/>
          </a:prstGeom>
        </p:spPr>
      </p:pic>
    </p:spTree>
    <p:extLst>
      <p:ext uri="{BB962C8B-B14F-4D97-AF65-F5344CB8AC3E}">
        <p14:creationId xmlns:p14="http://schemas.microsoft.com/office/powerpoint/2010/main" val="3001799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2502024"/>
          </a:xfrm>
        </p:spPr>
        <p:txBody>
          <a:bodyPr>
            <a:normAutofit fontScale="90000"/>
          </a:bodyPr>
          <a:lstStyle/>
          <a:p>
            <a:pPr algn="just"/>
            <a:r>
              <a:rPr lang="id-ID" dirty="0"/>
              <a:t>Tari bungong Jeumpa dibagi menjadi dua gerakan yaitu gerakan saat berdiri dan gerakan saat duduk.</a:t>
            </a:r>
          </a:p>
        </p:txBody>
      </p:sp>
    </p:spTree>
    <p:extLst>
      <p:ext uri="{BB962C8B-B14F-4D97-AF65-F5344CB8AC3E}">
        <p14:creationId xmlns:p14="http://schemas.microsoft.com/office/powerpoint/2010/main" val="1954360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08112"/>
          </a:xfrm>
        </p:spPr>
        <p:txBody>
          <a:bodyPr>
            <a:normAutofit fontScale="90000"/>
          </a:bodyPr>
          <a:lstStyle/>
          <a:p>
            <a:r>
              <a:rPr lang="id-ID" dirty="0"/>
              <a:t>Gerakan Tari Bungong Jeumpa Posisi </a:t>
            </a:r>
            <a:r>
              <a:rPr lang="id-ID" dirty="0" smtClean="0"/>
              <a:t>Berdiri</a:t>
            </a:r>
            <a:endParaRPr lang="id-ID" dirty="0"/>
          </a:p>
        </p:txBody>
      </p:sp>
      <p:sp>
        <p:nvSpPr>
          <p:cNvPr id="3" name="Content Placeholder 2"/>
          <p:cNvSpPr>
            <a:spLocks noGrp="1"/>
          </p:cNvSpPr>
          <p:nvPr>
            <p:ph idx="1"/>
          </p:nvPr>
        </p:nvSpPr>
        <p:spPr>
          <a:xfrm>
            <a:off x="457200" y="1628800"/>
            <a:ext cx="8229600" cy="5229200"/>
          </a:xfrm>
        </p:spPr>
        <p:txBody>
          <a:bodyPr>
            <a:normAutofit fontScale="40000" lnSpcReduction="20000"/>
          </a:bodyPr>
          <a:lstStyle/>
          <a:p>
            <a:r>
              <a:rPr lang="id-ID" sz="7200" b="1" dirty="0"/>
              <a:t>Gerakan A</a:t>
            </a:r>
            <a:endParaRPr lang="id-ID" sz="7200" dirty="0"/>
          </a:p>
          <a:p>
            <a:pPr marL="109728" indent="0">
              <a:buNone/>
            </a:pPr>
            <a:r>
              <a:rPr lang="id-ID" sz="7200" dirty="0"/>
              <a:t>Kedua tangan di atas, kaki jinjit hentakkan dua kali. Ke kanan 2 kali. Kedua tangan di atas. Kaki jinjit hentakkan dua kali. Ke kiri 2 kali. Hitungan 4×8.</a:t>
            </a:r>
          </a:p>
          <a:p>
            <a:r>
              <a:rPr lang="id-ID" sz="7200" b="1" dirty="0"/>
              <a:t>Gerakan B</a:t>
            </a:r>
            <a:endParaRPr lang="id-ID" sz="7200" dirty="0"/>
          </a:p>
          <a:p>
            <a:pPr marL="109728" indent="0">
              <a:buNone/>
            </a:pPr>
            <a:r>
              <a:rPr lang="id-ID" sz="7200" dirty="0"/>
              <a:t>Menghadap serong ke kanan. Kedua jari rapat ditarik ke atas. Kaki kanan ke depan. Tangan ditarik ke bawah, kaki kanan mundur. Menghadap serong ke kiri. Kedua jari rapat ditarik ke atas. Kaki kiri ke depan. Bergantian kanan kiri sebanyak dua kali dua kali. Hitungan 2×8.</a:t>
            </a:r>
          </a:p>
          <a:p>
            <a:r>
              <a:rPr lang="id-ID" dirty="0"/>
              <a:t/>
            </a:r>
            <a:br>
              <a:rPr lang="id-ID" dirty="0"/>
            </a:br>
            <a:endParaRPr lang="id-ID" dirty="0"/>
          </a:p>
        </p:txBody>
      </p:sp>
    </p:spTree>
    <p:extLst>
      <p:ext uri="{BB962C8B-B14F-4D97-AF65-F5344CB8AC3E}">
        <p14:creationId xmlns:p14="http://schemas.microsoft.com/office/powerpoint/2010/main" val="17899158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159</TotalTime>
  <Words>362</Words>
  <Application>Microsoft Office PowerPoint</Application>
  <PresentationFormat>On-screen Show (4:3)</PresentationFormat>
  <Paragraphs>38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Urban</vt:lpstr>
      <vt:lpstr>SBdP Tema 1 Subtema 2</vt:lpstr>
      <vt:lpstr>Pola Lantai Dasar dalam Tari  </vt:lpstr>
      <vt:lpstr>Fungsi pola lantai dalam tari.  </vt:lpstr>
      <vt:lpstr>Formasi gerakan tari Bungong Jeumpa</vt:lpstr>
      <vt:lpstr>       Pola lantai Setengah lingkaran</vt:lpstr>
      <vt:lpstr>      Formasi pola lantai huruf O</vt:lpstr>
      <vt:lpstr>       Formasi pola lantai Zig Zag</vt:lpstr>
      <vt:lpstr>Tari bungong Jeumpa dibagi menjadi dua gerakan yaitu gerakan saat berdiri dan gerakan saat duduk.</vt:lpstr>
      <vt:lpstr>Gerakan Tari Bungong Jeumpa Posisi Berdiri</vt:lpstr>
      <vt:lpstr>Gerakan C Menghadap serong ke kanan. Kedua jari rapat ditarik ke atas. Kaki kanan ke depan. Tangan ditarik ke bawah, kaki kanan mundur. Menghadap serong ke kiri. Jari kedua tangan dirapatkan, lalu ditarik ke atas. Kaki kiri melangkah ke depan. Bergantian kanan kiri masing-masing sebanyak dua kali. Hitungan 2×8.  Gerakan D Kedua telapak tangan saling berhadapan. Dibalik ke kanan dan kiri bergantian. Kaki berjalan di tempat sambil diayun. Hitungan 4×8. Gerakan E Kedua tangan memegang bahu, tangan didorong ke depan. Tangan lurus jari tangan mengarah ke atas. Kaki maju bergantian kanan dan kiri. Hitungan 2×8. </vt:lpstr>
      <vt:lpstr>Gerakan Tari Bungong Jeumpa Posisi Duduk</vt:lpstr>
      <vt:lpstr>Menari dengan lagu pengiring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SBdP Tema 1 Subtema 2</dc:title>
  <dc:creator>acer</dc:creator>
  <cp:lastModifiedBy>acer</cp:lastModifiedBy>
  <cp:revision>15</cp:revision>
  <dcterms:created xsi:type="dcterms:W3CDTF">2021-07-24T12:12:07Z</dcterms:created>
  <dcterms:modified xsi:type="dcterms:W3CDTF">2021-07-25T14:58:53Z</dcterms:modified>
</cp:coreProperties>
</file>