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8" r:id="rId2"/>
    <p:sldId id="299" r:id="rId3"/>
    <p:sldId id="272" r:id="rId4"/>
    <p:sldId id="301" r:id="rId5"/>
    <p:sldId id="300" r:id="rId6"/>
    <p:sldId id="306" r:id="rId7"/>
    <p:sldId id="304" r:id="rId8"/>
    <p:sldId id="305" r:id="rId9"/>
    <p:sldId id="274" r:id="rId10"/>
    <p:sldId id="317" r:id="rId11"/>
    <p:sldId id="284" r:id="rId12"/>
    <p:sldId id="308" r:id="rId13"/>
    <p:sldId id="309" r:id="rId14"/>
    <p:sldId id="280" r:id="rId15"/>
    <p:sldId id="310" r:id="rId16"/>
    <p:sldId id="312" r:id="rId17"/>
    <p:sldId id="313" r:id="rId18"/>
    <p:sldId id="318" r:id="rId19"/>
    <p:sldId id="315"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66"/>
    <a:srgbClr val="FFEBEF"/>
    <a:srgbClr val="DCFAAC"/>
    <a:srgbClr val="FFDDE4"/>
    <a:srgbClr val="FFC9D5"/>
    <a:srgbClr val="FFFF99"/>
    <a:srgbClr val="000E76"/>
    <a:srgbClr val="B27A16"/>
    <a:srgbClr val="2A5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3923" autoAdjust="0"/>
  </p:normalViewPr>
  <p:slideViewPr>
    <p:cSldViewPr>
      <p:cViewPr varScale="1">
        <p:scale>
          <a:sx n="115" d="100"/>
          <a:sy n="115" d="100"/>
        </p:scale>
        <p:origin x="-666"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6B08F2-68DA-4353-8087-22DB16006434}" type="doc">
      <dgm:prSet loTypeId="urn:microsoft.com/office/officeart/2005/8/layout/matrix1" loCatId="matrix" qsTypeId="urn:microsoft.com/office/officeart/2005/8/quickstyle/simple3" qsCatId="simple" csTypeId="urn:microsoft.com/office/officeart/2005/8/colors/colorful1" csCatId="colorful" phldr="1"/>
      <dgm:spPr/>
      <dgm:t>
        <a:bodyPr/>
        <a:lstStyle/>
        <a:p>
          <a:endParaRPr lang="id-ID"/>
        </a:p>
      </dgm:t>
    </dgm:pt>
    <dgm:pt modelId="{2F6D37AA-9444-4527-801F-9F71F1B6DA4D}">
      <dgm:prSet phldrT="[Text]"/>
      <dgm:spPr/>
      <dgm:t>
        <a:bodyPr/>
        <a:lstStyle/>
        <a:p>
          <a:r>
            <a:rPr lang="en-US" b="1" dirty="0"/>
            <a:t>Diagram </a:t>
          </a:r>
          <a:r>
            <a:rPr lang="en-US" b="1" dirty="0" err="1"/>
            <a:t>pada</a:t>
          </a:r>
          <a:r>
            <a:rPr lang="en-US" b="1" dirty="0"/>
            <a:t> </a:t>
          </a:r>
          <a:r>
            <a:rPr lang="en-US" b="1" dirty="0" err="1"/>
            <a:t>teks</a:t>
          </a:r>
          <a:endParaRPr lang="id-ID" b="1" dirty="0"/>
        </a:p>
      </dgm:t>
    </dgm:pt>
    <dgm:pt modelId="{32CB4045-F9E3-4943-AB99-32DF8AED6253}" type="parTrans" cxnId="{79CA51D7-2C58-4BDF-B4E0-F1CFC968B2F3}">
      <dgm:prSet/>
      <dgm:spPr/>
      <dgm:t>
        <a:bodyPr/>
        <a:lstStyle/>
        <a:p>
          <a:endParaRPr lang="id-ID"/>
        </a:p>
      </dgm:t>
    </dgm:pt>
    <dgm:pt modelId="{058F003F-7EE9-45FF-9E9C-E5AD681157C4}" type="sibTrans" cxnId="{79CA51D7-2C58-4BDF-B4E0-F1CFC968B2F3}">
      <dgm:prSet/>
      <dgm:spPr/>
      <dgm:t>
        <a:bodyPr/>
        <a:lstStyle/>
        <a:p>
          <a:endParaRPr lang="id-ID"/>
        </a:p>
      </dgm:t>
    </dgm:pt>
    <dgm:pt modelId="{5E7D717D-2D7C-4C04-935E-B331C60404A2}">
      <dgm:prSet phldrT="[Text]"/>
      <dgm:spPr/>
      <dgm:t>
        <a:bodyPr/>
        <a:lstStyle/>
        <a:p>
          <a:r>
            <a:rPr lang="id-ID" dirty="0"/>
            <a:t>Kerja bakti dilakukan Minggu pagi.</a:t>
          </a:r>
        </a:p>
      </dgm:t>
    </dgm:pt>
    <dgm:pt modelId="{5EB7F0B2-53DB-4F0E-978D-3E0AF46D5F07}" type="parTrans" cxnId="{B6682FF2-BBEF-4B75-AE43-81F1826165FE}">
      <dgm:prSet/>
      <dgm:spPr/>
      <dgm:t>
        <a:bodyPr/>
        <a:lstStyle/>
        <a:p>
          <a:endParaRPr lang="id-ID"/>
        </a:p>
      </dgm:t>
    </dgm:pt>
    <dgm:pt modelId="{EF9832C4-5191-42F0-9073-7BE736F9AD4E}" type="sibTrans" cxnId="{B6682FF2-BBEF-4B75-AE43-81F1826165FE}">
      <dgm:prSet/>
      <dgm:spPr/>
      <dgm:t>
        <a:bodyPr/>
        <a:lstStyle/>
        <a:p>
          <a:endParaRPr lang="id-ID"/>
        </a:p>
      </dgm:t>
    </dgm:pt>
    <dgm:pt modelId="{09DEDB4A-7A70-4207-9359-C49135A022C1}">
      <dgm:prSet phldrT="[Text]"/>
      <dgm:spPr/>
      <dgm:t>
        <a:bodyPr/>
        <a:lstStyle/>
        <a:p>
          <a:r>
            <a:rPr lang="id-ID" dirty="0"/>
            <a:t>Laki-laki membuat gapura, para wanita menyapu sampah.</a:t>
          </a:r>
        </a:p>
      </dgm:t>
    </dgm:pt>
    <dgm:pt modelId="{C9490590-901E-4E4D-8990-A07D42935CBB}" type="parTrans" cxnId="{BFA4887B-D146-49A5-A451-002DC2D60C5A}">
      <dgm:prSet/>
      <dgm:spPr/>
      <dgm:t>
        <a:bodyPr/>
        <a:lstStyle/>
        <a:p>
          <a:endParaRPr lang="id-ID"/>
        </a:p>
      </dgm:t>
    </dgm:pt>
    <dgm:pt modelId="{BD6E5259-5F4E-4EB0-97F6-40B9ABA8841E}" type="sibTrans" cxnId="{BFA4887B-D146-49A5-A451-002DC2D60C5A}">
      <dgm:prSet/>
      <dgm:spPr/>
      <dgm:t>
        <a:bodyPr/>
        <a:lstStyle/>
        <a:p>
          <a:endParaRPr lang="id-ID"/>
        </a:p>
      </dgm:t>
    </dgm:pt>
    <dgm:pt modelId="{DD7D6739-DEBB-4C3C-A9AA-C29FE3D2027F}">
      <dgm:prSet phldrT="[Text]"/>
      <dgm:spPr/>
      <dgm:t>
        <a:bodyPr/>
        <a:lstStyle/>
        <a:p>
          <a:r>
            <a:rPr lang="id-ID" dirty="0"/>
            <a:t>Warga RT 03/02 melaksanakan kerja bakti.</a:t>
          </a:r>
        </a:p>
      </dgm:t>
    </dgm:pt>
    <dgm:pt modelId="{F5D2876D-AE01-426A-ACD3-5AD976471C74}" type="parTrans" cxnId="{F4F41F34-4DAC-4AD4-8EAC-E9D1A59D4EC8}">
      <dgm:prSet/>
      <dgm:spPr/>
      <dgm:t>
        <a:bodyPr/>
        <a:lstStyle/>
        <a:p>
          <a:endParaRPr lang="id-ID"/>
        </a:p>
      </dgm:t>
    </dgm:pt>
    <dgm:pt modelId="{FCEEE723-DDC5-4699-99A2-E64F23F9E9CE}" type="sibTrans" cxnId="{F4F41F34-4DAC-4AD4-8EAC-E9D1A59D4EC8}">
      <dgm:prSet/>
      <dgm:spPr/>
      <dgm:t>
        <a:bodyPr/>
        <a:lstStyle/>
        <a:p>
          <a:endParaRPr lang="id-ID"/>
        </a:p>
      </dgm:t>
    </dgm:pt>
    <dgm:pt modelId="{5647362C-AE6D-4300-AB26-8D3981A65202}">
      <dgm:prSet phldrT="[Text]"/>
      <dgm:spPr/>
      <dgm:t>
        <a:bodyPr/>
        <a:lstStyle/>
        <a:p>
          <a:r>
            <a:rPr lang="id-ID" dirty="0"/>
            <a:t>Banyak tempat sampah disediakan agar lingkungan bersih.</a:t>
          </a:r>
        </a:p>
      </dgm:t>
    </dgm:pt>
    <dgm:pt modelId="{E82990A4-0E91-47BB-AAB5-4C80B9D5153F}" type="parTrans" cxnId="{E8671FA3-E3BF-4EE6-8E3E-CE845DF54E89}">
      <dgm:prSet/>
      <dgm:spPr/>
      <dgm:t>
        <a:bodyPr/>
        <a:lstStyle/>
        <a:p>
          <a:endParaRPr lang="id-ID"/>
        </a:p>
      </dgm:t>
    </dgm:pt>
    <dgm:pt modelId="{68AA463D-E858-43CE-BED4-37184197FDE6}" type="sibTrans" cxnId="{E8671FA3-E3BF-4EE6-8E3E-CE845DF54E89}">
      <dgm:prSet/>
      <dgm:spPr/>
      <dgm:t>
        <a:bodyPr/>
        <a:lstStyle/>
        <a:p>
          <a:endParaRPr lang="id-ID"/>
        </a:p>
      </dgm:t>
    </dgm:pt>
    <dgm:pt modelId="{7E194C82-FC37-49BE-AA23-8D8B482664E7}" type="pres">
      <dgm:prSet presAssocID="{D56B08F2-68DA-4353-8087-22DB16006434}" presName="diagram" presStyleCnt="0">
        <dgm:presLayoutVars>
          <dgm:chMax val="1"/>
          <dgm:dir/>
          <dgm:animLvl val="ctr"/>
          <dgm:resizeHandles val="exact"/>
        </dgm:presLayoutVars>
      </dgm:prSet>
      <dgm:spPr/>
      <dgm:t>
        <a:bodyPr/>
        <a:lstStyle/>
        <a:p>
          <a:endParaRPr lang="en-US"/>
        </a:p>
      </dgm:t>
    </dgm:pt>
    <dgm:pt modelId="{5DE1107A-BFF4-4756-819D-A515DF8A04F7}" type="pres">
      <dgm:prSet presAssocID="{D56B08F2-68DA-4353-8087-22DB16006434}" presName="matrix" presStyleCnt="0"/>
      <dgm:spPr/>
    </dgm:pt>
    <dgm:pt modelId="{B656D28B-B69F-470B-B95D-BA1C7BF673B2}" type="pres">
      <dgm:prSet presAssocID="{D56B08F2-68DA-4353-8087-22DB16006434}" presName="tile1" presStyleLbl="node1" presStyleIdx="0" presStyleCnt="4"/>
      <dgm:spPr/>
      <dgm:t>
        <a:bodyPr/>
        <a:lstStyle/>
        <a:p>
          <a:endParaRPr lang="en-US"/>
        </a:p>
      </dgm:t>
    </dgm:pt>
    <dgm:pt modelId="{649382C1-92B9-4799-99AF-44ACFD337F7C}" type="pres">
      <dgm:prSet presAssocID="{D56B08F2-68DA-4353-8087-22DB16006434}" presName="tile1text" presStyleLbl="node1" presStyleIdx="0" presStyleCnt="4">
        <dgm:presLayoutVars>
          <dgm:chMax val="0"/>
          <dgm:chPref val="0"/>
          <dgm:bulletEnabled val="1"/>
        </dgm:presLayoutVars>
      </dgm:prSet>
      <dgm:spPr/>
      <dgm:t>
        <a:bodyPr/>
        <a:lstStyle/>
        <a:p>
          <a:endParaRPr lang="en-US"/>
        </a:p>
      </dgm:t>
    </dgm:pt>
    <dgm:pt modelId="{54988AC6-47CA-4671-9855-98A2904DB20C}" type="pres">
      <dgm:prSet presAssocID="{D56B08F2-68DA-4353-8087-22DB16006434}" presName="tile2" presStyleLbl="node1" presStyleIdx="1" presStyleCnt="4"/>
      <dgm:spPr/>
      <dgm:t>
        <a:bodyPr/>
        <a:lstStyle/>
        <a:p>
          <a:endParaRPr lang="en-US"/>
        </a:p>
      </dgm:t>
    </dgm:pt>
    <dgm:pt modelId="{0EDDD557-FA0F-4796-BE1F-318598B50A2E}" type="pres">
      <dgm:prSet presAssocID="{D56B08F2-68DA-4353-8087-22DB16006434}" presName="tile2text" presStyleLbl="node1" presStyleIdx="1" presStyleCnt="4">
        <dgm:presLayoutVars>
          <dgm:chMax val="0"/>
          <dgm:chPref val="0"/>
          <dgm:bulletEnabled val="1"/>
        </dgm:presLayoutVars>
      </dgm:prSet>
      <dgm:spPr/>
      <dgm:t>
        <a:bodyPr/>
        <a:lstStyle/>
        <a:p>
          <a:endParaRPr lang="en-US"/>
        </a:p>
      </dgm:t>
    </dgm:pt>
    <dgm:pt modelId="{6AE6C075-D449-4C29-93F7-0056AD32C85F}" type="pres">
      <dgm:prSet presAssocID="{D56B08F2-68DA-4353-8087-22DB16006434}" presName="tile3" presStyleLbl="node1" presStyleIdx="2" presStyleCnt="4"/>
      <dgm:spPr/>
      <dgm:t>
        <a:bodyPr/>
        <a:lstStyle/>
        <a:p>
          <a:endParaRPr lang="en-US"/>
        </a:p>
      </dgm:t>
    </dgm:pt>
    <dgm:pt modelId="{873696D3-C9C8-46D5-A5C2-58D720ED189C}" type="pres">
      <dgm:prSet presAssocID="{D56B08F2-68DA-4353-8087-22DB16006434}" presName="tile3text" presStyleLbl="node1" presStyleIdx="2" presStyleCnt="4">
        <dgm:presLayoutVars>
          <dgm:chMax val="0"/>
          <dgm:chPref val="0"/>
          <dgm:bulletEnabled val="1"/>
        </dgm:presLayoutVars>
      </dgm:prSet>
      <dgm:spPr/>
      <dgm:t>
        <a:bodyPr/>
        <a:lstStyle/>
        <a:p>
          <a:endParaRPr lang="en-US"/>
        </a:p>
      </dgm:t>
    </dgm:pt>
    <dgm:pt modelId="{75A300D2-381C-4383-8FC6-0BAEC8FA7ADA}" type="pres">
      <dgm:prSet presAssocID="{D56B08F2-68DA-4353-8087-22DB16006434}" presName="tile4" presStyleLbl="node1" presStyleIdx="3" presStyleCnt="4"/>
      <dgm:spPr/>
      <dgm:t>
        <a:bodyPr/>
        <a:lstStyle/>
        <a:p>
          <a:endParaRPr lang="en-US"/>
        </a:p>
      </dgm:t>
    </dgm:pt>
    <dgm:pt modelId="{9CA00456-70AC-4149-89A1-184DE40473DC}" type="pres">
      <dgm:prSet presAssocID="{D56B08F2-68DA-4353-8087-22DB16006434}" presName="tile4text" presStyleLbl="node1" presStyleIdx="3" presStyleCnt="4">
        <dgm:presLayoutVars>
          <dgm:chMax val="0"/>
          <dgm:chPref val="0"/>
          <dgm:bulletEnabled val="1"/>
        </dgm:presLayoutVars>
      </dgm:prSet>
      <dgm:spPr/>
      <dgm:t>
        <a:bodyPr/>
        <a:lstStyle/>
        <a:p>
          <a:endParaRPr lang="en-US"/>
        </a:p>
      </dgm:t>
    </dgm:pt>
    <dgm:pt modelId="{0B3103A4-A4B5-4610-B219-60566C25FBD6}" type="pres">
      <dgm:prSet presAssocID="{D56B08F2-68DA-4353-8087-22DB16006434}" presName="centerTile" presStyleLbl="fgShp" presStyleIdx="0" presStyleCnt="1">
        <dgm:presLayoutVars>
          <dgm:chMax val="0"/>
          <dgm:chPref val="0"/>
        </dgm:presLayoutVars>
      </dgm:prSet>
      <dgm:spPr/>
      <dgm:t>
        <a:bodyPr/>
        <a:lstStyle/>
        <a:p>
          <a:endParaRPr lang="en-US"/>
        </a:p>
      </dgm:t>
    </dgm:pt>
  </dgm:ptLst>
  <dgm:cxnLst>
    <dgm:cxn modelId="{E8671FA3-E3BF-4EE6-8E3E-CE845DF54E89}" srcId="{2F6D37AA-9444-4527-801F-9F71F1B6DA4D}" destId="{5647362C-AE6D-4300-AB26-8D3981A65202}" srcOrd="3" destOrd="0" parTransId="{E82990A4-0E91-47BB-AAB5-4C80B9D5153F}" sibTransId="{68AA463D-E858-43CE-BED4-37184197FDE6}"/>
    <dgm:cxn modelId="{B6682FF2-BBEF-4B75-AE43-81F1826165FE}" srcId="{2F6D37AA-9444-4527-801F-9F71F1B6DA4D}" destId="{5E7D717D-2D7C-4C04-935E-B331C60404A2}" srcOrd="0" destOrd="0" parTransId="{5EB7F0B2-53DB-4F0E-978D-3E0AF46D5F07}" sibTransId="{EF9832C4-5191-42F0-9073-7BE736F9AD4E}"/>
    <dgm:cxn modelId="{C5F30C51-E62B-4262-A4C2-330B2E744153}" type="presOf" srcId="{D56B08F2-68DA-4353-8087-22DB16006434}" destId="{7E194C82-FC37-49BE-AA23-8D8B482664E7}" srcOrd="0" destOrd="0" presId="urn:microsoft.com/office/officeart/2005/8/layout/matrix1"/>
    <dgm:cxn modelId="{DA9C50D6-83AD-4B1A-92FF-1674919A4873}" type="presOf" srcId="{5E7D717D-2D7C-4C04-935E-B331C60404A2}" destId="{B656D28B-B69F-470B-B95D-BA1C7BF673B2}" srcOrd="0" destOrd="0" presId="urn:microsoft.com/office/officeart/2005/8/layout/matrix1"/>
    <dgm:cxn modelId="{88ED0B24-B5D0-4A22-8E76-FBFE7739776C}" type="presOf" srcId="{5647362C-AE6D-4300-AB26-8D3981A65202}" destId="{75A300D2-381C-4383-8FC6-0BAEC8FA7ADA}" srcOrd="0" destOrd="0" presId="urn:microsoft.com/office/officeart/2005/8/layout/matrix1"/>
    <dgm:cxn modelId="{F4F41F34-4DAC-4AD4-8EAC-E9D1A59D4EC8}" srcId="{2F6D37AA-9444-4527-801F-9F71F1B6DA4D}" destId="{DD7D6739-DEBB-4C3C-A9AA-C29FE3D2027F}" srcOrd="2" destOrd="0" parTransId="{F5D2876D-AE01-426A-ACD3-5AD976471C74}" sibTransId="{FCEEE723-DDC5-4699-99A2-E64F23F9E9CE}"/>
    <dgm:cxn modelId="{5F46ACBA-A226-4E51-B8F6-D313005AC31A}" type="presOf" srcId="{5E7D717D-2D7C-4C04-935E-B331C60404A2}" destId="{649382C1-92B9-4799-99AF-44ACFD337F7C}" srcOrd="1" destOrd="0" presId="urn:microsoft.com/office/officeart/2005/8/layout/matrix1"/>
    <dgm:cxn modelId="{F224CA50-8FCA-45F4-B235-4FC25CE20E4A}" type="presOf" srcId="{DD7D6739-DEBB-4C3C-A9AA-C29FE3D2027F}" destId="{6AE6C075-D449-4C29-93F7-0056AD32C85F}" srcOrd="0" destOrd="0" presId="urn:microsoft.com/office/officeart/2005/8/layout/matrix1"/>
    <dgm:cxn modelId="{791D0BED-1E83-4E34-A521-5712CF41720A}" type="presOf" srcId="{DD7D6739-DEBB-4C3C-A9AA-C29FE3D2027F}" destId="{873696D3-C9C8-46D5-A5C2-58D720ED189C}" srcOrd="1" destOrd="0" presId="urn:microsoft.com/office/officeart/2005/8/layout/matrix1"/>
    <dgm:cxn modelId="{CCFDC2CC-837D-4D8A-80F4-DA5A3178B035}" type="presOf" srcId="{09DEDB4A-7A70-4207-9359-C49135A022C1}" destId="{54988AC6-47CA-4671-9855-98A2904DB20C}" srcOrd="0" destOrd="0" presId="urn:microsoft.com/office/officeart/2005/8/layout/matrix1"/>
    <dgm:cxn modelId="{79CA51D7-2C58-4BDF-B4E0-F1CFC968B2F3}" srcId="{D56B08F2-68DA-4353-8087-22DB16006434}" destId="{2F6D37AA-9444-4527-801F-9F71F1B6DA4D}" srcOrd="0" destOrd="0" parTransId="{32CB4045-F9E3-4943-AB99-32DF8AED6253}" sibTransId="{058F003F-7EE9-45FF-9E9C-E5AD681157C4}"/>
    <dgm:cxn modelId="{BFA4887B-D146-49A5-A451-002DC2D60C5A}" srcId="{2F6D37AA-9444-4527-801F-9F71F1B6DA4D}" destId="{09DEDB4A-7A70-4207-9359-C49135A022C1}" srcOrd="1" destOrd="0" parTransId="{C9490590-901E-4E4D-8990-A07D42935CBB}" sibTransId="{BD6E5259-5F4E-4EB0-97F6-40B9ABA8841E}"/>
    <dgm:cxn modelId="{667AA64E-1D22-4917-A116-C090A2275081}" type="presOf" srcId="{5647362C-AE6D-4300-AB26-8D3981A65202}" destId="{9CA00456-70AC-4149-89A1-184DE40473DC}" srcOrd="1" destOrd="0" presId="urn:microsoft.com/office/officeart/2005/8/layout/matrix1"/>
    <dgm:cxn modelId="{06A0AAC6-00D8-4F2B-BEEB-B712837C1D53}" type="presOf" srcId="{2F6D37AA-9444-4527-801F-9F71F1B6DA4D}" destId="{0B3103A4-A4B5-4610-B219-60566C25FBD6}" srcOrd="0" destOrd="0" presId="urn:microsoft.com/office/officeart/2005/8/layout/matrix1"/>
    <dgm:cxn modelId="{25DC2CDB-A500-4B12-87E7-68A640935B77}" type="presOf" srcId="{09DEDB4A-7A70-4207-9359-C49135A022C1}" destId="{0EDDD557-FA0F-4796-BE1F-318598B50A2E}" srcOrd="1" destOrd="0" presId="urn:microsoft.com/office/officeart/2005/8/layout/matrix1"/>
    <dgm:cxn modelId="{90367BD9-AC63-48FE-9227-FD45E52D8CBA}" type="presParOf" srcId="{7E194C82-FC37-49BE-AA23-8D8B482664E7}" destId="{5DE1107A-BFF4-4756-819D-A515DF8A04F7}" srcOrd="0" destOrd="0" presId="urn:microsoft.com/office/officeart/2005/8/layout/matrix1"/>
    <dgm:cxn modelId="{72E6FF62-D203-4BA2-A469-D3CDB81EAFAE}" type="presParOf" srcId="{5DE1107A-BFF4-4756-819D-A515DF8A04F7}" destId="{B656D28B-B69F-470B-B95D-BA1C7BF673B2}" srcOrd="0" destOrd="0" presId="urn:microsoft.com/office/officeart/2005/8/layout/matrix1"/>
    <dgm:cxn modelId="{459D214B-74BE-4CB1-97AE-3B919CA0A712}" type="presParOf" srcId="{5DE1107A-BFF4-4756-819D-A515DF8A04F7}" destId="{649382C1-92B9-4799-99AF-44ACFD337F7C}" srcOrd="1" destOrd="0" presId="urn:microsoft.com/office/officeart/2005/8/layout/matrix1"/>
    <dgm:cxn modelId="{C9813596-F085-4824-BB48-C9B4D47DBB2E}" type="presParOf" srcId="{5DE1107A-BFF4-4756-819D-A515DF8A04F7}" destId="{54988AC6-47CA-4671-9855-98A2904DB20C}" srcOrd="2" destOrd="0" presId="urn:microsoft.com/office/officeart/2005/8/layout/matrix1"/>
    <dgm:cxn modelId="{4F6ED93C-E5B9-4B6F-92F4-95330F2EFCEE}" type="presParOf" srcId="{5DE1107A-BFF4-4756-819D-A515DF8A04F7}" destId="{0EDDD557-FA0F-4796-BE1F-318598B50A2E}" srcOrd="3" destOrd="0" presId="urn:microsoft.com/office/officeart/2005/8/layout/matrix1"/>
    <dgm:cxn modelId="{FC8B1EAA-7298-4816-9507-5311125214F6}" type="presParOf" srcId="{5DE1107A-BFF4-4756-819D-A515DF8A04F7}" destId="{6AE6C075-D449-4C29-93F7-0056AD32C85F}" srcOrd="4" destOrd="0" presId="urn:microsoft.com/office/officeart/2005/8/layout/matrix1"/>
    <dgm:cxn modelId="{E9842C0A-13BC-4129-8B3E-E98D8D940498}" type="presParOf" srcId="{5DE1107A-BFF4-4756-819D-A515DF8A04F7}" destId="{873696D3-C9C8-46D5-A5C2-58D720ED189C}" srcOrd="5" destOrd="0" presId="urn:microsoft.com/office/officeart/2005/8/layout/matrix1"/>
    <dgm:cxn modelId="{08DBBA19-9BDB-42E0-9BFF-CE5FCCAE5353}" type="presParOf" srcId="{5DE1107A-BFF4-4756-819D-A515DF8A04F7}" destId="{75A300D2-381C-4383-8FC6-0BAEC8FA7ADA}" srcOrd="6" destOrd="0" presId="urn:microsoft.com/office/officeart/2005/8/layout/matrix1"/>
    <dgm:cxn modelId="{08351200-F893-482B-854A-9F61F637EE0D}" type="presParOf" srcId="{5DE1107A-BFF4-4756-819D-A515DF8A04F7}" destId="{9CA00456-70AC-4149-89A1-184DE40473DC}" srcOrd="7" destOrd="0" presId="urn:microsoft.com/office/officeart/2005/8/layout/matrix1"/>
    <dgm:cxn modelId="{A05DFAE0-81E2-4681-90A3-E23F62D4838F}" type="presParOf" srcId="{7E194C82-FC37-49BE-AA23-8D8B482664E7}" destId="{0B3103A4-A4B5-4610-B219-60566C25FBD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6D28B-B69F-470B-B95D-BA1C7BF673B2}">
      <dsp:nvSpPr>
        <dsp:cNvPr id="0" name=""/>
        <dsp:cNvSpPr/>
      </dsp:nvSpPr>
      <dsp:spPr>
        <a:xfrm rot="16200000">
          <a:off x="385952" y="-385952"/>
          <a:ext cx="1572317" cy="2344222"/>
        </a:xfrm>
        <a:prstGeom prst="round1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id-ID" sz="1700" kern="1200" dirty="0"/>
            <a:t>Kerja bakti dilakukan Minggu pagi.</a:t>
          </a:r>
        </a:p>
      </dsp:txBody>
      <dsp:txXfrm rot="5400000">
        <a:off x="0" y="0"/>
        <a:ext cx="2344222" cy="1179237"/>
      </dsp:txXfrm>
    </dsp:sp>
    <dsp:sp modelId="{54988AC6-47CA-4671-9855-98A2904DB20C}">
      <dsp:nvSpPr>
        <dsp:cNvPr id="0" name=""/>
        <dsp:cNvSpPr/>
      </dsp:nvSpPr>
      <dsp:spPr>
        <a:xfrm>
          <a:off x="2344222" y="0"/>
          <a:ext cx="2344222" cy="1572317"/>
        </a:xfrm>
        <a:prstGeom prst="round1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id-ID" sz="1700" kern="1200" dirty="0"/>
            <a:t>Laki-laki membuat gapura, para wanita menyapu sampah.</a:t>
          </a:r>
        </a:p>
      </dsp:txBody>
      <dsp:txXfrm>
        <a:off x="2344222" y="0"/>
        <a:ext cx="2344222" cy="1179237"/>
      </dsp:txXfrm>
    </dsp:sp>
    <dsp:sp modelId="{6AE6C075-D449-4C29-93F7-0056AD32C85F}">
      <dsp:nvSpPr>
        <dsp:cNvPr id="0" name=""/>
        <dsp:cNvSpPr/>
      </dsp:nvSpPr>
      <dsp:spPr>
        <a:xfrm rot="10800000">
          <a:off x="0" y="1572317"/>
          <a:ext cx="2344222" cy="1572317"/>
        </a:xfrm>
        <a:prstGeom prst="round1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id-ID" sz="1700" kern="1200" dirty="0"/>
            <a:t>Warga RT 03/02 melaksanakan kerja bakti.</a:t>
          </a:r>
        </a:p>
      </dsp:txBody>
      <dsp:txXfrm rot="10800000">
        <a:off x="0" y="1965396"/>
        <a:ext cx="2344222" cy="1179237"/>
      </dsp:txXfrm>
    </dsp:sp>
    <dsp:sp modelId="{75A300D2-381C-4383-8FC6-0BAEC8FA7ADA}">
      <dsp:nvSpPr>
        <dsp:cNvPr id="0" name=""/>
        <dsp:cNvSpPr/>
      </dsp:nvSpPr>
      <dsp:spPr>
        <a:xfrm rot="5400000">
          <a:off x="2730175" y="1186364"/>
          <a:ext cx="1572317" cy="2344222"/>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id-ID" sz="1700" kern="1200" dirty="0"/>
            <a:t>Banyak tempat sampah disediakan agar lingkungan bersih.</a:t>
          </a:r>
        </a:p>
      </dsp:txBody>
      <dsp:txXfrm rot="-5400000">
        <a:off x="2344222" y="1965395"/>
        <a:ext cx="2344222" cy="1179237"/>
      </dsp:txXfrm>
    </dsp:sp>
    <dsp:sp modelId="{0B3103A4-A4B5-4610-B219-60566C25FBD6}">
      <dsp:nvSpPr>
        <dsp:cNvPr id="0" name=""/>
        <dsp:cNvSpPr/>
      </dsp:nvSpPr>
      <dsp:spPr>
        <a:xfrm>
          <a:off x="1640955" y="1179237"/>
          <a:ext cx="1406533" cy="786158"/>
        </a:xfrm>
        <a:prstGeom prst="roundRect">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a:t>Diagram </a:t>
          </a:r>
          <a:r>
            <a:rPr lang="en-US" sz="1700" b="1" kern="1200" dirty="0" err="1"/>
            <a:t>pada</a:t>
          </a:r>
          <a:r>
            <a:rPr lang="en-US" sz="1700" b="1" kern="1200" dirty="0"/>
            <a:t> </a:t>
          </a:r>
          <a:r>
            <a:rPr lang="en-US" sz="1700" b="1" kern="1200" dirty="0" err="1"/>
            <a:t>teks</a:t>
          </a:r>
          <a:endParaRPr lang="id-ID" sz="1700" b="1" kern="1200" dirty="0"/>
        </a:p>
      </dsp:txBody>
      <dsp:txXfrm>
        <a:off x="1679332" y="1217614"/>
        <a:ext cx="1329779" cy="7094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45864-30DA-4BB7-8782-9715F599301E}" type="datetimeFigureOut">
              <a:rPr lang="en-US" smtClean="0"/>
              <a:t>5/17/2018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3D9932-947D-47F3-B033-5F39826D0019}" type="slidenum">
              <a:rPr lang="en-US" smtClean="0"/>
              <a:t>‹#›</a:t>
            </a:fld>
            <a:endParaRPr lang="en-US"/>
          </a:p>
        </p:txBody>
      </p:sp>
    </p:spTree>
    <p:extLst>
      <p:ext uri="{BB962C8B-B14F-4D97-AF65-F5344CB8AC3E}">
        <p14:creationId xmlns:p14="http://schemas.microsoft.com/office/powerpoint/2010/main" val="4098630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D9932-947D-47F3-B033-5F39826D0019}" type="slidenum">
              <a:rPr lang="en-US" smtClean="0"/>
              <a:t>1</a:t>
            </a:fld>
            <a:endParaRPr lang="en-US"/>
          </a:p>
        </p:txBody>
      </p:sp>
    </p:spTree>
    <p:extLst>
      <p:ext uri="{BB962C8B-B14F-4D97-AF65-F5344CB8AC3E}">
        <p14:creationId xmlns:p14="http://schemas.microsoft.com/office/powerpoint/2010/main" val="4178201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042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E4438632-DC9A-4355-9EB0-AF4A313F223A}" type="datetimeFigureOut">
              <a:rPr lang="id-ID" smtClean="0"/>
              <a:t>17/05/2018</a:t>
            </a:fld>
            <a:endParaRPr lang="id-ID"/>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id-ID"/>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375690BE-4B45-4F58-9843-4A05E4F52671}" type="slidenum">
              <a:rPr lang="id-ID" smtClean="0"/>
              <a:t>‹#›</a:t>
            </a:fld>
            <a:endParaRPr lang="id-ID"/>
          </a:p>
        </p:txBody>
      </p:sp>
    </p:spTree>
    <p:extLst>
      <p:ext uri="{BB962C8B-B14F-4D97-AF65-F5344CB8AC3E}">
        <p14:creationId xmlns:p14="http://schemas.microsoft.com/office/powerpoint/2010/main" val="596068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descr="E:\ELISA\ERLANGGA LISA\2017\TEMPLATE PPT\SD Buping Tematik Terpadu K13N\SD Buping Tematik Terpadu K13N banner.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712125"/>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pn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15363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ELISA\ERLANGGA LISA\2018\TEMPLATE PPT\SD BUPING 2 &amp; 5\BUPING 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0637"/>
            <a:ext cx="3215861" cy="400465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 name="Picture 2" descr="E:\ELISA\ERLANGGA LISA\2017\TEMPLATE PPT\SD Buping Tematik Terpadu K13N\SD Buping Tematik Terpadu K13N 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1528" y="1123950"/>
            <a:ext cx="3687228" cy="2554545"/>
          </a:xfrm>
          <a:prstGeom prst="rect">
            <a:avLst/>
          </a:prstGeom>
          <a:solidFill>
            <a:schemeClr val="accent1">
              <a:lumMod val="20000"/>
              <a:lumOff val="80000"/>
            </a:schemeClr>
          </a:solidFill>
        </p:spPr>
        <p:txBody>
          <a:bodyPr wrap="none">
            <a:spAutoFit/>
          </a:bodyPr>
          <a:lstStyle/>
          <a:p>
            <a:pPr algn="ctr"/>
            <a:r>
              <a:rPr lang="en-US" sz="3200" b="1" dirty="0">
                <a:solidFill>
                  <a:schemeClr val="tx1">
                    <a:lumMod val="75000"/>
                    <a:lumOff val="25000"/>
                  </a:schemeClr>
                </a:solidFill>
                <a:latin typeface="Calibri" pitchFamily="34" charset="0"/>
                <a:ea typeface="Adobe Gothic Std B" pitchFamily="34" charset="-128"/>
                <a:cs typeface="Calibri" pitchFamily="34" charset="0"/>
              </a:rPr>
              <a:t>Media </a:t>
            </a:r>
            <a:r>
              <a:rPr lang="en-US" sz="3200" b="1" dirty="0" err="1">
                <a:solidFill>
                  <a:schemeClr val="tx1">
                    <a:lumMod val="75000"/>
                    <a:lumOff val="25000"/>
                  </a:schemeClr>
                </a:solidFill>
                <a:latin typeface="Calibri" pitchFamily="34" charset="0"/>
                <a:ea typeface="Adobe Gothic Std B" pitchFamily="34" charset="-128"/>
                <a:cs typeface="Calibri" pitchFamily="34" charset="0"/>
              </a:rPr>
              <a:t>Mengajar</a:t>
            </a:r>
            <a:endParaRPr lang="en-US" sz="3200" b="1" dirty="0">
              <a:solidFill>
                <a:schemeClr val="tx1">
                  <a:lumMod val="75000"/>
                  <a:lumOff val="25000"/>
                </a:schemeClr>
              </a:solidFill>
              <a:latin typeface="Calibri" pitchFamily="34" charset="0"/>
              <a:ea typeface="Adobe Gothic Std B" pitchFamily="34" charset="-128"/>
              <a:cs typeface="Calibri" pitchFamily="34" charset="0"/>
            </a:endParaRPr>
          </a:p>
          <a:p>
            <a:pPr algn="ctr"/>
            <a:r>
              <a:rPr lang="en-US" sz="3200" b="1" dirty="0" err="1">
                <a:solidFill>
                  <a:schemeClr val="tx1">
                    <a:lumMod val="75000"/>
                    <a:lumOff val="25000"/>
                  </a:schemeClr>
                </a:solidFill>
                <a:latin typeface="Calibri" pitchFamily="34" charset="0"/>
                <a:ea typeface="Adobe Gothic Std B" pitchFamily="34" charset="-128"/>
                <a:cs typeface="Calibri" pitchFamily="34" charset="0"/>
              </a:rPr>
              <a:t>Buku</a:t>
            </a:r>
            <a:r>
              <a:rPr lang="en-US" sz="3200" b="1" dirty="0">
                <a:solidFill>
                  <a:schemeClr val="tx1">
                    <a:lumMod val="75000"/>
                    <a:lumOff val="25000"/>
                  </a:schemeClr>
                </a:solidFill>
                <a:latin typeface="Calibri" pitchFamily="34" charset="0"/>
                <a:ea typeface="Adobe Gothic Std B" pitchFamily="34" charset="-128"/>
                <a:cs typeface="Calibri" pitchFamily="34" charset="0"/>
              </a:rPr>
              <a:t> </a:t>
            </a:r>
            <a:r>
              <a:rPr lang="en-US" sz="3200" b="1" dirty="0" err="1">
                <a:solidFill>
                  <a:schemeClr val="tx1">
                    <a:lumMod val="75000"/>
                    <a:lumOff val="25000"/>
                  </a:schemeClr>
                </a:solidFill>
                <a:latin typeface="Calibri" pitchFamily="34" charset="0"/>
                <a:ea typeface="Adobe Gothic Std B" pitchFamily="34" charset="-128"/>
                <a:cs typeface="Calibri" pitchFamily="34" charset="0"/>
              </a:rPr>
              <a:t>Pendamping</a:t>
            </a:r>
            <a:endParaRPr lang="en-US" sz="3200" b="1" dirty="0">
              <a:solidFill>
                <a:schemeClr val="tx1">
                  <a:lumMod val="75000"/>
                  <a:lumOff val="25000"/>
                </a:schemeClr>
              </a:solidFill>
              <a:latin typeface="Calibri" pitchFamily="34" charset="0"/>
              <a:ea typeface="Adobe Gothic Std B" pitchFamily="34" charset="-128"/>
              <a:cs typeface="Calibri" pitchFamily="34" charset="0"/>
            </a:endParaRPr>
          </a:p>
          <a:p>
            <a:pPr algn="ctr"/>
            <a:r>
              <a:rPr lang="en-US" sz="3200" b="1" dirty="0">
                <a:solidFill>
                  <a:schemeClr val="tx1">
                    <a:lumMod val="75000"/>
                    <a:lumOff val="25000"/>
                  </a:schemeClr>
                </a:solidFill>
                <a:latin typeface="Calibri" pitchFamily="34" charset="0"/>
                <a:ea typeface="Adobe Gothic Std B" pitchFamily="34" charset="-128"/>
                <a:cs typeface="Calibri" pitchFamily="34" charset="0"/>
              </a:rPr>
              <a:t>TEMATIK TERPADU</a:t>
            </a:r>
          </a:p>
          <a:p>
            <a:pPr algn="ctr"/>
            <a:r>
              <a:rPr lang="en-US" sz="3200" b="1" dirty="0" err="1">
                <a:solidFill>
                  <a:schemeClr val="accent2">
                    <a:lumMod val="75000"/>
                  </a:schemeClr>
                </a:solidFill>
                <a:latin typeface="Calibri" pitchFamily="34" charset="0"/>
                <a:ea typeface="Adobe Gothic Std B" pitchFamily="34" charset="-128"/>
                <a:cs typeface="Calibri" pitchFamily="34" charset="0"/>
              </a:rPr>
              <a:t>Bahasa</a:t>
            </a:r>
            <a:r>
              <a:rPr lang="en-US" sz="3200" b="1" dirty="0">
                <a:solidFill>
                  <a:schemeClr val="accent2">
                    <a:lumMod val="75000"/>
                  </a:schemeClr>
                </a:solidFill>
                <a:latin typeface="Calibri" pitchFamily="34" charset="0"/>
                <a:ea typeface="Adobe Gothic Std B" pitchFamily="34" charset="-128"/>
                <a:cs typeface="Calibri" pitchFamily="34" charset="0"/>
              </a:rPr>
              <a:t> Indonesia</a:t>
            </a:r>
          </a:p>
          <a:p>
            <a:pPr algn="ctr"/>
            <a:r>
              <a:rPr lang="en-US" sz="3200" b="1" dirty="0" err="1">
                <a:solidFill>
                  <a:schemeClr val="accent2">
                    <a:lumMod val="75000"/>
                  </a:schemeClr>
                </a:solidFill>
                <a:latin typeface="Calibri" pitchFamily="34" charset="0"/>
                <a:ea typeface="Adobe Gothic Std B" pitchFamily="34" charset="-128"/>
                <a:cs typeface="Calibri" pitchFamily="34" charset="0"/>
              </a:rPr>
              <a:t>untuk</a:t>
            </a:r>
            <a:r>
              <a:rPr lang="en-US" sz="3200" b="1" dirty="0">
                <a:solidFill>
                  <a:schemeClr val="accent2">
                    <a:lumMod val="75000"/>
                  </a:schemeClr>
                </a:solidFill>
                <a:latin typeface="Calibri" pitchFamily="34" charset="0"/>
                <a:ea typeface="Adobe Gothic Std B" pitchFamily="34" charset="-128"/>
                <a:cs typeface="Calibri" pitchFamily="34" charset="0"/>
              </a:rPr>
              <a:t> SD/MI </a:t>
            </a:r>
            <a:r>
              <a:rPr lang="en-US" sz="3200" b="1" dirty="0" err="1">
                <a:solidFill>
                  <a:schemeClr val="accent2">
                    <a:lumMod val="75000"/>
                  </a:schemeClr>
                </a:solidFill>
                <a:latin typeface="Calibri" pitchFamily="34" charset="0"/>
                <a:ea typeface="Adobe Gothic Std B" pitchFamily="34" charset="-128"/>
                <a:cs typeface="Calibri" pitchFamily="34" charset="0"/>
              </a:rPr>
              <a:t>Kelas</a:t>
            </a:r>
            <a:r>
              <a:rPr lang="en-US" sz="3200" b="1" dirty="0">
                <a:solidFill>
                  <a:schemeClr val="accent2">
                    <a:lumMod val="75000"/>
                  </a:schemeClr>
                </a:solidFill>
                <a:latin typeface="Calibri" pitchFamily="34" charset="0"/>
                <a:ea typeface="Adobe Gothic Std B" pitchFamily="34" charset="-128"/>
                <a:cs typeface="Calibri" pitchFamily="34" charset="0"/>
              </a:rPr>
              <a:t> V</a:t>
            </a:r>
          </a:p>
        </p:txBody>
      </p:sp>
    </p:spTree>
    <p:extLst>
      <p:ext uri="{BB962C8B-B14F-4D97-AF65-F5344CB8AC3E}">
        <p14:creationId xmlns:p14="http://schemas.microsoft.com/office/powerpoint/2010/main" val="1576743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B59414F0-7AF9-4AAF-9AB5-81C4F4E733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2597854"/>
            <a:ext cx="4311396" cy="2170785"/>
          </a:xfrm>
          <a:prstGeom prst="rect">
            <a:avLst/>
          </a:prstGeom>
        </p:spPr>
      </p:pic>
      <p:sp>
        <p:nvSpPr>
          <p:cNvPr id="2" name="Rectangle 1">
            <a:extLst>
              <a:ext uri="{FF2B5EF4-FFF2-40B4-BE49-F238E27FC236}">
                <a16:creationId xmlns:a16="http://schemas.microsoft.com/office/drawing/2014/main" xmlns="" id="{C47932CC-6509-43B8-A153-E63E966A1D24}"/>
              </a:ext>
            </a:extLst>
          </p:cNvPr>
          <p:cNvSpPr/>
          <p:nvPr/>
        </p:nvSpPr>
        <p:spPr>
          <a:xfrm>
            <a:off x="381000" y="1236881"/>
            <a:ext cx="7010400" cy="646331"/>
          </a:xfrm>
          <a:prstGeom prst="rect">
            <a:avLst/>
          </a:prstGeom>
        </p:spPr>
        <p:txBody>
          <a:bodyPr wrap="square">
            <a:spAutoFit/>
          </a:bodyPr>
          <a:lstStyle/>
          <a:p>
            <a:pPr marL="285750" indent="-285750">
              <a:buFont typeface="Wingdings" panose="05000000000000000000" pitchFamily="2" charset="2"/>
              <a:buChar char="ü"/>
            </a:pPr>
            <a:r>
              <a:rPr lang="en-US" i="1" dirty="0">
                <a:solidFill>
                  <a:schemeClr val="accent2">
                    <a:lumMod val="50000"/>
                  </a:schemeClr>
                </a:solidFill>
              </a:rPr>
              <a:t>Why</a:t>
            </a:r>
            <a:r>
              <a:rPr lang="en-US" dirty="0"/>
              <a:t> (</a:t>
            </a:r>
            <a:r>
              <a:rPr lang="en-US" dirty="0" err="1"/>
              <a:t>mengapa</a:t>
            </a:r>
            <a:r>
              <a:rPr lang="en-US" dirty="0"/>
              <a:t>): </a:t>
            </a:r>
            <a:r>
              <a:rPr lang="en-US" dirty="0" err="1"/>
              <a:t>untuk</a:t>
            </a:r>
            <a:r>
              <a:rPr lang="en-US" dirty="0"/>
              <a:t> </a:t>
            </a:r>
            <a:r>
              <a:rPr lang="en-US" dirty="0" err="1"/>
              <a:t>menanyakan</a:t>
            </a:r>
            <a:r>
              <a:rPr lang="en-US" dirty="0"/>
              <a:t> </a:t>
            </a:r>
            <a:r>
              <a:rPr lang="en-US" dirty="0" err="1"/>
              <a:t>penyebab</a:t>
            </a:r>
            <a:r>
              <a:rPr lang="en-US" dirty="0"/>
              <a:t> </a:t>
            </a:r>
            <a:r>
              <a:rPr lang="en-US" dirty="0" err="1"/>
              <a:t>terjadinya</a:t>
            </a:r>
            <a:r>
              <a:rPr lang="en-US" dirty="0"/>
              <a:t> </a:t>
            </a:r>
            <a:r>
              <a:rPr lang="en-US" dirty="0" err="1"/>
              <a:t>suatu</a:t>
            </a:r>
            <a:r>
              <a:rPr lang="en-US" dirty="0"/>
              <a:t> </a:t>
            </a:r>
            <a:r>
              <a:rPr lang="en-US" dirty="0" err="1"/>
              <a:t>kejadian</a:t>
            </a:r>
            <a:r>
              <a:rPr lang="en-US" dirty="0"/>
              <a:t> </a:t>
            </a:r>
            <a:r>
              <a:rPr lang="en-US" dirty="0" err="1"/>
              <a:t>dalam</a:t>
            </a:r>
            <a:r>
              <a:rPr lang="en-US" dirty="0"/>
              <a:t> </a:t>
            </a:r>
            <a:r>
              <a:rPr lang="en-US" dirty="0" err="1"/>
              <a:t>teks</a:t>
            </a:r>
            <a:r>
              <a:rPr lang="en-US" dirty="0"/>
              <a:t>.</a:t>
            </a:r>
          </a:p>
        </p:txBody>
      </p:sp>
      <p:sp>
        <p:nvSpPr>
          <p:cNvPr id="3" name="Rectangle 2">
            <a:extLst>
              <a:ext uri="{FF2B5EF4-FFF2-40B4-BE49-F238E27FC236}">
                <a16:creationId xmlns:a16="http://schemas.microsoft.com/office/drawing/2014/main" xmlns="" id="{67EF1816-6AFF-4420-A7C4-B85B1F14E68D}"/>
              </a:ext>
            </a:extLst>
          </p:cNvPr>
          <p:cNvSpPr/>
          <p:nvPr/>
        </p:nvSpPr>
        <p:spPr>
          <a:xfrm>
            <a:off x="381000" y="590550"/>
            <a:ext cx="7323789" cy="646331"/>
          </a:xfrm>
          <a:prstGeom prst="rect">
            <a:avLst/>
          </a:prstGeom>
        </p:spPr>
        <p:txBody>
          <a:bodyPr wrap="square">
            <a:spAutoFit/>
          </a:bodyPr>
          <a:lstStyle/>
          <a:p>
            <a:pPr marL="285750" lvl="0" indent="-285750">
              <a:buFont typeface="Wingdings" pitchFamily="2" charset="2"/>
              <a:buChar char="ü"/>
            </a:pPr>
            <a:r>
              <a:rPr lang="id-ID" i="1" dirty="0">
                <a:solidFill>
                  <a:schemeClr val="accent2">
                    <a:lumMod val="50000"/>
                  </a:schemeClr>
                </a:solidFill>
              </a:rPr>
              <a:t>Where</a:t>
            </a:r>
            <a:r>
              <a:rPr lang="id-ID" dirty="0"/>
              <a:t> (di mana): untuk menanyakan tempat atau lokasi peristiwa dalam teks.</a:t>
            </a:r>
          </a:p>
        </p:txBody>
      </p:sp>
      <p:sp>
        <p:nvSpPr>
          <p:cNvPr id="4" name="Rectangle 3">
            <a:extLst>
              <a:ext uri="{FF2B5EF4-FFF2-40B4-BE49-F238E27FC236}">
                <a16:creationId xmlns:a16="http://schemas.microsoft.com/office/drawing/2014/main" xmlns="" id="{1AF00441-36D0-4BCC-AE1F-1DB545ECF86D}"/>
              </a:ext>
            </a:extLst>
          </p:cNvPr>
          <p:cNvSpPr/>
          <p:nvPr/>
        </p:nvSpPr>
        <p:spPr>
          <a:xfrm>
            <a:off x="381000" y="1951523"/>
            <a:ext cx="6858000" cy="646331"/>
          </a:xfrm>
          <a:prstGeom prst="rect">
            <a:avLst/>
          </a:prstGeom>
        </p:spPr>
        <p:txBody>
          <a:bodyPr wrap="square">
            <a:spAutoFit/>
          </a:bodyPr>
          <a:lstStyle/>
          <a:p>
            <a:pPr marL="285750" lvl="0" indent="-285750">
              <a:buFont typeface="Wingdings" pitchFamily="2" charset="2"/>
              <a:buChar char="ü"/>
            </a:pPr>
            <a:r>
              <a:rPr lang="id-ID" i="1" dirty="0">
                <a:solidFill>
                  <a:schemeClr val="accent2">
                    <a:lumMod val="50000"/>
                  </a:schemeClr>
                </a:solidFill>
              </a:rPr>
              <a:t>How</a:t>
            </a:r>
            <a:r>
              <a:rPr lang="id-ID" dirty="0"/>
              <a:t> (bagaimana): untuk menanyakan keadaan atau cara yang dijelaskan dalam teks. </a:t>
            </a:r>
          </a:p>
        </p:txBody>
      </p:sp>
    </p:spTree>
    <p:extLst>
      <p:ext uri="{BB962C8B-B14F-4D97-AF65-F5344CB8AC3E}">
        <p14:creationId xmlns:p14="http://schemas.microsoft.com/office/powerpoint/2010/main" val="254087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par>
                          <p:cTn id="8" fill="hold">
                            <p:stCondLst>
                              <p:cond delay="2250"/>
                            </p:stCondLst>
                            <p:childTnLst>
                              <p:par>
                                <p:cTn id="9" presetID="22" presetClass="entr" presetSubtype="8"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750"/>
                                        <p:tgtEl>
                                          <p:spTgt spid="2"/>
                                        </p:tgtEl>
                                      </p:cBhvr>
                                    </p:animEffect>
                                  </p:childTnLst>
                                </p:cTn>
                              </p:par>
                            </p:childTnLst>
                          </p:cTn>
                        </p:par>
                        <p:par>
                          <p:cTn id="12" fill="hold">
                            <p:stCondLst>
                              <p:cond delay="5000"/>
                            </p:stCondLst>
                            <p:childTnLst>
                              <p:par>
                                <p:cTn id="13" presetID="22" presetClass="entr" presetSubtype="8" fill="hold" grpId="0"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81000" y="622875"/>
            <a:ext cx="4851401" cy="461665"/>
          </a:xfrm>
          <a:prstGeom prst="rect">
            <a:avLst/>
          </a:prstGeom>
        </p:spPr>
        <p:txBody>
          <a:bodyPr wrap="square">
            <a:spAutoFit/>
          </a:bodyPr>
          <a:lstStyle/>
          <a:p>
            <a:r>
              <a:rPr lang="en-US" sz="2400" dirty="0" err="1"/>
              <a:t>Dengarkan</a:t>
            </a:r>
            <a:r>
              <a:rPr lang="en-US" sz="2400" dirty="0"/>
              <a:t> audio </a:t>
            </a:r>
            <a:r>
              <a:rPr lang="en-US" sz="2400" dirty="0" err="1"/>
              <a:t>berikut</a:t>
            </a:r>
            <a:r>
              <a:rPr lang="en-US" sz="2400" dirty="0"/>
              <a:t>!</a:t>
            </a:r>
          </a:p>
        </p:txBody>
      </p:sp>
      <p:pic>
        <p:nvPicPr>
          <p:cNvPr id="10" name="Picture 9" descr="E:\ELISA\PPT ESPS\2016\ESPS edisi kurnas\PERINTILAN ESPS KURNAS\pita label 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1" y="0"/>
            <a:ext cx="2908301" cy="6032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0" y="18475"/>
            <a:ext cx="2438400" cy="584775"/>
          </a:xfrm>
          <a:prstGeom prst="rect">
            <a:avLst/>
          </a:prstGeom>
        </p:spPr>
        <p:txBody>
          <a:bodyPr wrap="square">
            <a:spAutoFit/>
          </a:bodyPr>
          <a:lstStyle/>
          <a:p>
            <a:r>
              <a:rPr lang="en-US" sz="3200" dirty="0" err="1">
                <a:solidFill>
                  <a:srgbClr val="FFFF00"/>
                </a:solidFill>
                <a:latin typeface="Arial Rounded MT Bold" pitchFamily="34" charset="0"/>
              </a:rPr>
              <a:t>Latihan</a:t>
            </a:r>
            <a:r>
              <a:rPr lang="en-US" sz="3200" dirty="0">
                <a:solidFill>
                  <a:srgbClr val="FFFF00"/>
                </a:solidFill>
                <a:latin typeface="Arial Rounded MT Bold" pitchFamily="34" charset="0"/>
              </a:rPr>
              <a:t> 1</a:t>
            </a:r>
          </a:p>
        </p:txBody>
      </p:sp>
      <p:pic>
        <p:nvPicPr>
          <p:cNvPr id="12" name="Picture 3" descr="D:\T1-ST2-2.50 Telinga sedang Mendengarkan Musi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614" y="1352550"/>
            <a:ext cx="3909263" cy="359973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0"/>
          <p:cNvSpPr txBox="1">
            <a:spLocks/>
          </p:cNvSpPr>
          <p:nvPr/>
        </p:nvSpPr>
        <p:spPr>
          <a:xfrm>
            <a:off x="4305300" y="3734621"/>
            <a:ext cx="2133600" cy="304800"/>
          </a:xfrm>
          <a:prstGeom prst="rect">
            <a:avLst/>
          </a:prstGeom>
          <a:solidFill>
            <a:schemeClr val="accent6">
              <a:lumMod val="40000"/>
              <a:lumOff val="60000"/>
            </a:schemeClr>
          </a:solidFill>
          <a:effectLst>
            <a:outerShdw blurRad="50800" dist="38100" dir="2700000" algn="tl" rotWithShape="0">
              <a:prstClr val="black">
                <a:alpha val="40000"/>
              </a:prstClr>
            </a:outerShdw>
          </a:effec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20000"/>
              </a:spcBef>
              <a:buFont typeface="Arial" charset="0"/>
              <a:buNone/>
              <a:defRPr/>
            </a:pPr>
            <a:r>
              <a:rPr lang="id-ID" altLang="id-ID" sz="1600" b="1" dirty="0">
                <a:latin typeface="+mn-lt"/>
              </a:rPr>
              <a:t>KLIK simbol di atas</a:t>
            </a:r>
            <a:endParaRPr lang="en-US" altLang="id-ID" sz="1600" b="1" dirty="0">
              <a:latin typeface="+mn-lt"/>
            </a:endParaRPr>
          </a:p>
        </p:txBody>
      </p:sp>
      <p:grpSp>
        <p:nvGrpSpPr>
          <p:cNvPr id="14" name="Group 13"/>
          <p:cNvGrpSpPr/>
          <p:nvPr/>
        </p:nvGrpSpPr>
        <p:grpSpPr>
          <a:xfrm>
            <a:off x="6553200" y="742950"/>
            <a:ext cx="2111829" cy="2889141"/>
            <a:chOff x="6553200" y="742950"/>
            <a:chExt cx="2111829" cy="2889141"/>
          </a:xfrm>
        </p:grpSpPr>
        <p:sp>
          <p:nvSpPr>
            <p:cNvPr id="15" name="Rounded Rectangular Callout 14"/>
            <p:cNvSpPr/>
            <p:nvPr/>
          </p:nvSpPr>
          <p:spPr>
            <a:xfrm>
              <a:off x="6553200" y="742950"/>
              <a:ext cx="2111829" cy="2889141"/>
            </a:xfrm>
            <a:prstGeom prst="wedgeRoundRectCallout">
              <a:avLst>
                <a:gd name="adj1" fmla="val -64643"/>
                <a:gd name="adj2" fmla="val -2052"/>
                <a:gd name="adj3" fmla="val 1666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705600" y="895210"/>
              <a:ext cx="1905000" cy="2554545"/>
            </a:xfrm>
            <a:prstGeom prst="rect">
              <a:avLst/>
            </a:prstGeom>
            <a:noFill/>
          </p:spPr>
          <p:txBody>
            <a:bodyPr wrap="square">
              <a:spAutoFit/>
            </a:bodyPr>
            <a:lstStyle/>
            <a:p>
              <a:r>
                <a:rPr lang="en-US" sz="2000" dirty="0" err="1">
                  <a:latin typeface="Arial Rounded MT Bold" pitchFamily="34" charset="0"/>
                  <a:ea typeface="Cambria Math" pitchFamily="18" charset="0"/>
                </a:rPr>
                <a:t>Pertanyaan</a:t>
              </a:r>
              <a:r>
                <a:rPr lang="en-US" sz="2000" dirty="0">
                  <a:latin typeface="Arial Rounded MT Bold" pitchFamily="34" charset="0"/>
                  <a:ea typeface="Cambria Math" pitchFamily="18" charset="0"/>
                </a:rPr>
                <a:t> </a:t>
              </a:r>
              <a:r>
                <a:rPr lang="en-US" sz="2000" dirty="0" err="1">
                  <a:latin typeface="Arial Rounded MT Bold" pitchFamily="34" charset="0"/>
                  <a:ea typeface="Cambria Math" pitchFamily="18" charset="0"/>
                </a:rPr>
                <a:t>lihat</a:t>
              </a:r>
              <a:r>
                <a:rPr lang="en-US" sz="2000" dirty="0">
                  <a:latin typeface="Arial Rounded MT Bold" pitchFamily="34" charset="0"/>
                  <a:ea typeface="Cambria Math" pitchFamily="18" charset="0"/>
                </a:rPr>
                <a:t> di </a:t>
              </a:r>
              <a:r>
                <a:rPr lang="en-US" sz="2000" dirty="0" err="1">
                  <a:latin typeface="Arial Rounded MT Bold" pitchFamily="34" charset="0"/>
                  <a:ea typeface="Cambria Math" pitchFamily="18" charset="0"/>
                </a:rPr>
                <a:t>Buku</a:t>
              </a:r>
              <a:r>
                <a:rPr lang="en-US" sz="2000" dirty="0">
                  <a:latin typeface="Arial Rounded MT Bold" pitchFamily="34" charset="0"/>
                  <a:ea typeface="Cambria Math" pitchFamily="18" charset="0"/>
                </a:rPr>
                <a:t> </a:t>
              </a:r>
              <a:r>
                <a:rPr lang="en-US" sz="2000" dirty="0" err="1">
                  <a:latin typeface="Arial Rounded MT Bold" pitchFamily="34" charset="0"/>
                  <a:ea typeface="Cambria Math" pitchFamily="18" charset="0"/>
                </a:rPr>
                <a:t>Pendamping</a:t>
              </a:r>
              <a:r>
                <a:rPr lang="en-US" sz="2000" dirty="0">
                  <a:latin typeface="Arial Rounded MT Bold" pitchFamily="34" charset="0"/>
                  <a:ea typeface="Cambria Math" pitchFamily="18" charset="0"/>
                </a:rPr>
                <a:t> TEMATIK TERPADU </a:t>
              </a:r>
              <a:r>
                <a:rPr lang="en-US" sz="2000" dirty="0">
                  <a:solidFill>
                    <a:schemeClr val="accent2">
                      <a:lumMod val="75000"/>
                    </a:schemeClr>
                  </a:solidFill>
                  <a:latin typeface="Arial Rounded MT Bold" pitchFamily="34" charset="0"/>
                  <a:ea typeface="Cambria Math" pitchFamily="18" charset="0"/>
                </a:rPr>
                <a:t>Bahasa Indonesia hlm.191</a:t>
              </a:r>
            </a:p>
          </p:txBody>
        </p:sp>
      </p:grpSp>
      <p:pic>
        <p:nvPicPr>
          <p:cNvPr id="17" name="Picture 16" descr="E:\ELISA\ERLANGGA LISA\2017\TEMPLATE PPT\SD Buping Tematik Terpadu K13N\SD Buping Tematik Terpadu K13N bann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pic>
        <p:nvPicPr>
          <p:cNvPr id="3" name="TEMA 8 02060231.0191.01.mp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572000" y="1942611"/>
            <a:ext cx="1792010" cy="1792010"/>
          </a:xfrm>
          <a:prstGeom prst="rect">
            <a:avLst/>
          </a:prstGeom>
        </p:spPr>
      </p:pic>
    </p:spTree>
    <p:extLst>
      <p:ext uri="{BB962C8B-B14F-4D97-AF65-F5344CB8AC3E}">
        <p14:creationId xmlns:p14="http://schemas.microsoft.com/office/powerpoint/2010/main" val="2113837326"/>
      </p:ext>
    </p:extLst>
  </p:cSld>
  <p:clrMapOvr>
    <a:masterClrMapping/>
  </p:clrMapOvr>
  <p:transition spd="slow" advClick="0" advTm="6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4698" fill="hold"/>
                                        <p:tgtEl>
                                          <p:spTgt spid="3"/>
                                        </p:tgtEl>
                                      </p:cBhvr>
                                    </p:cmd>
                                  </p:childTnLst>
                                </p:cTn>
                              </p:par>
                            </p:childTnLst>
                          </p:cTn>
                        </p:par>
                      </p:childTnLst>
                    </p:cTn>
                  </p:par>
                </p:childTnLst>
              </p:cTn>
              <p:nextCondLst>
                <p:cond evt="onClick" delay="0">
                  <p:tgtEl>
                    <p:spTgt spid="3"/>
                  </p:tgtEl>
                </p:cond>
              </p:nextCondLst>
            </p:seq>
            <p:audio>
              <p:cMediaNode vol="80000">
                <p:cTn id="16" fill="hold" display="0">
                  <p:stCondLst>
                    <p:cond delay="indefinite"/>
                  </p:stCondLst>
                  <p:endCondLst>
                    <p:cond evt="onStopAudio" delay="0">
                      <p:tgtEl>
                        <p:sldTgt/>
                      </p:tgtEl>
                    </p:cond>
                  </p:endCondLst>
                </p:cTn>
                <p:tgtEl>
                  <p:spTgt spid="3"/>
                </p:tgtEl>
              </p:cMediaNode>
            </p:audio>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0A54C92-07FD-4747-9AFA-1BD15BF963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50" y="895350"/>
            <a:ext cx="2771948" cy="4164065"/>
          </a:xfrm>
          <a:prstGeom prst="rect">
            <a:avLst/>
          </a:prstGeom>
        </p:spPr>
      </p:pic>
      <p:pic>
        <p:nvPicPr>
          <p:cNvPr id="2" name="Picture 1">
            <a:extLst>
              <a:ext uri="{FF2B5EF4-FFF2-40B4-BE49-F238E27FC236}">
                <a16:creationId xmlns:a16="http://schemas.microsoft.com/office/drawing/2014/main" xmlns="" id="{3388CB6B-7541-4FA1-A3C4-1CF4696C8623}"/>
              </a:ext>
            </a:extLst>
          </p:cNvPr>
          <p:cNvPicPr>
            <a:picLocks noChangeAspect="1"/>
          </p:cNvPicPr>
          <p:nvPr/>
        </p:nvPicPr>
        <p:blipFill>
          <a:blip r:embed="rId3"/>
          <a:stretch>
            <a:fillRect/>
          </a:stretch>
        </p:blipFill>
        <p:spPr>
          <a:xfrm>
            <a:off x="2971800" y="711131"/>
            <a:ext cx="5219650" cy="3537020"/>
          </a:xfrm>
          <a:prstGeom prst="rect">
            <a:avLst/>
          </a:prstGeom>
        </p:spPr>
      </p:pic>
      <p:pic>
        <p:nvPicPr>
          <p:cNvPr id="3" name="Picture 2" descr="E:\ELISA\ERLANGGA LISA\2017\TEMPLATE PPT\SD Buping Tematik Terpadu K13N\SD Buping Tematik Terpadu K13N bann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33748"/>
            <a:ext cx="9144000" cy="8097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E7E2D37D-A0CA-4426-90E9-8B6C4626B10C}"/>
              </a:ext>
            </a:extLst>
          </p:cNvPr>
          <p:cNvSpPr/>
          <p:nvPr/>
        </p:nvSpPr>
        <p:spPr>
          <a:xfrm>
            <a:off x="3207354" y="1276350"/>
            <a:ext cx="4717446" cy="1754326"/>
          </a:xfrm>
          <a:prstGeom prst="rect">
            <a:avLst/>
          </a:prstGeom>
          <a:ln>
            <a:noFill/>
          </a:ln>
        </p:spPr>
        <p:txBody>
          <a:bodyPr wrap="square">
            <a:spAutoFit/>
          </a:bodyPr>
          <a:lstStyle/>
          <a:p>
            <a:pPr algn="just"/>
            <a:r>
              <a:rPr lang="id-ID" dirty="0">
                <a:solidFill>
                  <a:schemeClr val="bg1"/>
                </a:solidFill>
              </a:rPr>
              <a:t>Kita dapat merangkum isi teks nonfiksi.</a:t>
            </a:r>
            <a:endParaRPr lang="en-US" dirty="0">
              <a:solidFill>
                <a:schemeClr val="bg1"/>
              </a:solidFill>
            </a:endParaRPr>
          </a:p>
          <a:p>
            <a:pPr algn="just"/>
            <a:endParaRPr lang="id-ID" dirty="0">
              <a:solidFill>
                <a:schemeClr val="bg1"/>
              </a:solidFill>
            </a:endParaRPr>
          </a:p>
          <a:p>
            <a:pPr algn="just"/>
            <a:r>
              <a:rPr lang="id-ID" b="1" dirty="0">
                <a:solidFill>
                  <a:schemeClr val="accent3">
                    <a:lumMod val="75000"/>
                  </a:schemeClr>
                </a:solidFill>
              </a:rPr>
              <a:t>Cara merangkum isi teks nonfiksi </a:t>
            </a:r>
            <a:r>
              <a:rPr lang="id-ID" dirty="0">
                <a:solidFill>
                  <a:schemeClr val="bg1"/>
                </a:solidFill>
              </a:rPr>
              <a:t>yaitu dengan menuliskan peristiwa-peristiwa dalam bentuk catatan. </a:t>
            </a:r>
            <a:endParaRPr lang="en-US" dirty="0">
              <a:solidFill>
                <a:schemeClr val="bg1"/>
              </a:solidFill>
            </a:endParaRPr>
          </a:p>
          <a:p>
            <a:pPr algn="just"/>
            <a:endParaRPr lang="id-ID" dirty="0">
              <a:solidFill>
                <a:schemeClr val="bg1"/>
              </a:solidFill>
            </a:endParaRPr>
          </a:p>
        </p:txBody>
      </p:sp>
      <p:sp>
        <p:nvSpPr>
          <p:cNvPr id="9" name="Rectangle 8">
            <a:extLst>
              <a:ext uri="{FF2B5EF4-FFF2-40B4-BE49-F238E27FC236}">
                <a16:creationId xmlns:a16="http://schemas.microsoft.com/office/drawing/2014/main" xmlns="" id="{B6F56F71-BA82-4081-A5FE-90CE2B214BCB}"/>
              </a:ext>
            </a:extLst>
          </p:cNvPr>
          <p:cNvSpPr/>
          <p:nvPr/>
        </p:nvSpPr>
        <p:spPr>
          <a:xfrm>
            <a:off x="3193613" y="2750309"/>
            <a:ext cx="4997837" cy="646331"/>
          </a:xfrm>
          <a:prstGeom prst="rect">
            <a:avLst/>
          </a:prstGeom>
          <a:ln>
            <a:noFill/>
          </a:ln>
        </p:spPr>
        <p:txBody>
          <a:bodyPr wrap="square">
            <a:spAutoFit/>
          </a:bodyPr>
          <a:lstStyle/>
          <a:p>
            <a:r>
              <a:rPr lang="id-ID" dirty="0">
                <a:solidFill>
                  <a:schemeClr val="bg1"/>
                </a:solidFill>
              </a:rPr>
              <a:t>Catatan-catata</a:t>
            </a:r>
            <a:r>
              <a:rPr lang="en-US" dirty="0">
                <a:solidFill>
                  <a:schemeClr val="bg1"/>
                </a:solidFill>
              </a:rPr>
              <a:t>n</a:t>
            </a:r>
            <a:r>
              <a:rPr lang="id-ID" dirty="0">
                <a:solidFill>
                  <a:schemeClr val="bg1"/>
                </a:solidFill>
              </a:rPr>
              <a:t> tersebut berupa kata atau kalimat. </a:t>
            </a:r>
          </a:p>
        </p:txBody>
      </p:sp>
      <p:sp>
        <p:nvSpPr>
          <p:cNvPr id="7" name="Rectangle 6">
            <a:extLst>
              <a:ext uri="{FF2B5EF4-FFF2-40B4-BE49-F238E27FC236}">
                <a16:creationId xmlns:a16="http://schemas.microsoft.com/office/drawing/2014/main" xmlns="" id="{0EB97DEA-0364-4C9C-8A2C-FE039BC65431}"/>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59902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500"/>
                            </p:stCondLst>
                            <p:childTnLst>
                              <p:par>
                                <p:cTn id="9" presetID="22" presetClass="entr" presetSubtype="8" fill="hold" grpId="0" nodeType="afterEffect">
                                  <p:stCondLst>
                                    <p:cond delay="22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250"/>
                                        <p:tgtEl>
                                          <p:spTgt spid="9"/>
                                        </p:tgtEl>
                                      </p:cBhvr>
                                    </p:animEffect>
                                  </p:childTnLst>
                                </p:cTn>
                              </p:par>
                            </p:childTnLst>
                          </p:cTn>
                        </p:par>
                        <p:par>
                          <p:cTn id="12" fill="hold">
                            <p:stCondLst>
                              <p:cond delay="6000"/>
                            </p:stCondLst>
                            <p:childTnLst>
                              <p:par>
                                <p:cTn id="13" presetID="22" presetClass="entr" presetSubtype="4" fill="hold" grpId="0" nodeType="afterEffect" nodePh="1">
                                  <p:stCondLst>
                                    <p:cond delay="100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15792" y="1215387"/>
            <a:ext cx="4885093" cy="2308324"/>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just">
              <a:tabLst>
                <a:tab pos="363538" algn="l"/>
              </a:tabLst>
            </a:pPr>
            <a:r>
              <a:rPr lang="id-ID" sz="1600" dirty="0"/>
              <a:t>	</a:t>
            </a:r>
            <a:r>
              <a:rPr lang="en-US" sz="1600" dirty="0"/>
              <a:t>Air </a:t>
            </a:r>
            <a:r>
              <a:rPr lang="en-US" sz="1600" dirty="0" err="1"/>
              <a:t>hujan</a:t>
            </a:r>
            <a:r>
              <a:rPr lang="en-US" sz="1600" dirty="0"/>
              <a:t> yang </a:t>
            </a:r>
            <a:r>
              <a:rPr lang="en-US" sz="1600" dirty="0" err="1"/>
              <a:t>jatuh</a:t>
            </a:r>
            <a:r>
              <a:rPr lang="en-US" sz="1600" dirty="0"/>
              <a:t> </a:t>
            </a:r>
            <a:r>
              <a:rPr lang="en-US" sz="1600" dirty="0" err="1"/>
              <a:t>ke</a:t>
            </a:r>
            <a:r>
              <a:rPr lang="en-US" sz="1600" dirty="0"/>
              <a:t> </a:t>
            </a:r>
            <a:r>
              <a:rPr lang="en-US" sz="1600" dirty="0" err="1"/>
              <a:t>tanah</a:t>
            </a:r>
            <a:r>
              <a:rPr lang="en-US" sz="1600" dirty="0"/>
              <a:t> </a:t>
            </a:r>
            <a:r>
              <a:rPr lang="en-US" sz="1600" dirty="0" err="1"/>
              <a:t>akan</a:t>
            </a:r>
            <a:r>
              <a:rPr lang="en-US" sz="1600" dirty="0"/>
              <a:t> </a:t>
            </a:r>
            <a:r>
              <a:rPr lang="en-US" sz="1600" dirty="0" err="1"/>
              <a:t>diserap</a:t>
            </a:r>
            <a:r>
              <a:rPr lang="en-US" sz="1600" dirty="0"/>
              <a:t> </a:t>
            </a:r>
            <a:r>
              <a:rPr lang="en-US" sz="1600" dirty="0" err="1"/>
              <a:t>oleh</a:t>
            </a:r>
            <a:r>
              <a:rPr lang="en-US" sz="1600" dirty="0"/>
              <a:t> </a:t>
            </a:r>
            <a:r>
              <a:rPr lang="en-US" sz="1600" dirty="0" err="1"/>
              <a:t>tanah</a:t>
            </a:r>
            <a:r>
              <a:rPr lang="en-US" sz="1600" dirty="0"/>
              <a:t> </a:t>
            </a:r>
            <a:r>
              <a:rPr lang="en-US" sz="1600" dirty="0" err="1"/>
              <a:t>sebagai</a:t>
            </a:r>
            <a:r>
              <a:rPr lang="en-US" sz="1600" dirty="0"/>
              <a:t> </a:t>
            </a:r>
            <a:r>
              <a:rPr lang="en-US" sz="1600" dirty="0" err="1"/>
              <a:t>cadangan</a:t>
            </a:r>
            <a:r>
              <a:rPr lang="en-US" sz="1600" dirty="0"/>
              <a:t> air yang </a:t>
            </a:r>
            <a:r>
              <a:rPr lang="en-US" sz="1600" dirty="0" err="1"/>
              <a:t>disimpan</a:t>
            </a:r>
            <a:r>
              <a:rPr lang="en-US" sz="1600" dirty="0"/>
              <a:t> </a:t>
            </a:r>
            <a:r>
              <a:rPr lang="en-US" sz="1600" dirty="0" err="1"/>
              <a:t>dalam</a:t>
            </a:r>
            <a:r>
              <a:rPr lang="en-US" sz="1600" dirty="0"/>
              <a:t> </a:t>
            </a:r>
            <a:r>
              <a:rPr lang="en-US" sz="1600" dirty="0" err="1"/>
              <a:t>kedalaman</a:t>
            </a:r>
            <a:r>
              <a:rPr lang="en-US" sz="1600" dirty="0"/>
              <a:t> </a:t>
            </a:r>
            <a:r>
              <a:rPr lang="en-US" sz="1600" dirty="0" err="1"/>
              <a:t>tertentu</a:t>
            </a:r>
            <a:r>
              <a:rPr lang="en-US" sz="1600" dirty="0"/>
              <a:t>. </a:t>
            </a:r>
            <a:r>
              <a:rPr lang="en-US" sz="1600" dirty="0" err="1"/>
              <a:t>Manusia</a:t>
            </a:r>
            <a:r>
              <a:rPr lang="en-US" sz="1600" dirty="0"/>
              <a:t> </a:t>
            </a:r>
            <a:r>
              <a:rPr lang="en-US" sz="1600" dirty="0" err="1"/>
              <a:t>bisa</a:t>
            </a:r>
            <a:r>
              <a:rPr lang="en-US" sz="1600" dirty="0"/>
              <a:t> </a:t>
            </a:r>
            <a:r>
              <a:rPr lang="en-US" sz="1600" dirty="0" err="1"/>
              <a:t>memanfaatkan</a:t>
            </a:r>
            <a:r>
              <a:rPr lang="en-US" sz="1600" dirty="0"/>
              <a:t> air </a:t>
            </a:r>
            <a:r>
              <a:rPr lang="en-US" sz="1600" dirty="0" err="1"/>
              <a:t>tanah</a:t>
            </a:r>
            <a:r>
              <a:rPr lang="en-US" sz="1600" dirty="0"/>
              <a:t> </a:t>
            </a:r>
            <a:r>
              <a:rPr lang="en-US" sz="1600" b="1" dirty="0" err="1"/>
              <a:t>sebagai</a:t>
            </a:r>
            <a:r>
              <a:rPr lang="en-US" sz="1600" b="1" dirty="0"/>
              <a:t> </a:t>
            </a:r>
            <a:r>
              <a:rPr lang="en-US" sz="1600" b="1" dirty="0" err="1"/>
              <a:t>sumber</a:t>
            </a:r>
            <a:r>
              <a:rPr lang="en-US" sz="1600" b="1" dirty="0"/>
              <a:t> </a:t>
            </a:r>
            <a:r>
              <a:rPr lang="en-US" sz="1600" b="1" dirty="0" err="1"/>
              <a:t>kehidupan</a:t>
            </a:r>
            <a:r>
              <a:rPr lang="en-US" sz="1600" dirty="0"/>
              <a:t> </a:t>
            </a:r>
            <a:r>
              <a:rPr lang="en-US" sz="1600" dirty="0" err="1"/>
              <a:t>dengan</a:t>
            </a:r>
            <a:r>
              <a:rPr lang="en-US" sz="1600" dirty="0"/>
              <a:t> </a:t>
            </a:r>
            <a:r>
              <a:rPr lang="en-US" sz="1600" dirty="0" err="1"/>
              <a:t>cara</a:t>
            </a:r>
            <a:r>
              <a:rPr lang="en-US" sz="1600" dirty="0"/>
              <a:t> </a:t>
            </a:r>
            <a:r>
              <a:rPr lang="en-US" sz="1600" dirty="0" err="1"/>
              <a:t>memakai</a:t>
            </a:r>
            <a:r>
              <a:rPr lang="en-US" sz="1600" dirty="0"/>
              <a:t> </a:t>
            </a:r>
            <a:r>
              <a:rPr lang="en-US" sz="1600" dirty="0" err="1"/>
              <a:t>sumur</a:t>
            </a:r>
            <a:r>
              <a:rPr lang="en-US" sz="1600" dirty="0"/>
              <a:t> </a:t>
            </a:r>
            <a:r>
              <a:rPr lang="en-US" sz="1600" dirty="0" err="1"/>
              <a:t>bor</a:t>
            </a:r>
            <a:r>
              <a:rPr lang="en-US" sz="1600" dirty="0"/>
              <a:t>, </a:t>
            </a:r>
            <a:r>
              <a:rPr lang="en-US" sz="1600" dirty="0" err="1"/>
              <a:t>maupun</a:t>
            </a:r>
            <a:r>
              <a:rPr lang="en-US" sz="1600" dirty="0"/>
              <a:t>  </a:t>
            </a:r>
            <a:r>
              <a:rPr lang="en-US" sz="1600" dirty="0" err="1"/>
              <a:t>pengelolaan</a:t>
            </a:r>
            <a:r>
              <a:rPr lang="en-US" sz="1600" dirty="0"/>
              <a:t> </a:t>
            </a:r>
            <a:r>
              <a:rPr lang="en-US" sz="1600" dirty="0" err="1"/>
              <a:t>dari</a:t>
            </a:r>
            <a:r>
              <a:rPr lang="en-US" sz="1600" dirty="0"/>
              <a:t> air PAM. </a:t>
            </a:r>
            <a:r>
              <a:rPr lang="en-US" sz="1600" dirty="0" err="1"/>
              <a:t>Manusia</a:t>
            </a:r>
            <a:r>
              <a:rPr lang="en-US" sz="1600" dirty="0"/>
              <a:t> </a:t>
            </a:r>
            <a:r>
              <a:rPr lang="en-US" sz="1600" dirty="0" err="1"/>
              <a:t>bisa</a:t>
            </a:r>
            <a:r>
              <a:rPr lang="en-US" sz="1600" dirty="0"/>
              <a:t> </a:t>
            </a:r>
            <a:r>
              <a:rPr lang="en-US" sz="1600" dirty="0" err="1"/>
              <a:t>memanfaatkan</a:t>
            </a:r>
            <a:r>
              <a:rPr lang="en-US" sz="1600" dirty="0"/>
              <a:t> air </a:t>
            </a:r>
            <a:r>
              <a:rPr lang="en-US" sz="1600" dirty="0" err="1"/>
              <a:t>dari</a:t>
            </a:r>
            <a:r>
              <a:rPr lang="en-US" sz="1600" dirty="0"/>
              <a:t> </a:t>
            </a:r>
            <a:r>
              <a:rPr lang="en-US" sz="1600" dirty="0" err="1"/>
              <a:t>tanah</a:t>
            </a:r>
            <a:r>
              <a:rPr lang="en-US" sz="1600" dirty="0"/>
              <a:t> </a:t>
            </a:r>
            <a:r>
              <a:rPr lang="en-US" sz="1600" dirty="0" err="1"/>
              <a:t>untuk</a:t>
            </a:r>
            <a:r>
              <a:rPr lang="en-US" sz="1600" dirty="0"/>
              <a:t> </a:t>
            </a:r>
            <a:r>
              <a:rPr lang="en-US" sz="1600" dirty="0" err="1"/>
              <a:t>berbagai</a:t>
            </a:r>
            <a:r>
              <a:rPr lang="en-US" sz="1600" dirty="0"/>
              <a:t> </a:t>
            </a:r>
            <a:r>
              <a:rPr lang="en-US" sz="1600" dirty="0" err="1"/>
              <a:t>kepentingan</a:t>
            </a:r>
            <a:r>
              <a:rPr lang="en-US" sz="1600" dirty="0"/>
              <a:t> </a:t>
            </a:r>
            <a:r>
              <a:rPr lang="en-US" sz="1600" dirty="0" err="1"/>
              <a:t>seperti</a:t>
            </a:r>
            <a:r>
              <a:rPr lang="en-US" sz="1600" dirty="0"/>
              <a:t> </a:t>
            </a:r>
            <a:r>
              <a:rPr lang="en-US" sz="1600" dirty="0" err="1"/>
              <a:t>mencuci</a:t>
            </a:r>
            <a:r>
              <a:rPr lang="en-US" sz="1600" dirty="0"/>
              <a:t>, </a:t>
            </a:r>
            <a:r>
              <a:rPr lang="en-US" sz="1600" dirty="0" err="1"/>
              <a:t>memasak</a:t>
            </a:r>
            <a:r>
              <a:rPr lang="en-US" sz="1600" dirty="0"/>
              <a:t>, </a:t>
            </a:r>
            <a:r>
              <a:rPr lang="en-US" sz="1600" dirty="0" err="1"/>
              <a:t>menyiram</a:t>
            </a:r>
            <a:r>
              <a:rPr lang="en-US" sz="1600" dirty="0"/>
              <a:t> </a:t>
            </a:r>
            <a:r>
              <a:rPr lang="en-US" sz="1600" dirty="0" err="1"/>
              <a:t>tanaman</a:t>
            </a:r>
            <a:r>
              <a:rPr lang="en-US" sz="1600" dirty="0"/>
              <a:t> </a:t>
            </a:r>
            <a:r>
              <a:rPr lang="en-US" sz="1600" dirty="0" err="1"/>
              <a:t>dan</a:t>
            </a:r>
            <a:r>
              <a:rPr lang="en-US" sz="1600" dirty="0"/>
              <a:t> </a:t>
            </a:r>
            <a:r>
              <a:rPr lang="en-US" sz="1600" dirty="0" err="1"/>
              <a:t>berbagai</a:t>
            </a:r>
            <a:r>
              <a:rPr lang="en-US" sz="1600" dirty="0"/>
              <a:t> </a:t>
            </a:r>
            <a:r>
              <a:rPr lang="en-US" sz="1600" dirty="0" err="1"/>
              <a:t>manfaat</a:t>
            </a:r>
            <a:r>
              <a:rPr lang="en-US" sz="1600" dirty="0"/>
              <a:t> lain.</a:t>
            </a:r>
            <a:endParaRPr lang="id-ID" sz="1600" dirty="0"/>
          </a:p>
        </p:txBody>
      </p:sp>
      <p:sp>
        <p:nvSpPr>
          <p:cNvPr id="10" name="TextBox 9"/>
          <p:cNvSpPr txBox="1"/>
          <p:nvPr/>
        </p:nvSpPr>
        <p:spPr>
          <a:xfrm>
            <a:off x="124601" y="553997"/>
            <a:ext cx="5136021" cy="369332"/>
          </a:xfrm>
          <a:prstGeom prst="rect">
            <a:avLst/>
          </a:prstGeom>
          <a:noFill/>
          <a:ln>
            <a:noFill/>
          </a:ln>
        </p:spPr>
        <p:txBody>
          <a:bodyPr wrap="none" rtlCol="0">
            <a:spAutoFit/>
          </a:bodyPr>
          <a:lstStyle/>
          <a:p>
            <a:r>
              <a:rPr lang="id-ID" dirty="0"/>
              <a:t>Perhatikan kata yang dicetak tebal</a:t>
            </a:r>
            <a:r>
              <a:rPr lang="en-US" dirty="0"/>
              <a:t> </a:t>
            </a:r>
            <a:r>
              <a:rPr lang="en-US" dirty="0" err="1"/>
              <a:t>pada</a:t>
            </a:r>
            <a:r>
              <a:rPr lang="en-US" dirty="0"/>
              <a:t> </a:t>
            </a:r>
            <a:r>
              <a:rPr lang="en-US" dirty="0" err="1"/>
              <a:t>teks</a:t>
            </a:r>
            <a:r>
              <a:rPr lang="en-US" dirty="0"/>
              <a:t> </a:t>
            </a:r>
            <a:r>
              <a:rPr lang="en-US" dirty="0" err="1"/>
              <a:t>berikut</a:t>
            </a:r>
            <a:r>
              <a:rPr lang="id-ID" dirty="0"/>
              <a:t>!</a:t>
            </a:r>
          </a:p>
        </p:txBody>
      </p:sp>
      <p:sp>
        <p:nvSpPr>
          <p:cNvPr id="11" name="TextBox 10"/>
          <p:cNvSpPr txBox="1"/>
          <p:nvPr/>
        </p:nvSpPr>
        <p:spPr>
          <a:xfrm>
            <a:off x="5638033" y="1217412"/>
            <a:ext cx="3038263" cy="2862322"/>
          </a:xfrm>
          <a:prstGeom prst="rect">
            <a:avLst/>
          </a:prstGeom>
          <a:solidFill>
            <a:schemeClr val="accent3">
              <a:lumMod val="20000"/>
              <a:lumOff val="80000"/>
            </a:schemeClr>
          </a:solidFill>
          <a:ln>
            <a:noFill/>
          </a:ln>
        </p:spPr>
        <p:txBody>
          <a:bodyPr wrap="square" rtlCol="0">
            <a:spAutoFit/>
          </a:bodyPr>
          <a:lstStyle/>
          <a:p>
            <a:pPr algn="just"/>
            <a:r>
              <a:rPr lang="id-ID" dirty="0"/>
              <a:t>Rangkuman dari teks tersebut</a:t>
            </a:r>
            <a:r>
              <a:rPr lang="en-US" dirty="0"/>
              <a:t> </a:t>
            </a:r>
            <a:r>
              <a:rPr lang="en-US" dirty="0" err="1"/>
              <a:t>adalah</a:t>
            </a:r>
            <a:r>
              <a:rPr lang="en-US" dirty="0"/>
              <a:t> </a:t>
            </a:r>
            <a:r>
              <a:rPr lang="en-US" dirty="0" err="1"/>
              <a:t>Manfaat</a:t>
            </a:r>
            <a:r>
              <a:rPr lang="en-US" dirty="0"/>
              <a:t> a</a:t>
            </a:r>
            <a:r>
              <a:rPr lang="id-ID" dirty="0"/>
              <a:t>ir hujan </a:t>
            </a:r>
            <a:r>
              <a:rPr lang="en-US" dirty="0" err="1"/>
              <a:t>bagi</a:t>
            </a:r>
            <a:r>
              <a:rPr lang="en-US" dirty="0"/>
              <a:t> </a:t>
            </a:r>
            <a:r>
              <a:rPr lang="id-ID" dirty="0"/>
              <a:t>kehidupan manusia</a:t>
            </a:r>
            <a:r>
              <a:rPr lang="en-US" dirty="0"/>
              <a:t> di </a:t>
            </a:r>
            <a:r>
              <a:rPr lang="en-US" dirty="0" err="1"/>
              <a:t>antaranya</a:t>
            </a:r>
            <a:r>
              <a:rPr lang="en-US" dirty="0"/>
              <a:t> m</a:t>
            </a:r>
            <a:r>
              <a:rPr lang="id-ID" dirty="0"/>
              <a:t>encuci, minum, </a:t>
            </a:r>
            <a:r>
              <a:rPr lang="en-US" dirty="0" err="1"/>
              <a:t>dan</a:t>
            </a:r>
            <a:r>
              <a:rPr lang="en-US" dirty="0"/>
              <a:t> </a:t>
            </a:r>
            <a:r>
              <a:rPr lang="id-ID" dirty="0"/>
              <a:t>mandi</a:t>
            </a:r>
            <a:r>
              <a:rPr lang="en-US" dirty="0"/>
              <a:t>. </a:t>
            </a:r>
            <a:r>
              <a:rPr lang="en-US" dirty="0" err="1"/>
              <a:t>Sementara</a:t>
            </a:r>
            <a:r>
              <a:rPr lang="en-US" dirty="0"/>
              <a:t> </a:t>
            </a:r>
            <a:r>
              <a:rPr lang="id-ID" dirty="0"/>
              <a:t>manfaat </a:t>
            </a:r>
            <a:r>
              <a:rPr lang="en-US" dirty="0"/>
              <a:t>air </a:t>
            </a:r>
            <a:r>
              <a:rPr lang="en-US" dirty="0" err="1"/>
              <a:t>hujan</a:t>
            </a:r>
            <a:r>
              <a:rPr lang="en-US" dirty="0"/>
              <a:t> </a:t>
            </a:r>
            <a:r>
              <a:rPr lang="en-US" dirty="0" err="1"/>
              <a:t>bdapa</a:t>
            </a:r>
            <a:r>
              <a:rPr lang="id-ID" dirty="0"/>
              <a:t>menjaga kehidupan hutan, </a:t>
            </a:r>
            <a:r>
              <a:rPr lang="en-US" dirty="0" err="1"/>
              <a:t>yaitu</a:t>
            </a:r>
            <a:r>
              <a:rPr lang="en-US" dirty="0"/>
              <a:t> </a:t>
            </a:r>
            <a:r>
              <a:rPr lang="id-ID" dirty="0"/>
              <a:t>agar tidak terjadi banjir dan longsor.</a:t>
            </a:r>
          </a:p>
        </p:txBody>
      </p:sp>
      <p:sp>
        <p:nvSpPr>
          <p:cNvPr id="6" name="Rectangle 5">
            <a:extLst>
              <a:ext uri="{FF2B5EF4-FFF2-40B4-BE49-F238E27FC236}">
                <a16:creationId xmlns:a16="http://schemas.microsoft.com/office/drawing/2014/main" xmlns="" id="{BB4320F6-C6B1-4F3C-A784-4174552B17DC}"/>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D491EA3-EF31-4645-889B-B484A730C383}"/>
              </a:ext>
            </a:extLst>
          </p:cNvPr>
          <p:cNvSpPr/>
          <p:nvPr/>
        </p:nvSpPr>
        <p:spPr>
          <a:xfrm>
            <a:off x="437148" y="40779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72260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par>
                          <p:cTn id="8" fill="hold">
                            <p:stCondLst>
                              <p:cond delay="2000"/>
                            </p:stCondLst>
                            <p:childTnLst>
                              <p:par>
                                <p:cTn id="9" presetID="22" presetClass="entr" presetSubtype="1"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000"/>
                                        <p:tgtEl>
                                          <p:spTgt spid="9"/>
                                        </p:tgtEl>
                                      </p:cBhvr>
                                    </p:animEffect>
                                  </p:childTnLst>
                                </p:cTn>
                              </p:par>
                            </p:childTnLst>
                          </p:cTn>
                        </p:par>
                        <p:par>
                          <p:cTn id="12" fill="hold">
                            <p:stCondLst>
                              <p:cond delay="4750"/>
                            </p:stCondLst>
                            <p:childTnLst>
                              <p:par>
                                <p:cTn id="13" presetID="22" presetClass="entr" presetSubtype="4" fill="hold" grpId="0" nodeType="afterEffect" nodePh="1">
                                  <p:stCondLst>
                                    <p:cond delay="225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000"/>
                                        <p:tgtEl>
                                          <p:spTgt spid="7"/>
                                        </p:tgtEl>
                                      </p:cBhvr>
                                    </p:animEffect>
                                  </p:childTnLst>
                                </p:cTn>
                              </p:par>
                            </p:childTnLst>
                          </p:cTn>
                        </p:par>
                        <p:par>
                          <p:cTn id="16" fill="hold">
                            <p:stCondLst>
                              <p:cond delay="9000"/>
                            </p:stCondLst>
                            <p:childTnLst>
                              <p:par>
                                <p:cTn id="17" presetID="22" presetClass="entr" presetSubtype="8" fill="hold" grpId="0" nodeType="afterEffect">
                                  <p:stCondLst>
                                    <p:cond delay="550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2500"/>
                                        <p:tgtEl>
                                          <p:spTgt spid="11"/>
                                        </p:tgtEl>
                                      </p:cBhvr>
                                    </p:animEffect>
                                  </p:childTnLst>
                                </p:cTn>
                              </p:par>
                            </p:childTnLst>
                          </p:cTn>
                        </p:par>
                        <p:par>
                          <p:cTn id="20" fill="hold">
                            <p:stCondLst>
                              <p:cond delay="17000"/>
                            </p:stCondLst>
                            <p:childTnLst>
                              <p:par>
                                <p:cTn id="21" presetID="22" presetClass="entr" presetSubtype="4" fill="hold" grpId="0" nodeType="afterEffect" nodePh="1">
                                  <p:stCondLst>
                                    <p:cond delay="3500"/>
                                  </p:stCondLst>
                                  <p:endCondLst>
                                    <p:cond evt="begin" delay="0">
                                      <p:tn val="21"/>
                                    </p:cond>
                                  </p:end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3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3102271" y="875390"/>
            <a:ext cx="5572481" cy="4036760"/>
            <a:chOff x="389761" y="1069176"/>
            <a:chExt cx="5853673" cy="3794530"/>
          </a:xfrm>
        </p:grpSpPr>
        <p:pic>
          <p:nvPicPr>
            <p:cNvPr id="27" name="Picture 2" descr="E:\ELISA\ERLANGGA LISA\2017\TEMPLATE PPT\SD Buping Tematik Terpadu K13N\papan canvas.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14542"/>
            <a:stretch/>
          </p:blipFill>
          <p:spPr bwMode="auto">
            <a:xfrm>
              <a:off x="389761" y="1186110"/>
              <a:ext cx="5853673" cy="367759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8" name="Rectangle 27"/>
            <p:cNvSpPr/>
            <p:nvPr/>
          </p:nvSpPr>
          <p:spPr>
            <a:xfrm>
              <a:off x="607541" y="1069176"/>
              <a:ext cx="5486400" cy="600580"/>
            </a:xfrm>
            <a:prstGeom prst="rect">
              <a:avLst/>
            </a:prstGeom>
            <a:noFill/>
          </p:spPr>
          <p:txBody>
            <a:bodyPr wrap="square">
              <a:spAutoFit/>
            </a:bodyPr>
            <a:lstStyle/>
            <a:p>
              <a:endParaRPr lang="en-US" sz="3200" dirty="0"/>
            </a:p>
          </p:txBody>
        </p:sp>
      </p:grpSp>
      <p:pic>
        <p:nvPicPr>
          <p:cNvPr id="3" name="Picture 2">
            <a:extLst>
              <a:ext uri="{FF2B5EF4-FFF2-40B4-BE49-F238E27FC236}">
                <a16:creationId xmlns:a16="http://schemas.microsoft.com/office/drawing/2014/main" xmlns="" id="{2AF9EDBE-609E-4D13-969B-56A3248B5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3223" y="1514309"/>
            <a:ext cx="2295609" cy="3726802"/>
          </a:xfrm>
          <a:prstGeom prst="rect">
            <a:avLst/>
          </a:prstGeom>
        </p:spPr>
      </p:pic>
      <p:grpSp>
        <p:nvGrpSpPr>
          <p:cNvPr id="10" name="Group 9"/>
          <p:cNvGrpSpPr/>
          <p:nvPr/>
        </p:nvGrpSpPr>
        <p:grpSpPr>
          <a:xfrm>
            <a:off x="-1" y="0"/>
            <a:ext cx="5105401" cy="666750"/>
            <a:chOff x="-1" y="0"/>
            <a:chExt cx="5105401" cy="666750"/>
          </a:xfrm>
        </p:grpSpPr>
        <p:pic>
          <p:nvPicPr>
            <p:cNvPr id="11" name="Picture 10" descr="E:\ELISA\PPT ESPS\2016\ESPS edisi kurnas\PERINTILAN ESPS KURNAS\pita label 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5105401" cy="6667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0" y="44904"/>
              <a:ext cx="4724400" cy="584775"/>
            </a:xfrm>
            <a:prstGeom prst="rect">
              <a:avLst/>
            </a:prstGeom>
          </p:spPr>
          <p:txBody>
            <a:bodyPr wrap="square">
              <a:spAutoFit/>
            </a:bodyPr>
            <a:lstStyle/>
            <a:p>
              <a:r>
                <a:rPr lang="en-US" sz="3200" dirty="0" err="1">
                  <a:solidFill>
                    <a:schemeClr val="bg1"/>
                  </a:solidFill>
                  <a:latin typeface="Arial Rounded MT Bold" pitchFamily="34" charset="0"/>
                </a:rPr>
                <a:t>Materi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Inti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Subtema</a:t>
              </a:r>
              <a:r>
                <a:rPr lang="en-US" sz="3200" dirty="0">
                  <a:solidFill>
                    <a:schemeClr val="bg1"/>
                  </a:solidFill>
                  <a:latin typeface="Arial Rounded MT Bold" pitchFamily="34" charset="0"/>
                </a:rPr>
                <a:t> 3</a:t>
              </a:r>
            </a:p>
          </p:txBody>
        </p:sp>
      </p:grpSp>
      <p:grpSp>
        <p:nvGrpSpPr>
          <p:cNvPr id="16" name="Group 15"/>
          <p:cNvGrpSpPr/>
          <p:nvPr/>
        </p:nvGrpSpPr>
        <p:grpSpPr>
          <a:xfrm>
            <a:off x="7779606" y="206636"/>
            <a:ext cx="1143000" cy="417731"/>
            <a:chOff x="7772400" y="57150"/>
            <a:chExt cx="1143000" cy="417731"/>
          </a:xfrm>
        </p:grpSpPr>
        <p:sp>
          <p:nvSpPr>
            <p:cNvPr id="17" name="Rounded Rectangle 16"/>
            <p:cNvSpPr/>
            <p:nvPr/>
          </p:nvSpPr>
          <p:spPr>
            <a:xfrm>
              <a:off x="7772400" y="57150"/>
              <a:ext cx="1143000" cy="4177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852716" y="81864"/>
              <a:ext cx="996780" cy="369332"/>
            </a:xfrm>
            <a:prstGeom prst="rect">
              <a:avLst/>
            </a:prstGeom>
            <a:noFill/>
          </p:spPr>
          <p:txBody>
            <a:bodyPr wrap="square" rtlCol="0">
              <a:spAutoFit/>
            </a:bodyPr>
            <a:lstStyle/>
            <a:p>
              <a:pPr algn="ctr"/>
              <a:r>
                <a:rPr lang="en-US" b="1" dirty="0"/>
                <a:t>KD 3.8</a:t>
              </a:r>
            </a:p>
          </p:txBody>
        </p:sp>
      </p:grpSp>
      <p:pic>
        <p:nvPicPr>
          <p:cNvPr id="19" name="Picture 2" descr="E:\ELISA\ERLANGGA LISA\2017\TEMPLATE PPT\SD Buping Tematik Terpadu K13N\SD Buping Tematik Terpadu K13N bann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76200" y="742950"/>
            <a:ext cx="4724400" cy="400110"/>
          </a:xfrm>
          <a:prstGeom prst="rect">
            <a:avLst/>
          </a:prstGeom>
        </p:spPr>
        <p:txBody>
          <a:bodyPr wrap="square">
            <a:spAutoFit/>
          </a:bodyPr>
          <a:lstStyle/>
          <a:p>
            <a:r>
              <a:rPr lang="id-ID" sz="2000" b="1" dirty="0"/>
              <a:t>Ringkasan </a:t>
            </a:r>
            <a:r>
              <a:rPr lang="en-US" sz="2000" b="1" dirty="0" err="1"/>
              <a:t>dari</a:t>
            </a:r>
            <a:r>
              <a:rPr lang="en-US" sz="2000" b="1" dirty="0"/>
              <a:t> </a:t>
            </a:r>
            <a:r>
              <a:rPr lang="en-US" sz="2000" b="1" dirty="0" err="1"/>
              <a:t>Teks</a:t>
            </a:r>
            <a:r>
              <a:rPr lang="en-US" sz="2000" b="1" dirty="0"/>
              <a:t> </a:t>
            </a:r>
            <a:r>
              <a:rPr lang="en-US" sz="2000" b="1" dirty="0" err="1"/>
              <a:t>Nonfiksi</a:t>
            </a:r>
            <a:r>
              <a:rPr lang="en-US" sz="2000" b="1" dirty="0"/>
              <a:t> </a:t>
            </a:r>
            <a:endParaRPr lang="id-ID" sz="2000" dirty="0"/>
          </a:p>
        </p:txBody>
      </p:sp>
      <p:sp>
        <p:nvSpPr>
          <p:cNvPr id="20" name="Rectangle 19"/>
          <p:cNvSpPr/>
          <p:nvPr/>
        </p:nvSpPr>
        <p:spPr>
          <a:xfrm>
            <a:off x="3276466" y="1592214"/>
            <a:ext cx="5063351" cy="646331"/>
          </a:xfrm>
          <a:prstGeom prst="rect">
            <a:avLst/>
          </a:prstGeom>
          <a:ln>
            <a:noFill/>
          </a:ln>
        </p:spPr>
        <p:txBody>
          <a:bodyPr wrap="square">
            <a:spAutoFit/>
          </a:bodyPr>
          <a:lstStyle/>
          <a:p>
            <a:r>
              <a:rPr lang="id-ID" b="1" dirty="0">
                <a:solidFill>
                  <a:schemeClr val="accent2"/>
                </a:solidFill>
              </a:rPr>
              <a:t>Ringkasan teks </a:t>
            </a:r>
            <a:r>
              <a:rPr lang="id-ID" dirty="0"/>
              <a:t>adalah penyajian peristiwa dalam bentuk yang singkat dan efektif.</a:t>
            </a:r>
          </a:p>
        </p:txBody>
      </p:sp>
      <p:sp>
        <p:nvSpPr>
          <p:cNvPr id="21" name="Rectangle 20"/>
          <p:cNvSpPr/>
          <p:nvPr/>
        </p:nvSpPr>
        <p:spPr>
          <a:xfrm>
            <a:off x="3244078" y="2374772"/>
            <a:ext cx="5353874" cy="1477328"/>
          </a:xfrm>
          <a:prstGeom prst="rect">
            <a:avLst/>
          </a:prstGeom>
          <a:ln>
            <a:noFill/>
          </a:ln>
        </p:spPr>
        <p:txBody>
          <a:bodyPr wrap="square">
            <a:spAutoFit/>
          </a:bodyPr>
          <a:lstStyle/>
          <a:p>
            <a:r>
              <a:rPr lang="id-ID" dirty="0"/>
              <a:t>Cara membuat ringkasan dari teks nonfiksi</a:t>
            </a:r>
            <a:r>
              <a:rPr lang="en-US" dirty="0"/>
              <a:t>,</a:t>
            </a:r>
            <a:r>
              <a:rPr lang="id-ID" dirty="0"/>
              <a:t> yaitu:</a:t>
            </a:r>
          </a:p>
          <a:p>
            <a:pPr marL="285750" lvl="0" indent="-285750">
              <a:buFont typeface="Arial" panose="020B0604020202020204" pitchFamily="34" charset="0"/>
              <a:buChar char="•"/>
            </a:pPr>
            <a:r>
              <a:rPr lang="id-ID" dirty="0"/>
              <a:t>membaca teks secara berulang</a:t>
            </a:r>
          </a:p>
          <a:p>
            <a:pPr marL="285750" lvl="0" indent="-285750">
              <a:buFont typeface="Arial" panose="020B0604020202020204" pitchFamily="34" charset="0"/>
              <a:buChar char="•"/>
            </a:pPr>
            <a:r>
              <a:rPr lang="id-ID" dirty="0"/>
              <a:t>mencatat informasi penting</a:t>
            </a:r>
          </a:p>
          <a:p>
            <a:pPr marL="285750" lvl="0" indent="-285750">
              <a:buFont typeface="Arial" panose="020B0604020202020204" pitchFamily="34" charset="0"/>
              <a:buChar char="•"/>
            </a:pPr>
            <a:r>
              <a:rPr lang="id-ID" dirty="0"/>
              <a:t>menyusun kalimat dari informasi penting tersebut</a:t>
            </a:r>
          </a:p>
        </p:txBody>
      </p:sp>
      <p:sp>
        <p:nvSpPr>
          <p:cNvPr id="22" name="Rectangle 21">
            <a:extLst>
              <a:ext uri="{FF2B5EF4-FFF2-40B4-BE49-F238E27FC236}">
                <a16:creationId xmlns:a16="http://schemas.microsoft.com/office/drawing/2014/main" xmlns="" id="{00CCBC13-A2C2-4292-A193-FDB8742DC827}"/>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E:\ELISA\ERLANGGA LISA\2017\TEMPLATE PPT\SD Buping Tematik Terpadu K13N\SD Buping Tematik Terpadu K13N banner.png">
            <a:extLst>
              <a:ext uri="{FF2B5EF4-FFF2-40B4-BE49-F238E27FC236}">
                <a16:creationId xmlns:a16="http://schemas.microsoft.com/office/drawing/2014/main" xmlns="" id="{98B53851-C2A6-4DFE-9EC7-9A89D5525E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59683"/>
            <a:ext cx="9144000" cy="915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145316"/>
      </p:ext>
    </p:extLst>
  </p:cSld>
  <p:clrMapOvr>
    <a:masterClrMapping/>
  </p:clrMapOvr>
  <p:transition spd="slow" advClick="0" advTm="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250"/>
                                        <p:tgtEl>
                                          <p:spTgt spid="63"/>
                                        </p:tgtEl>
                                      </p:cBhvr>
                                    </p:animEffect>
                                  </p:childTnLst>
                                </p:cTn>
                              </p:par>
                            </p:childTnLst>
                          </p:cTn>
                        </p:par>
                        <p:par>
                          <p:cTn id="8" fill="hold">
                            <p:stCondLst>
                              <p:cond delay="1750"/>
                            </p:stCondLst>
                            <p:childTnLst>
                              <p:par>
                                <p:cTn id="9" presetID="22" presetClass="entr" presetSubtype="8"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1250"/>
                                        <p:tgtEl>
                                          <p:spTgt spid="20"/>
                                        </p:tgtEl>
                                      </p:cBhvr>
                                    </p:animEffect>
                                  </p:childTnLst>
                                </p:cTn>
                              </p:par>
                            </p:childTnLst>
                          </p:cTn>
                        </p:par>
                        <p:par>
                          <p:cTn id="12" fill="hold">
                            <p:stCondLst>
                              <p:cond delay="3500"/>
                            </p:stCondLst>
                            <p:childTnLst>
                              <p:par>
                                <p:cTn id="13" presetID="22" presetClass="entr" presetSubtype="8" fill="hold" grpId="0" nodeType="afterEffect">
                                  <p:stCondLst>
                                    <p:cond delay="125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2000"/>
                                        <p:tgtEl>
                                          <p:spTgt spid="21"/>
                                        </p:tgtEl>
                                      </p:cBhvr>
                                    </p:animEffect>
                                  </p:childTnLst>
                                </p:cTn>
                              </p:par>
                            </p:childTnLst>
                          </p:cTn>
                        </p:par>
                        <p:par>
                          <p:cTn id="16" fill="hold">
                            <p:stCondLst>
                              <p:cond delay="6750"/>
                            </p:stCondLst>
                            <p:childTnLst>
                              <p:par>
                                <p:cTn id="17" presetID="22" presetClass="entr" presetSubtype="4" fill="hold" grpId="0" nodeType="afterEffect" nodePh="1">
                                  <p:stCondLst>
                                    <p:cond delay="2500"/>
                                  </p:stCondLst>
                                  <p:endCondLst>
                                    <p:cond evt="begin" delay="0">
                                      <p:tn val="17"/>
                                    </p:cond>
                                  </p:end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2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PROJECT 2017\TEMATIK\TEMATIK PENILAIAN COY\TEMATIK 4D\SUBTEMA 1\11A. Bu guru (FL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201008" y="1428750"/>
            <a:ext cx="1707492" cy="34390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0" y="4248471"/>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36525" y="666750"/>
            <a:ext cx="6853033" cy="3809999"/>
          </a:xfrm>
          <a:prstGeom prst="rect">
            <a:avLst/>
          </a:prstGeom>
          <a:solidFill>
            <a:schemeClr val="accent5">
              <a:lumMod val="20000"/>
              <a:lumOff val="80000"/>
            </a:schemeClr>
          </a:solidFill>
          <a:ln w="38100">
            <a:solidFill>
              <a:schemeClr val="tx2">
                <a:lumMod val="20000"/>
                <a:lumOff val="80000"/>
              </a:schemeClr>
            </a:solidFill>
            <a:prstDash val="sysDot"/>
          </a:ln>
        </p:spPr>
        <p:txBody>
          <a:bodyPr wrap="square">
            <a:spAutoFit/>
          </a:bodyPr>
          <a:lstStyle/>
          <a:p>
            <a:pPr algn="ctr"/>
            <a:r>
              <a:rPr lang="id-ID" sz="1500" b="1" dirty="0"/>
              <a:t>Kekeringan </a:t>
            </a:r>
            <a:r>
              <a:rPr lang="en-US" sz="1500" b="1" dirty="0" err="1"/>
              <a:t>Melanda</a:t>
            </a:r>
            <a:r>
              <a:rPr lang="id-ID" sz="1500" b="1" dirty="0"/>
              <a:t> Delapan Provinsi di Indonesia</a:t>
            </a:r>
            <a:endParaRPr lang="id-ID" sz="1500" dirty="0"/>
          </a:p>
          <a:p>
            <a:pPr algn="just">
              <a:tabLst>
                <a:tab pos="265113" algn="l"/>
              </a:tabLst>
            </a:pPr>
            <a:r>
              <a:rPr lang="id-ID" sz="1500" dirty="0"/>
              <a:t>	</a:t>
            </a:r>
            <a:r>
              <a:rPr lang="en-US" sz="1500" dirty="0" err="1"/>
              <a:t>Badan</a:t>
            </a:r>
            <a:r>
              <a:rPr lang="en-US" sz="1500" dirty="0"/>
              <a:t> </a:t>
            </a:r>
            <a:r>
              <a:rPr lang="en-US" sz="1500" dirty="0" err="1"/>
              <a:t>Nasional</a:t>
            </a:r>
            <a:r>
              <a:rPr lang="en-US" sz="1500" dirty="0"/>
              <a:t> </a:t>
            </a:r>
            <a:r>
              <a:rPr lang="en-US" sz="1500" dirty="0" err="1"/>
              <a:t>Penanggulangan</a:t>
            </a:r>
            <a:r>
              <a:rPr lang="en-US" sz="1500" dirty="0"/>
              <a:t> </a:t>
            </a:r>
            <a:r>
              <a:rPr lang="en-US" sz="1500" dirty="0" err="1"/>
              <a:t>Bencana</a:t>
            </a:r>
            <a:r>
              <a:rPr lang="en-US" sz="1500" dirty="0"/>
              <a:t> (BNPB) </a:t>
            </a:r>
            <a:r>
              <a:rPr lang="en-US" sz="1500" dirty="0" err="1"/>
              <a:t>mengatakan</a:t>
            </a:r>
            <a:r>
              <a:rPr lang="en-US" sz="1500" dirty="0"/>
              <a:t> </a:t>
            </a:r>
            <a:r>
              <a:rPr lang="en-US" sz="1500" dirty="0" err="1"/>
              <a:t>saat</a:t>
            </a:r>
            <a:r>
              <a:rPr lang="en-US" sz="1500" dirty="0"/>
              <a:t> </a:t>
            </a:r>
            <a:r>
              <a:rPr lang="en-US" sz="1500" dirty="0" err="1"/>
              <a:t>ini</a:t>
            </a:r>
            <a:r>
              <a:rPr lang="en-US" sz="1500" dirty="0"/>
              <a:t> Indonesia </a:t>
            </a:r>
            <a:r>
              <a:rPr lang="en-US" sz="1500" dirty="0" err="1"/>
              <a:t>mengalami</a:t>
            </a:r>
            <a:r>
              <a:rPr lang="en-US" sz="1500" dirty="0"/>
              <a:t> </a:t>
            </a:r>
            <a:r>
              <a:rPr lang="en-US" sz="1500" dirty="0" err="1"/>
              <a:t>ancaman</a:t>
            </a:r>
            <a:r>
              <a:rPr lang="en-US" sz="1500" dirty="0"/>
              <a:t> </a:t>
            </a:r>
            <a:r>
              <a:rPr lang="en-US" sz="1500" dirty="0" err="1"/>
              <a:t>bencana</a:t>
            </a:r>
            <a:r>
              <a:rPr lang="en-US" sz="1500" dirty="0"/>
              <a:t> </a:t>
            </a:r>
            <a:r>
              <a:rPr lang="en-US" sz="1500" dirty="0" err="1"/>
              <a:t>kekeringan</a:t>
            </a:r>
            <a:r>
              <a:rPr lang="en-US" sz="1500" dirty="0"/>
              <a:t> </a:t>
            </a:r>
            <a:r>
              <a:rPr lang="en-US" sz="1500" dirty="0" err="1"/>
              <a:t>akibat</a:t>
            </a:r>
            <a:r>
              <a:rPr lang="en-US" sz="1500" dirty="0"/>
              <a:t> </a:t>
            </a:r>
            <a:r>
              <a:rPr lang="en-US" sz="1500" dirty="0" err="1"/>
              <a:t>musim</a:t>
            </a:r>
            <a:r>
              <a:rPr lang="en-US" sz="1500" dirty="0"/>
              <a:t> </a:t>
            </a:r>
            <a:r>
              <a:rPr lang="en-US" sz="1500" dirty="0" err="1"/>
              <a:t>kemarau</a:t>
            </a:r>
            <a:r>
              <a:rPr lang="en-US" sz="1500" dirty="0"/>
              <a:t> </a:t>
            </a:r>
            <a:r>
              <a:rPr lang="en-US" sz="1500" dirty="0" err="1"/>
              <a:t>serta</a:t>
            </a:r>
            <a:r>
              <a:rPr lang="en-US" sz="1500" dirty="0"/>
              <a:t> </a:t>
            </a:r>
            <a:r>
              <a:rPr lang="en-US" sz="1500" dirty="0" err="1"/>
              <a:t>imbas</a:t>
            </a:r>
            <a:r>
              <a:rPr lang="en-US" sz="1500" dirty="0"/>
              <a:t> </a:t>
            </a:r>
            <a:r>
              <a:rPr lang="en-US" sz="1500" dirty="0" err="1"/>
              <a:t>badai</a:t>
            </a:r>
            <a:r>
              <a:rPr lang="en-US" sz="1500" dirty="0"/>
              <a:t> El Nino di </a:t>
            </a:r>
            <a:r>
              <a:rPr lang="en-US" sz="1500" dirty="0" err="1"/>
              <a:t>wilayah</a:t>
            </a:r>
            <a:r>
              <a:rPr lang="en-US" sz="1500" dirty="0"/>
              <a:t> Asia </a:t>
            </a:r>
            <a:r>
              <a:rPr lang="en-US" sz="1500" dirty="0" err="1"/>
              <a:t>Pasifik</a:t>
            </a:r>
            <a:r>
              <a:rPr lang="en-US" sz="1500" dirty="0"/>
              <a:t>. </a:t>
            </a:r>
            <a:r>
              <a:rPr lang="en-US" sz="1500" dirty="0" err="1"/>
              <a:t>Bencana</a:t>
            </a:r>
            <a:r>
              <a:rPr lang="en-US" sz="1500" dirty="0"/>
              <a:t> </a:t>
            </a:r>
            <a:r>
              <a:rPr lang="en-US" sz="1500" dirty="0" err="1"/>
              <a:t>kekeringan</a:t>
            </a:r>
            <a:r>
              <a:rPr lang="en-US" sz="1500" dirty="0"/>
              <a:t> </a:t>
            </a:r>
            <a:r>
              <a:rPr lang="en-US" sz="1500" dirty="0" err="1"/>
              <a:t>diperkirakan</a:t>
            </a:r>
            <a:r>
              <a:rPr lang="en-US" sz="1500" dirty="0"/>
              <a:t> </a:t>
            </a:r>
            <a:r>
              <a:rPr lang="en-US" sz="1500" dirty="0" err="1"/>
              <a:t>terjadi</a:t>
            </a:r>
            <a:r>
              <a:rPr lang="en-US" sz="1500" dirty="0"/>
              <a:t> </a:t>
            </a:r>
            <a:r>
              <a:rPr lang="en-US" sz="1500" dirty="0" err="1"/>
              <a:t>mulai</a:t>
            </a:r>
            <a:r>
              <a:rPr lang="en-US" sz="1500" dirty="0"/>
              <a:t> </a:t>
            </a:r>
            <a:r>
              <a:rPr lang="en-US" sz="1500" dirty="0" err="1"/>
              <a:t>akhir</a:t>
            </a:r>
            <a:r>
              <a:rPr lang="en-US" sz="1500" dirty="0"/>
              <a:t> </a:t>
            </a:r>
            <a:r>
              <a:rPr lang="en-US" sz="1500" dirty="0" err="1"/>
              <a:t>Juli</a:t>
            </a:r>
            <a:r>
              <a:rPr lang="en-US" sz="1500" dirty="0"/>
              <a:t> </a:t>
            </a:r>
            <a:r>
              <a:rPr lang="en-US" sz="1500" dirty="0" err="1"/>
              <a:t>hingga</a:t>
            </a:r>
            <a:r>
              <a:rPr lang="en-US" sz="1500" dirty="0"/>
              <a:t> </a:t>
            </a:r>
            <a:r>
              <a:rPr lang="en-US" sz="1500" dirty="0" err="1"/>
              <a:t>Oktober</a:t>
            </a:r>
            <a:r>
              <a:rPr lang="en-US" sz="1500" dirty="0"/>
              <a:t> </a:t>
            </a:r>
            <a:r>
              <a:rPr lang="en-US" sz="1500" dirty="0" err="1"/>
              <a:t>mendatang</a:t>
            </a:r>
            <a:r>
              <a:rPr lang="en-US" sz="1500" dirty="0"/>
              <a:t>.</a:t>
            </a:r>
            <a:endParaRPr lang="id-ID" sz="1500" dirty="0"/>
          </a:p>
          <a:p>
            <a:pPr algn="just">
              <a:tabLst>
                <a:tab pos="265113" algn="l"/>
              </a:tabLst>
            </a:pPr>
            <a:r>
              <a:rPr lang="id-ID" sz="1500" dirty="0"/>
              <a:t>	Direktur Tanggap Darurat BNPB</a:t>
            </a:r>
            <a:r>
              <a:rPr lang="en-US" sz="1500" dirty="0"/>
              <a:t>, </a:t>
            </a:r>
            <a:r>
              <a:rPr lang="id-ID" sz="1500" dirty="0"/>
              <a:t>Junjungan Tambunan</a:t>
            </a:r>
            <a:r>
              <a:rPr lang="en-US" sz="1500" dirty="0"/>
              <a:t>,</a:t>
            </a:r>
            <a:r>
              <a:rPr lang="id-ID" sz="1500" dirty="0"/>
              <a:t> mengatakan</a:t>
            </a:r>
            <a:r>
              <a:rPr lang="en-US" sz="1500" dirty="0"/>
              <a:t> </a:t>
            </a:r>
            <a:r>
              <a:rPr lang="en-US" sz="1500" dirty="0" err="1"/>
              <a:t>bahwa</a:t>
            </a:r>
            <a:r>
              <a:rPr lang="id-ID" sz="1500" dirty="0"/>
              <a:t> bencana kekeringan telah berdampak kepada delapan provinsi di Indonesia, seperti Nusa Tenggara Barat, Nusa Tenggara Timur, Jawa Timur, Jawa Tengah, Yogyakarta, Jawa Barat, Gorontalo dan Sulawesi Tenggara. </a:t>
            </a:r>
            <a:r>
              <a:rPr lang="en-US" sz="1500" dirty="0" err="1"/>
              <a:t>Mereka</a:t>
            </a:r>
            <a:r>
              <a:rPr lang="en-US" sz="1500" dirty="0"/>
              <a:t> </a:t>
            </a:r>
            <a:r>
              <a:rPr lang="en-US" sz="1500" dirty="0" err="1"/>
              <a:t>perlu</a:t>
            </a:r>
            <a:r>
              <a:rPr lang="en-US" sz="1500" dirty="0"/>
              <a:t> </a:t>
            </a:r>
            <a:r>
              <a:rPr lang="en-US" sz="1500" dirty="0" err="1"/>
              <a:t>penanganan</a:t>
            </a:r>
            <a:r>
              <a:rPr lang="en-US" sz="1500" dirty="0"/>
              <a:t> </a:t>
            </a:r>
            <a:r>
              <a:rPr lang="en-US" sz="1500" dirty="0" err="1"/>
              <a:t>segera</a:t>
            </a:r>
            <a:r>
              <a:rPr lang="en-US" sz="1500" dirty="0"/>
              <a:t> </a:t>
            </a:r>
            <a:r>
              <a:rPr lang="en-US" sz="1500" dirty="0" err="1"/>
              <a:t>terutama</a:t>
            </a:r>
            <a:r>
              <a:rPr lang="en-US" sz="1500" dirty="0"/>
              <a:t> yang </a:t>
            </a:r>
            <a:r>
              <a:rPr lang="en-US" sz="1500" dirty="0" err="1"/>
              <a:t>berkaitan</a:t>
            </a:r>
            <a:r>
              <a:rPr lang="en-US" sz="1500" dirty="0"/>
              <a:t> </a:t>
            </a:r>
            <a:r>
              <a:rPr lang="en-US" sz="1500" dirty="0" err="1"/>
              <a:t>dengan</a:t>
            </a:r>
            <a:r>
              <a:rPr lang="en-US" sz="1500" dirty="0"/>
              <a:t> air </a:t>
            </a:r>
            <a:r>
              <a:rPr lang="en-US" sz="1500" dirty="0" err="1"/>
              <a:t>bersih</a:t>
            </a:r>
            <a:r>
              <a:rPr lang="en-US" sz="1500" dirty="0"/>
              <a:t> </a:t>
            </a:r>
            <a:r>
              <a:rPr lang="en-US" sz="1500" dirty="0" err="1"/>
              <a:t>dan</a:t>
            </a:r>
            <a:r>
              <a:rPr lang="en-US" sz="1500" dirty="0"/>
              <a:t> air </a:t>
            </a:r>
            <a:r>
              <a:rPr lang="en-US" sz="1500" dirty="0" err="1"/>
              <a:t>minum</a:t>
            </a:r>
            <a:r>
              <a:rPr lang="en-US" sz="1500" dirty="0"/>
              <a:t>.</a:t>
            </a:r>
            <a:endParaRPr lang="id-ID" sz="1500" dirty="0"/>
          </a:p>
          <a:p>
            <a:pPr algn="just">
              <a:tabLst>
                <a:tab pos="265113" algn="l"/>
              </a:tabLst>
            </a:pPr>
            <a:r>
              <a:rPr lang="id-ID" sz="1500" dirty="0"/>
              <a:t>	Menurut keterangan Badan Meteorologi, Klimatologi dan Geofisika (BMKG) beberapa musim kemarau bersifat lebih kering karena terjadi pemanasan suhu muka laut di pasifik timur dan tengah Asia yang berdampak massa uap air di perairan Indonesia tertarik ke wilayah tersebut. </a:t>
            </a:r>
            <a:r>
              <a:rPr lang="en-US" sz="1500" dirty="0" err="1"/>
              <a:t>Prediksi</a:t>
            </a:r>
            <a:r>
              <a:rPr lang="en-US" sz="1500" dirty="0"/>
              <a:t> BMKG </a:t>
            </a:r>
            <a:r>
              <a:rPr lang="en-US" sz="1500" dirty="0" err="1"/>
              <a:t>puncak</a:t>
            </a:r>
            <a:r>
              <a:rPr lang="en-US" sz="1500" dirty="0"/>
              <a:t> </a:t>
            </a:r>
            <a:r>
              <a:rPr lang="en-US" sz="1500" dirty="0" err="1"/>
              <a:t>kemarau</a:t>
            </a:r>
            <a:r>
              <a:rPr lang="en-US" sz="1500" dirty="0"/>
              <a:t> </a:t>
            </a:r>
            <a:r>
              <a:rPr lang="en-US" sz="1500" dirty="0" err="1"/>
              <a:t>masih</a:t>
            </a:r>
            <a:r>
              <a:rPr lang="en-US" sz="1500" dirty="0"/>
              <a:t> </a:t>
            </a:r>
            <a:r>
              <a:rPr lang="en-US" sz="1500" dirty="0" err="1"/>
              <a:t>akan</a:t>
            </a:r>
            <a:r>
              <a:rPr lang="en-US" sz="1500" dirty="0"/>
              <a:t> </a:t>
            </a:r>
            <a:r>
              <a:rPr lang="en-US" sz="1500" dirty="0" err="1"/>
              <a:t>terjadi</a:t>
            </a:r>
            <a:r>
              <a:rPr lang="en-US" sz="1500" dirty="0"/>
              <a:t> </a:t>
            </a:r>
            <a:r>
              <a:rPr lang="en-US" sz="1500" dirty="0" err="1"/>
              <a:t>pada</a:t>
            </a:r>
            <a:r>
              <a:rPr lang="en-US" sz="1500" dirty="0"/>
              <a:t> </a:t>
            </a:r>
            <a:r>
              <a:rPr lang="en-US" sz="1500" dirty="0" err="1"/>
              <a:t>Agustus</a:t>
            </a:r>
            <a:r>
              <a:rPr lang="en-US" sz="1500" dirty="0"/>
              <a:t> </a:t>
            </a:r>
            <a:r>
              <a:rPr lang="en-US" sz="1500" dirty="0" err="1"/>
              <a:t>mendatang</a:t>
            </a:r>
            <a:r>
              <a:rPr lang="en-US" sz="1500" dirty="0"/>
              <a:t>. </a:t>
            </a:r>
            <a:endParaRPr lang="id-ID" sz="1500" dirty="0"/>
          </a:p>
        </p:txBody>
      </p:sp>
      <p:sp>
        <p:nvSpPr>
          <p:cNvPr id="16" name="TextBox 15"/>
          <p:cNvSpPr txBox="1"/>
          <p:nvPr/>
        </p:nvSpPr>
        <p:spPr>
          <a:xfrm>
            <a:off x="228600" y="244887"/>
            <a:ext cx="2766293" cy="369332"/>
          </a:xfrm>
          <a:prstGeom prst="rect">
            <a:avLst/>
          </a:prstGeom>
          <a:noFill/>
          <a:ln>
            <a:noFill/>
          </a:ln>
        </p:spPr>
        <p:txBody>
          <a:bodyPr wrap="square" rtlCol="0">
            <a:spAutoFit/>
          </a:bodyPr>
          <a:lstStyle/>
          <a:p>
            <a:r>
              <a:rPr lang="id-ID" dirty="0"/>
              <a:t>Bacalah teks berikut</a:t>
            </a:r>
            <a:r>
              <a:rPr lang="en-US" dirty="0"/>
              <a:t>!</a:t>
            </a:r>
            <a:endParaRPr lang="id-ID" dirty="0"/>
          </a:p>
        </p:txBody>
      </p:sp>
      <p:sp>
        <p:nvSpPr>
          <p:cNvPr id="2" name="Rectangle: Rounded Corners 1">
            <a:extLst>
              <a:ext uri="{FF2B5EF4-FFF2-40B4-BE49-F238E27FC236}">
                <a16:creationId xmlns:a16="http://schemas.microsoft.com/office/drawing/2014/main" xmlns="" id="{BAC6DA96-351E-451D-9445-820BF1D383EE}"/>
              </a:ext>
            </a:extLst>
          </p:cNvPr>
          <p:cNvSpPr/>
          <p:nvPr/>
        </p:nvSpPr>
        <p:spPr>
          <a:xfrm>
            <a:off x="360062" y="1200150"/>
            <a:ext cx="4745338" cy="228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xmlns="" id="{0E94C711-0A19-4979-8DD2-6AEC83325C72}"/>
              </a:ext>
            </a:extLst>
          </p:cNvPr>
          <p:cNvSpPr/>
          <p:nvPr/>
        </p:nvSpPr>
        <p:spPr>
          <a:xfrm>
            <a:off x="2044017" y="1657350"/>
            <a:ext cx="2756583" cy="228600"/>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14D11AB2-0120-4326-8C29-BC3ADABB2BDF}"/>
              </a:ext>
            </a:extLst>
          </p:cNvPr>
          <p:cNvPicPr>
            <a:picLocks noChangeAspect="1"/>
          </p:cNvPicPr>
          <p:nvPr/>
        </p:nvPicPr>
        <p:blipFill>
          <a:blip r:embed="rId4"/>
          <a:stretch>
            <a:fillRect/>
          </a:stretch>
        </p:blipFill>
        <p:spPr>
          <a:xfrm>
            <a:off x="1967430" y="2301254"/>
            <a:ext cx="5165788" cy="270495"/>
          </a:xfrm>
          <a:prstGeom prst="rect">
            <a:avLst/>
          </a:prstGeom>
        </p:spPr>
      </p:pic>
      <p:pic>
        <p:nvPicPr>
          <p:cNvPr id="6" name="Picture 5">
            <a:extLst>
              <a:ext uri="{FF2B5EF4-FFF2-40B4-BE49-F238E27FC236}">
                <a16:creationId xmlns:a16="http://schemas.microsoft.com/office/drawing/2014/main" xmlns="" id="{1B667F83-0843-4DA6-8894-BBC7E869D47F}"/>
              </a:ext>
            </a:extLst>
          </p:cNvPr>
          <p:cNvPicPr>
            <a:picLocks noChangeAspect="1"/>
          </p:cNvPicPr>
          <p:nvPr/>
        </p:nvPicPr>
        <p:blipFill>
          <a:blip r:embed="rId4"/>
          <a:stretch>
            <a:fillRect/>
          </a:stretch>
        </p:blipFill>
        <p:spPr>
          <a:xfrm>
            <a:off x="376474" y="2526241"/>
            <a:ext cx="6753663" cy="270496"/>
          </a:xfrm>
          <a:prstGeom prst="rect">
            <a:avLst/>
          </a:prstGeom>
        </p:spPr>
      </p:pic>
      <p:pic>
        <p:nvPicPr>
          <p:cNvPr id="7" name="Picture 6">
            <a:extLst>
              <a:ext uri="{FF2B5EF4-FFF2-40B4-BE49-F238E27FC236}">
                <a16:creationId xmlns:a16="http://schemas.microsoft.com/office/drawing/2014/main" xmlns="" id="{1F2644B2-29CD-450A-B87A-BA53CE88C80C}"/>
              </a:ext>
            </a:extLst>
          </p:cNvPr>
          <p:cNvPicPr>
            <a:picLocks noChangeAspect="1"/>
          </p:cNvPicPr>
          <p:nvPr/>
        </p:nvPicPr>
        <p:blipFill>
          <a:blip r:embed="rId4"/>
          <a:stretch>
            <a:fillRect/>
          </a:stretch>
        </p:blipFill>
        <p:spPr>
          <a:xfrm>
            <a:off x="325075" y="3714751"/>
            <a:ext cx="3835473" cy="200836"/>
          </a:xfrm>
          <a:prstGeom prst="rect">
            <a:avLst/>
          </a:prstGeom>
        </p:spPr>
      </p:pic>
      <p:sp>
        <p:nvSpPr>
          <p:cNvPr id="9" name="Rectangle: Rounded Corners 8">
            <a:extLst>
              <a:ext uri="{FF2B5EF4-FFF2-40B4-BE49-F238E27FC236}">
                <a16:creationId xmlns:a16="http://schemas.microsoft.com/office/drawing/2014/main" xmlns="" id="{1E029B36-AF97-4B78-940C-51997B750971}"/>
              </a:ext>
            </a:extLst>
          </p:cNvPr>
          <p:cNvSpPr/>
          <p:nvPr/>
        </p:nvSpPr>
        <p:spPr>
          <a:xfrm>
            <a:off x="4983454" y="3444254"/>
            <a:ext cx="2146683" cy="270498"/>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8BF57242-CC61-496D-AF5C-95900D38BAD5}"/>
              </a:ext>
            </a:extLst>
          </p:cNvPr>
          <p:cNvSpPr/>
          <p:nvPr/>
        </p:nvSpPr>
        <p:spPr>
          <a:xfrm>
            <a:off x="11450" y="4394577"/>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32780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250"/>
                                        <p:tgtEl>
                                          <p:spTgt spid="16"/>
                                        </p:tgtEl>
                                      </p:cBhvr>
                                    </p:animEffect>
                                  </p:childTnLst>
                                </p:cTn>
                              </p:par>
                            </p:childTnLst>
                          </p:cTn>
                        </p:par>
                        <p:par>
                          <p:cTn id="8" fill="hold">
                            <p:stCondLst>
                              <p:cond delay="1750"/>
                            </p:stCondLst>
                            <p:childTnLst>
                              <p:par>
                                <p:cTn id="9" presetID="22" presetClass="entr" presetSubtype="1"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2500"/>
                                        <p:tgtEl>
                                          <p:spTgt spid="15"/>
                                        </p:tgtEl>
                                      </p:cBhvr>
                                    </p:animEffect>
                                  </p:childTnLst>
                                </p:cTn>
                              </p:par>
                            </p:childTnLst>
                          </p:cTn>
                        </p:par>
                        <p:par>
                          <p:cTn id="12" fill="hold">
                            <p:stCondLst>
                              <p:cond delay="4750"/>
                            </p:stCondLst>
                            <p:childTnLst>
                              <p:par>
                                <p:cTn id="13" presetID="22" presetClass="entr" presetSubtype="4" fill="hold" grpId="0" nodeType="afterEffect" nodePh="1">
                                  <p:stCondLst>
                                    <p:cond delay="15000"/>
                                  </p:stCondLst>
                                  <p:endCondLst>
                                    <p:cond evt="begin" delay="0">
                                      <p:tn val="13"/>
                                    </p:cond>
                                  </p:end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15000"/>
                                        <p:tgtEl>
                                          <p:spTgt spid="18"/>
                                        </p:tgtEl>
                                      </p:cBhvr>
                                    </p:animEffect>
                                  </p:childTnLst>
                                </p:cTn>
                              </p:par>
                            </p:childTnLst>
                          </p:cTn>
                        </p:par>
                        <p:par>
                          <p:cTn id="16" fill="hold">
                            <p:stCondLst>
                              <p:cond delay="34750"/>
                            </p:stCondLst>
                            <p:childTnLst>
                              <p:par>
                                <p:cTn id="17" presetID="22" presetClass="entr" presetSubtype="8" fill="hold" grpId="0" nodeType="afterEffect">
                                  <p:stCondLst>
                                    <p:cond delay="50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250"/>
                                        <p:tgtEl>
                                          <p:spTgt spid="2"/>
                                        </p:tgtEl>
                                      </p:cBhvr>
                                    </p:animEffect>
                                  </p:childTnLst>
                                </p:cTn>
                              </p:par>
                            </p:childTnLst>
                          </p:cTn>
                        </p:par>
                        <p:par>
                          <p:cTn id="20" fill="hold">
                            <p:stCondLst>
                              <p:cond delay="36500"/>
                            </p:stCondLst>
                            <p:childTnLst>
                              <p:par>
                                <p:cTn id="21" presetID="22" presetClass="entr" presetSubtype="8"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1250"/>
                                        <p:tgtEl>
                                          <p:spTgt spid="3"/>
                                        </p:tgtEl>
                                      </p:cBhvr>
                                    </p:animEffect>
                                  </p:childTnLst>
                                </p:cTn>
                              </p:par>
                            </p:childTnLst>
                          </p:cTn>
                        </p:par>
                        <p:par>
                          <p:cTn id="24" fill="hold">
                            <p:stCondLst>
                              <p:cond delay="38250"/>
                            </p:stCondLst>
                            <p:childTnLst>
                              <p:par>
                                <p:cTn id="25" presetID="22" presetClass="entr" presetSubtype="8" fill="hold" nodeType="afterEffect">
                                  <p:stCondLst>
                                    <p:cond delay="5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250"/>
                                        <p:tgtEl>
                                          <p:spTgt spid="5"/>
                                        </p:tgtEl>
                                      </p:cBhvr>
                                    </p:animEffect>
                                  </p:childTnLst>
                                </p:cTn>
                              </p:par>
                            </p:childTnLst>
                          </p:cTn>
                        </p:par>
                        <p:par>
                          <p:cTn id="28" fill="hold">
                            <p:stCondLst>
                              <p:cond delay="40000"/>
                            </p:stCondLst>
                            <p:childTnLst>
                              <p:par>
                                <p:cTn id="29" presetID="22" presetClass="entr" presetSubtype="8" fill="hold"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1250"/>
                                        <p:tgtEl>
                                          <p:spTgt spid="6"/>
                                        </p:tgtEl>
                                      </p:cBhvr>
                                    </p:animEffect>
                                  </p:childTnLst>
                                </p:cTn>
                              </p:par>
                            </p:childTnLst>
                          </p:cTn>
                        </p:par>
                        <p:par>
                          <p:cTn id="32" fill="hold">
                            <p:stCondLst>
                              <p:cond delay="41750"/>
                            </p:stCondLst>
                            <p:childTnLst>
                              <p:par>
                                <p:cTn id="33" presetID="22" presetClass="entr" presetSubtype="8" fill="hold" grpId="0" nodeType="after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250"/>
                                        <p:tgtEl>
                                          <p:spTgt spid="9"/>
                                        </p:tgtEl>
                                      </p:cBhvr>
                                    </p:animEffect>
                                  </p:childTnLst>
                                </p:cTn>
                              </p:par>
                            </p:childTnLst>
                          </p:cTn>
                        </p:par>
                        <p:par>
                          <p:cTn id="36" fill="hold">
                            <p:stCondLst>
                              <p:cond delay="43500"/>
                            </p:stCondLst>
                            <p:childTnLst>
                              <p:par>
                                <p:cTn id="37" presetID="22" presetClass="entr" presetSubtype="8" fill="hold" nodeType="afterEffect">
                                  <p:stCondLst>
                                    <p:cond delay="50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 grpId="0" animBg="1"/>
      <p:bldP spid="3" grpId="0" animBg="1"/>
      <p:bldP spid="9"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2178611-DF0A-425A-A85C-B78DC2BF87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4256" y="1132228"/>
            <a:ext cx="2735842" cy="3553490"/>
          </a:xfrm>
          <a:prstGeom prst="rect">
            <a:avLst/>
          </a:prstGeom>
        </p:spPr>
      </p:pic>
      <p:pic>
        <p:nvPicPr>
          <p:cNvPr id="2" name="Picture 1"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09600" y="742950"/>
            <a:ext cx="5411224" cy="3289920"/>
            <a:chOff x="3581400" y="361950"/>
            <a:chExt cx="5105400" cy="4044248"/>
          </a:xfrm>
        </p:grpSpPr>
        <p:sp>
          <p:nvSpPr>
            <p:cNvPr id="12" name="Rectangle 11"/>
            <p:cNvSpPr/>
            <p:nvPr/>
          </p:nvSpPr>
          <p:spPr>
            <a:xfrm>
              <a:off x="3769425" y="502101"/>
              <a:ext cx="4917375" cy="390409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81400" y="361950"/>
              <a:ext cx="4953000" cy="3891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825821" y="971550"/>
            <a:ext cx="4824536" cy="2585323"/>
          </a:xfrm>
          <a:prstGeom prst="rect">
            <a:avLst/>
          </a:prstGeom>
          <a:noFill/>
          <a:ln>
            <a:noFill/>
          </a:ln>
        </p:spPr>
        <p:txBody>
          <a:bodyPr wrap="square" rtlCol="0">
            <a:spAutoFit/>
          </a:bodyPr>
          <a:lstStyle/>
          <a:p>
            <a:pPr algn="just"/>
            <a:r>
              <a:rPr lang="id-ID" dirty="0"/>
              <a:t>Ringkasan dari teks tersebut</a:t>
            </a:r>
            <a:r>
              <a:rPr lang="en-US" dirty="0"/>
              <a:t>, </a:t>
            </a:r>
            <a:r>
              <a:rPr lang="en-US" dirty="0" err="1"/>
              <a:t>yaitu</a:t>
            </a:r>
            <a:r>
              <a:rPr lang="en-US" dirty="0"/>
              <a:t> Indonesia </a:t>
            </a:r>
            <a:r>
              <a:rPr lang="en-US" dirty="0" err="1"/>
              <a:t>mengalami</a:t>
            </a:r>
            <a:r>
              <a:rPr lang="en-US" dirty="0"/>
              <a:t> </a:t>
            </a:r>
            <a:r>
              <a:rPr lang="en-US" dirty="0" err="1"/>
              <a:t>ancaman</a:t>
            </a:r>
            <a:r>
              <a:rPr lang="en-US" dirty="0"/>
              <a:t> </a:t>
            </a:r>
            <a:r>
              <a:rPr lang="en-US" dirty="0" err="1"/>
              <a:t>bencana</a:t>
            </a:r>
            <a:r>
              <a:rPr lang="en-US" dirty="0"/>
              <a:t> </a:t>
            </a:r>
            <a:r>
              <a:rPr lang="en-US" dirty="0" err="1"/>
              <a:t>kekeringan</a:t>
            </a:r>
            <a:r>
              <a:rPr lang="en-US" dirty="0"/>
              <a:t> </a:t>
            </a:r>
            <a:r>
              <a:rPr lang="en-US" dirty="0" err="1"/>
              <a:t>mulai</a:t>
            </a:r>
            <a:r>
              <a:rPr lang="en-US" dirty="0"/>
              <a:t> </a:t>
            </a:r>
            <a:r>
              <a:rPr lang="en-US" dirty="0" err="1"/>
              <a:t>akhir</a:t>
            </a:r>
            <a:r>
              <a:rPr lang="en-US" dirty="0"/>
              <a:t> </a:t>
            </a:r>
            <a:r>
              <a:rPr lang="en-US" dirty="0" err="1"/>
              <a:t>Juli</a:t>
            </a:r>
            <a:r>
              <a:rPr lang="en-US" dirty="0"/>
              <a:t> </a:t>
            </a:r>
            <a:r>
              <a:rPr lang="en-US" dirty="0" err="1"/>
              <a:t>hingga</a:t>
            </a:r>
            <a:r>
              <a:rPr lang="en-US" dirty="0"/>
              <a:t> </a:t>
            </a:r>
            <a:r>
              <a:rPr lang="en-US" dirty="0" err="1"/>
              <a:t>Oktober</a:t>
            </a:r>
            <a:r>
              <a:rPr lang="id-ID" dirty="0"/>
              <a:t>.</a:t>
            </a:r>
            <a:r>
              <a:rPr lang="en-US" dirty="0"/>
              <a:t> </a:t>
            </a:r>
            <a:r>
              <a:rPr lang="id-ID" dirty="0"/>
              <a:t>Wilayah terparah yaitu Nusa Tenggara Barat, Nusa Tenggara Timur, Jawa Timur, Jawa Tengah, Yogyakarta, Jawa Barat, Gorontalo dan Sulawesi Tenggara.</a:t>
            </a:r>
            <a:r>
              <a:rPr lang="en-US" dirty="0"/>
              <a:t> </a:t>
            </a:r>
            <a:r>
              <a:rPr lang="id-ID" dirty="0"/>
              <a:t>Kekeringan disebabkan oleh terjadi pemanasan suhu muka laut di pasifik timur dan tengah Asia. </a:t>
            </a:r>
          </a:p>
        </p:txBody>
      </p:sp>
      <p:sp>
        <p:nvSpPr>
          <p:cNvPr id="8" name="Rectangle 7">
            <a:extLst>
              <a:ext uri="{FF2B5EF4-FFF2-40B4-BE49-F238E27FC236}">
                <a16:creationId xmlns:a16="http://schemas.microsoft.com/office/drawing/2014/main" xmlns="" id="{58472D3F-A8C8-42EB-A14D-AA459DEE92AB}"/>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883442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250"/>
                                        <p:tgtEl>
                                          <p:spTgt spid="9"/>
                                        </p:tgtEl>
                                      </p:cBhvr>
                                    </p:animEffect>
                                  </p:childTnLst>
                                </p:cTn>
                              </p:par>
                            </p:childTnLst>
                          </p:cTn>
                        </p:par>
                        <p:par>
                          <p:cTn id="8" fill="hold">
                            <p:stCondLst>
                              <p:cond delay="2750"/>
                            </p:stCondLst>
                            <p:childTnLst>
                              <p:par>
                                <p:cTn id="9" presetID="22" presetClass="entr" presetSubtype="4" fill="hold" grpId="0" nodeType="afterEffect" nodePh="1">
                                  <p:stCondLst>
                                    <p:cond delay="5000"/>
                                  </p:stCondLst>
                                  <p:endCondLst>
                                    <p:cond evt="begin" delay="0">
                                      <p:tn val="9"/>
                                    </p:cond>
                                  </p:end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A6BA1D-9137-4B6D-85C7-063362F1E4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1040457"/>
            <a:ext cx="1346826" cy="3647475"/>
          </a:xfrm>
          <a:prstGeom prst="rect">
            <a:avLst/>
          </a:prstGeom>
        </p:spPr>
      </p:pic>
      <p:pic>
        <p:nvPicPr>
          <p:cNvPr id="2" name="Picture 1"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21639" y="628891"/>
            <a:ext cx="7837024" cy="646331"/>
          </a:xfrm>
          <a:prstGeom prst="rect">
            <a:avLst/>
          </a:prstGeom>
          <a:ln>
            <a:noFill/>
          </a:ln>
        </p:spPr>
        <p:txBody>
          <a:bodyPr wrap="square">
            <a:spAutoFit/>
          </a:bodyPr>
          <a:lstStyle/>
          <a:p>
            <a:r>
              <a:rPr lang="id-ID" dirty="0"/>
              <a:t>Untuk </a:t>
            </a:r>
            <a:r>
              <a:rPr lang="en-US" dirty="0" err="1"/>
              <a:t>mengidentifikasi</a:t>
            </a:r>
            <a:r>
              <a:rPr lang="en-US" dirty="0"/>
              <a:t> </a:t>
            </a:r>
            <a:r>
              <a:rPr lang="en-US" dirty="0" err="1"/>
              <a:t>peristiwa-peristiwa</a:t>
            </a:r>
            <a:r>
              <a:rPr lang="en-US" dirty="0"/>
              <a:t> yang </a:t>
            </a:r>
            <a:r>
              <a:rPr lang="en-US" dirty="0" err="1"/>
              <a:t>terjadi</a:t>
            </a:r>
            <a:r>
              <a:rPr lang="en-US" dirty="0"/>
              <a:t> </a:t>
            </a:r>
            <a:r>
              <a:rPr lang="en-US" dirty="0" err="1"/>
              <a:t>dalam</a:t>
            </a:r>
            <a:r>
              <a:rPr lang="en-US" dirty="0"/>
              <a:t> </a:t>
            </a:r>
            <a:r>
              <a:rPr lang="en-US" dirty="0" err="1"/>
              <a:t>teks</a:t>
            </a:r>
            <a:r>
              <a:rPr lang="en-US" dirty="0"/>
              <a:t> </a:t>
            </a:r>
            <a:r>
              <a:rPr lang="en-US" dirty="0" err="1"/>
              <a:t>fiksi</a:t>
            </a:r>
            <a:r>
              <a:rPr lang="id-ID" dirty="0"/>
              <a:t>, </a:t>
            </a:r>
            <a:endParaRPr lang="en-US" dirty="0"/>
          </a:p>
          <a:p>
            <a:r>
              <a:rPr lang="id-ID" dirty="0"/>
              <a:t>kita dapat menuliskannya </a:t>
            </a:r>
            <a:r>
              <a:rPr lang="en-US" dirty="0" err="1"/>
              <a:t>dalam</a:t>
            </a:r>
            <a:r>
              <a:rPr lang="en-US" dirty="0"/>
              <a:t> </a:t>
            </a:r>
            <a:r>
              <a:rPr lang="en-US" dirty="0" err="1"/>
              <a:t>bentuk</a:t>
            </a:r>
            <a:r>
              <a:rPr lang="en-US" dirty="0"/>
              <a:t> </a:t>
            </a:r>
            <a:r>
              <a:rPr lang="en-US" dirty="0" err="1"/>
              <a:t>poin</a:t>
            </a:r>
            <a:r>
              <a:rPr lang="id-ID" dirty="0"/>
              <a:t>, kalimat, atau diagram.</a:t>
            </a:r>
          </a:p>
        </p:txBody>
      </p:sp>
      <p:sp>
        <p:nvSpPr>
          <p:cNvPr id="10" name="Rectangle 9"/>
          <p:cNvSpPr/>
          <p:nvPr/>
        </p:nvSpPr>
        <p:spPr>
          <a:xfrm>
            <a:off x="321639" y="1367409"/>
            <a:ext cx="5291904" cy="646331"/>
          </a:xfrm>
          <a:prstGeom prst="rect">
            <a:avLst/>
          </a:prstGeom>
          <a:ln>
            <a:noFill/>
          </a:ln>
        </p:spPr>
        <p:txBody>
          <a:bodyPr wrap="square">
            <a:spAutoFit/>
          </a:bodyPr>
          <a:lstStyle/>
          <a:p>
            <a:r>
              <a:rPr lang="en-US" b="1" dirty="0">
                <a:solidFill>
                  <a:schemeClr val="accent2"/>
                </a:solidFill>
              </a:rPr>
              <a:t>Diagram</a:t>
            </a:r>
            <a:r>
              <a:rPr lang="en-US" dirty="0">
                <a:solidFill>
                  <a:schemeClr val="accent2"/>
                </a:solidFill>
              </a:rPr>
              <a:t> </a:t>
            </a:r>
            <a:r>
              <a:rPr lang="en-US" dirty="0" err="1"/>
              <a:t>merupakan</a:t>
            </a:r>
            <a:r>
              <a:rPr lang="en-US" dirty="0"/>
              <a:t> </a:t>
            </a:r>
            <a:r>
              <a:rPr lang="en-US" dirty="0" err="1"/>
              <a:t>gambaran</a:t>
            </a:r>
            <a:r>
              <a:rPr lang="en-US" dirty="0"/>
              <a:t> </a:t>
            </a:r>
            <a:r>
              <a:rPr lang="en-US" dirty="0" err="1"/>
              <a:t>buram</a:t>
            </a:r>
            <a:r>
              <a:rPr lang="en-US" dirty="0"/>
              <a:t> </a:t>
            </a:r>
            <a:r>
              <a:rPr lang="en-US" dirty="0" err="1"/>
              <a:t>atau</a:t>
            </a:r>
            <a:r>
              <a:rPr lang="en-US" dirty="0"/>
              <a:t> </a:t>
            </a:r>
            <a:r>
              <a:rPr lang="en-US" dirty="0" err="1"/>
              <a:t>sketsa</a:t>
            </a:r>
            <a:r>
              <a:rPr lang="en-US" dirty="0"/>
              <a:t> yang </a:t>
            </a:r>
            <a:r>
              <a:rPr lang="en-US" dirty="0" err="1"/>
              <a:t>dibuat</a:t>
            </a:r>
            <a:r>
              <a:rPr lang="en-US" dirty="0"/>
              <a:t> </a:t>
            </a:r>
            <a:r>
              <a:rPr lang="en-US" dirty="0" err="1"/>
              <a:t>untuk</a:t>
            </a:r>
            <a:r>
              <a:rPr lang="en-US" dirty="0"/>
              <a:t> </a:t>
            </a:r>
            <a:r>
              <a:rPr lang="en-US" dirty="0" err="1"/>
              <a:t>menjelaskan</a:t>
            </a:r>
            <a:r>
              <a:rPr lang="en-US" dirty="0"/>
              <a:t> </a:t>
            </a:r>
            <a:r>
              <a:rPr lang="en-US" dirty="0" err="1"/>
              <a:t>sesuatu</a:t>
            </a:r>
            <a:r>
              <a:rPr lang="en-US" dirty="0"/>
              <a:t>.</a:t>
            </a:r>
            <a:endParaRPr lang="id-ID" dirty="0"/>
          </a:p>
        </p:txBody>
      </p:sp>
      <p:sp>
        <p:nvSpPr>
          <p:cNvPr id="11" name="Rectangle 10"/>
          <p:cNvSpPr/>
          <p:nvPr/>
        </p:nvSpPr>
        <p:spPr>
          <a:xfrm>
            <a:off x="321639" y="2196609"/>
            <a:ext cx="4748319" cy="2031325"/>
          </a:xfrm>
          <a:prstGeom prst="rect">
            <a:avLst/>
          </a:prstGeom>
          <a:solidFill>
            <a:schemeClr val="accent1">
              <a:lumMod val="20000"/>
              <a:lumOff val="80000"/>
            </a:schemeClr>
          </a:solidFill>
          <a:ln>
            <a:noFill/>
          </a:ln>
        </p:spPr>
        <p:txBody>
          <a:bodyPr wrap="square">
            <a:spAutoFit/>
          </a:bodyPr>
          <a:lstStyle/>
          <a:p>
            <a:r>
              <a:rPr lang="id-ID" dirty="0"/>
              <a:t>Hal-hal yang perlu diperhatikan saat menjelaskan teks fiksi:</a:t>
            </a:r>
          </a:p>
          <a:p>
            <a:r>
              <a:rPr lang="id-ID" dirty="0"/>
              <a:t>a) tema teks fiksi</a:t>
            </a:r>
          </a:p>
          <a:p>
            <a:r>
              <a:rPr lang="id-ID" dirty="0"/>
              <a:t>b) peristiwa pembuka teks fiksi</a:t>
            </a:r>
          </a:p>
          <a:p>
            <a:r>
              <a:rPr lang="id-ID" dirty="0"/>
              <a:t>c) permasalahan utama atau konflik teks fiksi</a:t>
            </a:r>
          </a:p>
          <a:p>
            <a:r>
              <a:rPr lang="id-ID" dirty="0"/>
              <a:t>d) peristiwa penutup teks fiksi</a:t>
            </a:r>
          </a:p>
          <a:p>
            <a:r>
              <a:rPr lang="en-US" dirty="0"/>
              <a:t>e) </a:t>
            </a:r>
            <a:r>
              <a:rPr lang="en-US" dirty="0" err="1"/>
              <a:t>alur</a:t>
            </a:r>
            <a:r>
              <a:rPr lang="en-US" dirty="0"/>
              <a:t> yang </a:t>
            </a:r>
            <a:r>
              <a:rPr lang="en-US" dirty="0" err="1"/>
              <a:t>digunakan</a:t>
            </a:r>
            <a:r>
              <a:rPr lang="en-US" dirty="0"/>
              <a:t> </a:t>
            </a:r>
            <a:r>
              <a:rPr lang="en-US" dirty="0" err="1"/>
              <a:t>dalam</a:t>
            </a:r>
            <a:r>
              <a:rPr lang="en-US" dirty="0"/>
              <a:t> </a:t>
            </a:r>
            <a:r>
              <a:rPr lang="en-US" dirty="0" err="1"/>
              <a:t>teks</a:t>
            </a:r>
            <a:r>
              <a:rPr lang="en-US" dirty="0"/>
              <a:t> </a:t>
            </a:r>
            <a:r>
              <a:rPr lang="en-US" dirty="0" err="1"/>
              <a:t>fiksi</a:t>
            </a:r>
            <a:endParaRPr lang="id-ID" dirty="0"/>
          </a:p>
        </p:txBody>
      </p:sp>
      <p:sp>
        <p:nvSpPr>
          <p:cNvPr id="7" name="Rectangle 6">
            <a:extLst>
              <a:ext uri="{FF2B5EF4-FFF2-40B4-BE49-F238E27FC236}">
                <a16:creationId xmlns:a16="http://schemas.microsoft.com/office/drawing/2014/main" xmlns="" id="{5DAF92F3-BD64-441E-95E5-3F8F4BCBD916}"/>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802994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750"/>
                                        <p:tgtEl>
                                          <p:spTgt spid="9"/>
                                        </p:tgtEl>
                                      </p:cBhvr>
                                    </p:animEffect>
                                  </p:childTnLst>
                                </p:cTn>
                              </p:par>
                            </p:childTnLst>
                          </p:cTn>
                        </p:par>
                        <p:par>
                          <p:cTn id="8" fill="hold">
                            <p:stCondLst>
                              <p:cond delay="2250"/>
                            </p:stCondLst>
                            <p:childTnLst>
                              <p:par>
                                <p:cTn id="9" presetID="22" presetClass="entr" presetSubtype="8" fill="hold" grpId="0" nodeType="afterEffect">
                                  <p:stCondLst>
                                    <p:cond delay="22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250"/>
                                        <p:tgtEl>
                                          <p:spTgt spid="10"/>
                                        </p:tgtEl>
                                      </p:cBhvr>
                                    </p:animEffect>
                                  </p:childTnLst>
                                </p:cTn>
                              </p:par>
                            </p:childTnLst>
                          </p:cTn>
                        </p:par>
                        <p:par>
                          <p:cTn id="12" fill="hold">
                            <p:stCondLst>
                              <p:cond delay="5750"/>
                            </p:stCondLst>
                            <p:childTnLst>
                              <p:par>
                                <p:cTn id="13" presetID="22" presetClass="entr" presetSubtype="1" fill="hold" grpId="0" nodeType="afterEffect">
                                  <p:stCondLst>
                                    <p:cond delay="175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2250"/>
                                        <p:tgtEl>
                                          <p:spTgt spid="11"/>
                                        </p:tgtEl>
                                      </p:cBhvr>
                                    </p:animEffect>
                                  </p:childTnLst>
                                </p:cTn>
                              </p:par>
                            </p:childTnLst>
                          </p:cTn>
                        </p:par>
                        <p:par>
                          <p:cTn id="16" fill="hold">
                            <p:stCondLst>
                              <p:cond delay="9750"/>
                            </p:stCondLst>
                            <p:childTnLst>
                              <p:par>
                                <p:cTn id="17" presetID="22" presetClass="entr" presetSubtype="4" fill="hold" grpId="0" nodeType="afterEffect" nodePh="1">
                                  <p:stCondLst>
                                    <p:cond delay="35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3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ABD8941-789C-4298-A9F1-252D8C118BE9}"/>
              </a:ext>
            </a:extLst>
          </p:cNvPr>
          <p:cNvSpPr/>
          <p:nvPr/>
        </p:nvSpPr>
        <p:spPr>
          <a:xfrm>
            <a:off x="228600" y="660105"/>
            <a:ext cx="3810000" cy="3970318"/>
          </a:xfrm>
          <a:prstGeom prst="rect">
            <a:avLst/>
          </a:prstGeom>
          <a:solidFill>
            <a:srgbClr val="FFCC99"/>
          </a:solidFill>
          <a:ln w="19050">
            <a:solidFill>
              <a:schemeClr val="tx1"/>
            </a:solidFill>
            <a:prstDash val="sysDot"/>
          </a:ln>
        </p:spPr>
        <p:txBody>
          <a:bodyPr wrap="square">
            <a:spAutoFit/>
          </a:bodyPr>
          <a:lstStyle/>
          <a:p>
            <a:pPr algn="just"/>
            <a:r>
              <a:rPr lang="en-US" dirty="0">
                <a:solidFill>
                  <a:schemeClr val="tx1">
                    <a:lumMod val="65000"/>
                    <a:lumOff val="35000"/>
                  </a:schemeClr>
                </a:solidFill>
              </a:rPr>
              <a:t>	</a:t>
            </a:r>
            <a:r>
              <a:rPr lang="id-ID" dirty="0">
                <a:solidFill>
                  <a:schemeClr val="tx1">
                    <a:lumMod val="65000"/>
                    <a:lumOff val="35000"/>
                  </a:schemeClr>
                </a:solidFill>
              </a:rPr>
              <a:t>Pada hari </a:t>
            </a:r>
            <a:r>
              <a:rPr lang="en-US" dirty="0">
                <a:solidFill>
                  <a:schemeClr val="tx1">
                    <a:lumMod val="65000"/>
                    <a:lumOff val="35000"/>
                  </a:schemeClr>
                </a:solidFill>
              </a:rPr>
              <a:t>M</a:t>
            </a:r>
            <a:r>
              <a:rPr lang="id-ID" dirty="0">
                <a:solidFill>
                  <a:schemeClr val="tx1">
                    <a:lumMod val="65000"/>
                    <a:lumOff val="35000"/>
                  </a:schemeClr>
                </a:solidFill>
              </a:rPr>
              <a:t>inggu, aku dan warga sekitar RT 003 RW 02 melakukan kerja bakti. Kegiatan ini kami lakukan rutin pada minggu kedua dan terakhir setiap bulan. Semua orang bahu-membahu membersihkan lingkungan. </a:t>
            </a:r>
            <a:r>
              <a:rPr lang="en-US" dirty="0" err="1">
                <a:solidFill>
                  <a:schemeClr val="tx1">
                    <a:lumMod val="65000"/>
                    <a:lumOff val="35000"/>
                  </a:schemeClr>
                </a:solidFill>
              </a:rPr>
              <a:t>Semua</a:t>
            </a:r>
            <a:r>
              <a:rPr lang="en-US" dirty="0">
                <a:solidFill>
                  <a:schemeClr val="tx1">
                    <a:lumMod val="65000"/>
                    <a:lumOff val="35000"/>
                  </a:schemeClr>
                </a:solidFill>
              </a:rPr>
              <a:t> </a:t>
            </a:r>
            <a:r>
              <a:rPr lang="en-US" dirty="0" err="1">
                <a:solidFill>
                  <a:schemeClr val="tx1">
                    <a:lumMod val="65000"/>
                    <a:lumOff val="35000"/>
                  </a:schemeClr>
                </a:solidFill>
              </a:rPr>
              <a:t>warga</a:t>
            </a:r>
            <a:r>
              <a:rPr lang="en-US" dirty="0">
                <a:solidFill>
                  <a:schemeClr val="tx1">
                    <a:lumMod val="65000"/>
                    <a:lumOff val="35000"/>
                  </a:schemeClr>
                </a:solidFill>
              </a:rPr>
              <a:t> </a:t>
            </a:r>
            <a:r>
              <a:rPr lang="en-US" dirty="0" err="1">
                <a:solidFill>
                  <a:schemeClr val="tx1">
                    <a:lumMod val="65000"/>
                    <a:lumOff val="35000"/>
                  </a:schemeClr>
                </a:solidFill>
              </a:rPr>
              <a:t>turut</a:t>
            </a:r>
            <a:r>
              <a:rPr lang="en-US" dirty="0">
                <a:solidFill>
                  <a:schemeClr val="tx1">
                    <a:lumMod val="65000"/>
                    <a:lumOff val="35000"/>
                  </a:schemeClr>
                </a:solidFill>
              </a:rPr>
              <a:t> </a:t>
            </a:r>
            <a:r>
              <a:rPr lang="en-US" dirty="0" err="1">
                <a:solidFill>
                  <a:schemeClr val="tx1">
                    <a:lumMod val="65000"/>
                    <a:lumOff val="35000"/>
                  </a:schemeClr>
                </a:solidFill>
              </a:rPr>
              <a:t>berpartisipasi</a:t>
            </a:r>
            <a:r>
              <a:rPr lang="en-US" dirty="0">
                <a:solidFill>
                  <a:schemeClr val="tx1">
                    <a:lumMod val="65000"/>
                    <a:lumOff val="35000"/>
                  </a:schemeClr>
                </a:solidFill>
              </a:rPr>
              <a:t>, </a:t>
            </a:r>
            <a:r>
              <a:rPr lang="en-US" dirty="0" err="1">
                <a:solidFill>
                  <a:schemeClr val="tx1">
                    <a:lumMod val="65000"/>
                    <a:lumOff val="35000"/>
                  </a:schemeClr>
                </a:solidFill>
              </a:rPr>
              <a:t>baik</a:t>
            </a:r>
            <a:r>
              <a:rPr lang="en-US" dirty="0">
                <a:solidFill>
                  <a:schemeClr val="tx1">
                    <a:lumMod val="65000"/>
                    <a:lumOff val="35000"/>
                  </a:schemeClr>
                </a:solidFill>
              </a:rPr>
              <a:t> para</a:t>
            </a:r>
            <a:r>
              <a:rPr lang="id-ID" dirty="0">
                <a:solidFill>
                  <a:schemeClr val="tx1">
                    <a:lumMod val="65000"/>
                    <a:lumOff val="35000"/>
                  </a:schemeClr>
                </a:solidFill>
              </a:rPr>
              <a:t> tua-muda,</a:t>
            </a:r>
            <a:r>
              <a:rPr lang="en-US" dirty="0">
                <a:solidFill>
                  <a:schemeClr val="tx1">
                    <a:lumMod val="65000"/>
                    <a:lumOff val="35000"/>
                  </a:schemeClr>
                </a:solidFill>
              </a:rPr>
              <a:t> </a:t>
            </a:r>
            <a:r>
              <a:rPr lang="id-ID" dirty="0">
                <a:solidFill>
                  <a:schemeClr val="tx1">
                    <a:lumMod val="65000"/>
                    <a:lumOff val="35000"/>
                  </a:schemeClr>
                </a:solidFill>
              </a:rPr>
              <a:t>pria-wanita turut serta dalam kegiatan ini.</a:t>
            </a:r>
          </a:p>
          <a:p>
            <a:pPr algn="just"/>
            <a:r>
              <a:rPr lang="en-US" dirty="0">
                <a:solidFill>
                  <a:schemeClr val="tx1">
                    <a:lumMod val="65000"/>
                    <a:lumOff val="35000"/>
                  </a:schemeClr>
                </a:solidFill>
              </a:rPr>
              <a:t>	</a:t>
            </a:r>
            <a:r>
              <a:rPr lang="en-US" dirty="0" err="1">
                <a:solidFill>
                  <a:schemeClr val="tx1">
                    <a:lumMod val="65000"/>
                    <a:lumOff val="35000"/>
                  </a:schemeClr>
                </a:solidFill>
              </a:rPr>
              <a:t>Tentu</a:t>
            </a:r>
            <a:r>
              <a:rPr lang="en-US" dirty="0">
                <a:solidFill>
                  <a:schemeClr val="tx1">
                    <a:lumMod val="65000"/>
                    <a:lumOff val="35000"/>
                  </a:schemeClr>
                </a:solidFill>
              </a:rPr>
              <a:t> </a:t>
            </a:r>
            <a:r>
              <a:rPr lang="en-US" dirty="0" err="1">
                <a:solidFill>
                  <a:schemeClr val="tx1">
                    <a:lumMod val="65000"/>
                    <a:lumOff val="35000"/>
                  </a:schemeClr>
                </a:solidFill>
              </a:rPr>
              <a:t>saja</a:t>
            </a:r>
            <a:r>
              <a:rPr lang="en-US" dirty="0">
                <a:solidFill>
                  <a:schemeClr val="tx1">
                    <a:lumMod val="65000"/>
                    <a:lumOff val="35000"/>
                  </a:schemeClr>
                </a:solidFill>
              </a:rPr>
              <a:t> k</a:t>
            </a:r>
            <a:r>
              <a:rPr lang="id-ID" dirty="0">
                <a:solidFill>
                  <a:schemeClr val="tx1">
                    <a:lumMod val="65000"/>
                    <a:lumOff val="35000"/>
                  </a:schemeClr>
                </a:solidFill>
              </a:rPr>
              <a:t>ami melakukannya dengan senang hati</a:t>
            </a:r>
            <a:r>
              <a:rPr lang="en-US" dirty="0">
                <a:solidFill>
                  <a:schemeClr val="tx1">
                    <a:lumMod val="65000"/>
                    <a:lumOff val="35000"/>
                  </a:schemeClr>
                </a:solidFill>
              </a:rPr>
              <a:t> dan </a:t>
            </a:r>
            <a:r>
              <a:rPr lang="en-US" dirty="0" err="1">
                <a:solidFill>
                  <a:schemeClr val="tx1">
                    <a:lumMod val="65000"/>
                    <a:lumOff val="35000"/>
                  </a:schemeClr>
                </a:solidFill>
              </a:rPr>
              <a:t>tidak</a:t>
            </a:r>
            <a:r>
              <a:rPr lang="en-US" dirty="0">
                <a:solidFill>
                  <a:schemeClr val="tx1">
                    <a:lumMod val="65000"/>
                    <a:lumOff val="35000"/>
                  </a:schemeClr>
                </a:solidFill>
              </a:rPr>
              <a:t> </a:t>
            </a:r>
            <a:r>
              <a:rPr lang="en-US" dirty="0" err="1">
                <a:solidFill>
                  <a:schemeClr val="tx1">
                    <a:lumMod val="65000"/>
                    <a:lumOff val="35000"/>
                  </a:schemeClr>
                </a:solidFill>
              </a:rPr>
              <a:t>takut</a:t>
            </a:r>
            <a:r>
              <a:rPr lang="en-US" dirty="0">
                <a:solidFill>
                  <a:schemeClr val="tx1">
                    <a:lumMod val="65000"/>
                    <a:lumOff val="35000"/>
                  </a:schemeClr>
                </a:solidFill>
              </a:rPr>
              <a:t> </a:t>
            </a:r>
            <a:r>
              <a:rPr lang="en-US" dirty="0" err="1">
                <a:solidFill>
                  <a:schemeClr val="tx1">
                    <a:lumMod val="65000"/>
                    <a:lumOff val="35000"/>
                  </a:schemeClr>
                </a:solidFill>
              </a:rPr>
              <a:t>kotor</a:t>
            </a:r>
            <a:r>
              <a:rPr lang="id-ID" dirty="0">
                <a:solidFill>
                  <a:schemeClr val="tx1">
                    <a:lumMod val="65000"/>
                    <a:lumOff val="35000"/>
                  </a:schemeClr>
                </a:solidFill>
              </a:rPr>
              <a:t>. Berani kotor itu berarti mau hidup bersih. </a:t>
            </a:r>
            <a:endParaRPr lang="en-US" dirty="0">
              <a:solidFill>
                <a:schemeClr val="tx1">
                  <a:lumMod val="65000"/>
                  <a:lumOff val="35000"/>
                </a:schemeClr>
              </a:solidFill>
            </a:endParaRPr>
          </a:p>
        </p:txBody>
      </p:sp>
      <p:pic>
        <p:nvPicPr>
          <p:cNvPr id="3" name="Picture 2">
            <a:extLst>
              <a:ext uri="{FF2B5EF4-FFF2-40B4-BE49-F238E27FC236}">
                <a16:creationId xmlns:a16="http://schemas.microsoft.com/office/drawing/2014/main" xmlns="" id="{79349CF8-70A9-420D-92D8-B2ADEE512E30}"/>
              </a:ext>
            </a:extLst>
          </p:cNvPr>
          <p:cNvPicPr>
            <a:picLocks noChangeAspect="1"/>
          </p:cNvPicPr>
          <p:nvPr/>
        </p:nvPicPr>
        <p:blipFill>
          <a:blip r:embed="rId2"/>
          <a:stretch>
            <a:fillRect/>
          </a:stretch>
        </p:blipFill>
        <p:spPr>
          <a:xfrm>
            <a:off x="202019" y="166286"/>
            <a:ext cx="2420322" cy="493819"/>
          </a:xfrm>
          <a:prstGeom prst="rect">
            <a:avLst/>
          </a:prstGeom>
        </p:spPr>
      </p:pic>
      <p:cxnSp>
        <p:nvCxnSpPr>
          <p:cNvPr id="5" name="Straight Connector 4">
            <a:extLst>
              <a:ext uri="{FF2B5EF4-FFF2-40B4-BE49-F238E27FC236}">
                <a16:creationId xmlns:a16="http://schemas.microsoft.com/office/drawing/2014/main" xmlns="" id="{644F9ACA-DAC3-444D-80DE-5225963ACA53}"/>
              </a:ext>
            </a:extLst>
          </p:cNvPr>
          <p:cNvCxnSpPr/>
          <p:nvPr/>
        </p:nvCxnSpPr>
        <p:spPr>
          <a:xfrm>
            <a:off x="4267200" y="287023"/>
            <a:ext cx="0" cy="4343400"/>
          </a:xfrm>
          <a:prstGeom prst="line">
            <a:avLst/>
          </a:prstGeom>
          <a:ln w="28575">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xmlns="" id="{56DFAA59-EE4D-4156-8BD5-FBCAF4FE44AB}"/>
              </a:ext>
            </a:extLst>
          </p:cNvPr>
          <p:cNvSpPr/>
          <p:nvPr/>
        </p:nvSpPr>
        <p:spPr>
          <a:xfrm>
            <a:off x="4511750" y="660105"/>
            <a:ext cx="4371752" cy="3139321"/>
          </a:xfrm>
          <a:prstGeom prst="rect">
            <a:avLst/>
          </a:prstGeom>
          <a:solidFill>
            <a:srgbClr val="FFCC99"/>
          </a:solidFill>
          <a:ln w="19050">
            <a:solidFill>
              <a:schemeClr val="tx1"/>
            </a:solidFill>
            <a:prstDash val="sysDot"/>
          </a:ln>
        </p:spPr>
        <p:txBody>
          <a:bodyPr wrap="square">
            <a:spAutoFit/>
          </a:bodyPr>
          <a:lstStyle/>
          <a:p>
            <a:r>
              <a:rPr lang="en-US" dirty="0">
                <a:solidFill>
                  <a:schemeClr val="tx1">
                    <a:lumMod val="65000"/>
                    <a:lumOff val="35000"/>
                  </a:schemeClr>
                </a:solidFill>
              </a:rPr>
              <a:t>	</a:t>
            </a:r>
            <a:r>
              <a:rPr lang="id-ID" dirty="0">
                <a:solidFill>
                  <a:schemeClr val="tx1">
                    <a:lumMod val="65000"/>
                    <a:lumOff val="35000"/>
                  </a:schemeClr>
                </a:solidFill>
              </a:rPr>
              <a:t>Saat itu</a:t>
            </a:r>
            <a:r>
              <a:rPr lang="en-US" dirty="0">
                <a:solidFill>
                  <a:schemeClr val="tx1">
                    <a:lumMod val="65000"/>
                    <a:lumOff val="35000"/>
                  </a:schemeClr>
                </a:solidFill>
              </a:rPr>
              <a:t>,</a:t>
            </a:r>
            <a:r>
              <a:rPr lang="id-ID" dirty="0">
                <a:solidFill>
                  <a:schemeClr val="tx1">
                    <a:lumMod val="65000"/>
                    <a:lumOff val="35000"/>
                  </a:schemeClr>
                </a:solidFill>
              </a:rPr>
              <a:t> para pria dewasa bertugas membuat sebuah gapura sederhana di akses masuk pemukiman kami. </a:t>
            </a:r>
            <a:r>
              <a:rPr lang="en-US" dirty="0" err="1">
                <a:solidFill>
                  <a:schemeClr val="tx1">
                    <a:lumMod val="65000"/>
                    <a:lumOff val="35000"/>
                  </a:schemeClr>
                </a:solidFill>
              </a:rPr>
              <a:t>Sementara</a:t>
            </a:r>
            <a:r>
              <a:rPr lang="en-US" dirty="0">
                <a:solidFill>
                  <a:schemeClr val="tx1">
                    <a:lumMod val="65000"/>
                    <a:lumOff val="35000"/>
                  </a:schemeClr>
                </a:solidFill>
              </a:rPr>
              <a:t> </a:t>
            </a:r>
            <a:r>
              <a:rPr lang="en-US" dirty="0" err="1">
                <a:solidFill>
                  <a:schemeClr val="tx1">
                    <a:lumMod val="65000"/>
                    <a:lumOff val="35000"/>
                  </a:schemeClr>
                </a:solidFill>
              </a:rPr>
              <a:t>itu</a:t>
            </a:r>
            <a:r>
              <a:rPr lang="id-ID" dirty="0">
                <a:solidFill>
                  <a:schemeClr val="tx1">
                    <a:lumMod val="65000"/>
                    <a:lumOff val="35000"/>
                  </a:schemeClr>
                </a:solidFill>
              </a:rPr>
              <a:t>, para wanita melakukan kegiatan menyapu sampah-sampah yang berserakan. Sampah-sampah itu kebanyakan adalah sampah dedaunan kering. Tidak ada sampah plastik yang berserakan di sini karena kami mempuyai banyak tempat penampungan sampah dan disiplin.</a:t>
            </a:r>
            <a:endParaRPr lang="en-US" dirty="0">
              <a:solidFill>
                <a:schemeClr val="tx1">
                  <a:lumMod val="65000"/>
                  <a:lumOff val="35000"/>
                </a:schemeClr>
              </a:solidFill>
            </a:endParaRPr>
          </a:p>
        </p:txBody>
      </p:sp>
      <p:sp>
        <p:nvSpPr>
          <p:cNvPr id="6" name="Rectangle 5">
            <a:extLst>
              <a:ext uri="{FF2B5EF4-FFF2-40B4-BE49-F238E27FC236}">
                <a16:creationId xmlns:a16="http://schemas.microsoft.com/office/drawing/2014/main" xmlns="" id="{2F237E9C-C62A-4239-9149-F1D41FB479C6}"/>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DEB25CCD-E48B-44D5-88F3-38DFA53AC710}"/>
              </a:ext>
            </a:extLst>
          </p:cNvPr>
          <p:cNvSpPr/>
          <p:nvPr/>
        </p:nvSpPr>
        <p:spPr>
          <a:xfrm>
            <a:off x="5429164" y="4302594"/>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803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250"/>
                                        <p:tgtEl>
                                          <p:spTgt spid="3"/>
                                        </p:tgtEl>
                                      </p:cBhvr>
                                    </p:animEffect>
                                  </p:childTnLst>
                                </p:cTn>
                              </p:par>
                            </p:childTnLst>
                          </p:cTn>
                        </p:par>
                        <p:par>
                          <p:cTn id="8" fill="hold">
                            <p:stCondLst>
                              <p:cond delay="1750"/>
                            </p:stCondLst>
                            <p:childTnLst>
                              <p:par>
                                <p:cTn id="9" presetID="22" presetClass="entr" presetSubtype="1" fill="hold" grpId="0" nodeType="afterEffect">
                                  <p:stCondLst>
                                    <p:cond delay="75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500"/>
                                        <p:tgtEl>
                                          <p:spTgt spid="2"/>
                                        </p:tgtEl>
                                      </p:cBhvr>
                                    </p:animEffect>
                                  </p:childTnLst>
                                </p:cTn>
                              </p:par>
                            </p:childTnLst>
                          </p:cTn>
                        </p:par>
                        <p:par>
                          <p:cTn id="12" fill="hold">
                            <p:stCondLst>
                              <p:cond delay="5000"/>
                            </p:stCondLst>
                            <p:childTnLst>
                              <p:par>
                                <p:cTn id="13" presetID="2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750"/>
                                        <p:tgtEl>
                                          <p:spTgt spid="7"/>
                                        </p:tgtEl>
                                      </p:cBhvr>
                                    </p:animEffect>
                                  </p:childTnLst>
                                </p:cTn>
                              </p:par>
                            </p:childTnLst>
                          </p:cTn>
                        </p:par>
                        <p:par>
                          <p:cTn id="16" fill="hold">
                            <p:stCondLst>
                              <p:cond delay="775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2750"/>
                                        <p:tgtEl>
                                          <p:spTgt spid="5"/>
                                        </p:tgtEl>
                                      </p:cBhvr>
                                    </p:animEffect>
                                  </p:childTnLst>
                                </p:cTn>
                              </p:par>
                            </p:childTnLst>
                          </p:cTn>
                        </p:par>
                        <p:par>
                          <p:cTn id="20" fill="hold">
                            <p:stCondLst>
                              <p:cond delay="105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2750"/>
                                        <p:tgtEl>
                                          <p:spTgt spid="8"/>
                                        </p:tgtEl>
                                      </p:cBhvr>
                                    </p:animEffect>
                                  </p:childTnLst>
                                </p:cTn>
                              </p:par>
                            </p:childTnLst>
                          </p:cTn>
                        </p:par>
                        <p:par>
                          <p:cTn id="24" fill="hold">
                            <p:stCondLst>
                              <p:cond delay="13250"/>
                            </p:stCondLst>
                            <p:childTnLst>
                              <p:par>
                                <p:cTn id="25" presetID="22" presetClass="entr" presetSubtype="4" fill="hold" grpId="0" nodeType="afterEffect" nodePh="1">
                                  <p:stCondLst>
                                    <p:cond delay="3750"/>
                                  </p:stCondLst>
                                  <p:endCondLst>
                                    <p:cond evt="begin" delay="0">
                                      <p:tn val="25"/>
                                    </p:cond>
                                  </p:end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ext uri="{D42A27DB-BD31-4B8C-83A1-F6EECF244321}">
                <p14:modId xmlns:p14="http://schemas.microsoft.com/office/powerpoint/2010/main" val="502476227"/>
              </p:ext>
            </p:extLst>
          </p:nvPr>
        </p:nvGraphicFramePr>
        <p:xfrm>
          <a:off x="2057400" y="999433"/>
          <a:ext cx="4688445" cy="31446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86408" y="266429"/>
            <a:ext cx="7017242" cy="369332"/>
          </a:xfrm>
          <a:prstGeom prst="rect">
            <a:avLst/>
          </a:prstGeom>
          <a:noFill/>
          <a:ln>
            <a:noFill/>
          </a:ln>
        </p:spPr>
        <p:txBody>
          <a:bodyPr wrap="none" rtlCol="0">
            <a:spAutoFit/>
          </a:bodyPr>
          <a:lstStyle/>
          <a:p>
            <a:r>
              <a:rPr lang="id-ID" dirty="0"/>
              <a:t>Perhatikan diagram berikut</a:t>
            </a:r>
            <a:r>
              <a:rPr lang="en-US" dirty="0"/>
              <a:t> </a:t>
            </a:r>
            <a:r>
              <a:rPr lang="en-US" dirty="0" err="1"/>
              <a:t>berdasarkan</a:t>
            </a:r>
            <a:r>
              <a:rPr lang="en-US" dirty="0"/>
              <a:t> </a:t>
            </a:r>
            <a:r>
              <a:rPr lang="en-US" dirty="0" err="1"/>
              <a:t>teks</a:t>
            </a:r>
            <a:r>
              <a:rPr lang="en-US" dirty="0"/>
              <a:t> </a:t>
            </a:r>
            <a:r>
              <a:rPr lang="en-US" dirty="0" err="1"/>
              <a:t>pada</a:t>
            </a:r>
            <a:r>
              <a:rPr lang="en-US" dirty="0"/>
              <a:t> </a:t>
            </a:r>
            <a:r>
              <a:rPr lang="en-US" dirty="0" err="1"/>
              <a:t>halaman</a:t>
            </a:r>
            <a:r>
              <a:rPr lang="en-US" dirty="0"/>
              <a:t> </a:t>
            </a:r>
            <a:r>
              <a:rPr lang="en-US" dirty="0" err="1"/>
              <a:t>sebelumnya</a:t>
            </a:r>
            <a:r>
              <a:rPr lang="en-US" dirty="0"/>
              <a:t>!</a:t>
            </a:r>
            <a:endParaRPr lang="id-ID" dirty="0"/>
          </a:p>
        </p:txBody>
      </p:sp>
      <p:sp>
        <p:nvSpPr>
          <p:cNvPr id="5" name="Rectangle 4">
            <a:extLst>
              <a:ext uri="{FF2B5EF4-FFF2-40B4-BE49-F238E27FC236}">
                <a16:creationId xmlns:a16="http://schemas.microsoft.com/office/drawing/2014/main" xmlns="" id="{09141C0B-BA54-4934-AAB3-B4061477442B}"/>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70562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750"/>
                                        <p:tgtEl>
                                          <p:spTgt spid="11"/>
                                        </p:tgtEl>
                                      </p:cBhvr>
                                    </p:animEffect>
                                  </p:childTnLst>
                                </p:cTn>
                              </p:par>
                            </p:childTnLst>
                          </p:cTn>
                        </p:par>
                        <p:par>
                          <p:cTn id="8" fill="hold">
                            <p:stCondLst>
                              <p:cond delay="2250"/>
                            </p:stCondLst>
                            <p:childTnLst>
                              <p:par>
                                <p:cTn id="9" presetID="22" presetClass="entr" presetSubtype="8" fill="hold" grpId="0" nodeType="afterEffect">
                                  <p:stCondLst>
                                    <p:cond delay="75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250"/>
                                        <p:tgtEl>
                                          <p:spTgt spid="10"/>
                                        </p:tgtEl>
                                      </p:cBhvr>
                                    </p:animEffect>
                                  </p:childTnLst>
                                </p:cTn>
                              </p:par>
                            </p:childTnLst>
                          </p:cTn>
                        </p:par>
                        <p:par>
                          <p:cTn id="12" fill="hold">
                            <p:stCondLst>
                              <p:cond delay="5250"/>
                            </p:stCondLst>
                            <p:childTnLst>
                              <p:par>
                                <p:cTn id="13" presetID="22" presetClass="entr" presetSubtype="4" fill="hold" grpId="0" nodeType="afterEffect" nodePh="1">
                                  <p:stCondLst>
                                    <p:cond delay="3500"/>
                                  </p:stCondLst>
                                  <p:endCondLst>
                                    <p:cond evt="begin" delay="0">
                                      <p:tn val="13"/>
                                    </p:cond>
                                  </p:end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3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ELISA\ERLANGGA LISA\2018\TEMPLATE PPT\SD BUPING 2 &amp; 5\Buping 5 gbr ope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417" y="674918"/>
            <a:ext cx="5172075" cy="451040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45224" y="328601"/>
            <a:ext cx="4945824" cy="4071949"/>
            <a:chOff x="3795402" y="133350"/>
            <a:chExt cx="5257800" cy="4328802"/>
          </a:xfrm>
        </p:grpSpPr>
        <p:sp>
          <p:nvSpPr>
            <p:cNvPr id="3" name="Oval 2"/>
            <p:cNvSpPr/>
            <p:nvPr/>
          </p:nvSpPr>
          <p:spPr>
            <a:xfrm>
              <a:off x="4191000" y="133350"/>
              <a:ext cx="4328802" cy="4328802"/>
            </a:xfrm>
            <a:prstGeom prst="ellipse">
              <a:avLst/>
            </a:prstGeom>
            <a:solidFill>
              <a:srgbClr val="DCF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95502" y="1616571"/>
              <a:ext cx="3657600" cy="1406920"/>
            </a:xfrm>
            <a:prstGeom prst="rect">
              <a:avLst/>
            </a:prstGeom>
          </p:spPr>
          <p:txBody>
            <a:bodyPr wrap="square">
              <a:spAutoFit/>
            </a:bodyPr>
            <a:lstStyle/>
            <a:p>
              <a:pPr algn="ctr"/>
              <a:r>
                <a:rPr lang="nl-NL" sz="4000" b="1" dirty="0">
                  <a:solidFill>
                    <a:srgbClr val="0070C0"/>
                  </a:solidFill>
                  <a:cs typeface="Calibri" pitchFamily="34" charset="0"/>
                </a:rPr>
                <a:t>Lingkungan Sahabat Kita</a:t>
              </a:r>
              <a:endParaRPr lang="en-US" sz="4000" b="1" dirty="0">
                <a:solidFill>
                  <a:srgbClr val="0070C0"/>
                </a:solidFill>
                <a:cs typeface="Calibri" pitchFamily="34" charset="0"/>
              </a:endParaRPr>
            </a:p>
          </p:txBody>
        </p:sp>
        <p:sp>
          <p:nvSpPr>
            <p:cNvPr id="12" name="Rectangle 11"/>
            <p:cNvSpPr/>
            <p:nvPr/>
          </p:nvSpPr>
          <p:spPr>
            <a:xfrm>
              <a:off x="3795402" y="978869"/>
              <a:ext cx="5257800" cy="752538"/>
            </a:xfrm>
            <a:prstGeom prst="rect">
              <a:avLst/>
            </a:prstGeom>
          </p:spPr>
          <p:txBody>
            <a:bodyPr wrap="square">
              <a:spAutoFit/>
            </a:bodyPr>
            <a:lstStyle/>
            <a:p>
              <a:pPr algn="ctr"/>
              <a:r>
                <a:rPr lang="en-US" sz="4000" dirty="0" err="1">
                  <a:solidFill>
                    <a:schemeClr val="accent1">
                      <a:lumMod val="50000"/>
                    </a:schemeClr>
                  </a:solidFill>
                  <a:latin typeface="Arial Rounded MT Bold" pitchFamily="34" charset="0"/>
                </a:rPr>
                <a:t>Tema</a:t>
              </a:r>
              <a:r>
                <a:rPr lang="en-US" sz="4000" dirty="0">
                  <a:solidFill>
                    <a:schemeClr val="accent1">
                      <a:lumMod val="50000"/>
                    </a:schemeClr>
                  </a:solidFill>
                  <a:latin typeface="Arial Rounded MT Bold" pitchFamily="34" charset="0"/>
                </a:rPr>
                <a:t> 8</a:t>
              </a:r>
            </a:p>
          </p:txBody>
        </p:sp>
      </p:grpSp>
      <p:pic>
        <p:nvPicPr>
          <p:cNvPr id="5" name="Picture 2"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46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5105401" cy="666750"/>
            <a:chOff x="-1" y="0"/>
            <a:chExt cx="5105401" cy="666750"/>
          </a:xfrm>
        </p:grpSpPr>
        <p:pic>
          <p:nvPicPr>
            <p:cNvPr id="14" name="Picture 13" descr="E:\ELISA\PPT ESPS\2016\ESPS edisi kurnas\PERINTILAN ESPS KURNAS\pita label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05401"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4904"/>
              <a:ext cx="4724400" cy="584775"/>
            </a:xfrm>
            <a:prstGeom prst="rect">
              <a:avLst/>
            </a:prstGeom>
          </p:spPr>
          <p:txBody>
            <a:bodyPr wrap="square">
              <a:spAutoFit/>
            </a:bodyPr>
            <a:lstStyle/>
            <a:p>
              <a:r>
                <a:rPr lang="en-US" sz="3200" dirty="0" err="1">
                  <a:solidFill>
                    <a:schemeClr val="bg1"/>
                  </a:solidFill>
                  <a:latin typeface="Arial Rounded MT Bold" pitchFamily="34" charset="0"/>
                </a:rPr>
                <a:t>Materi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Inti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Subtema</a:t>
              </a:r>
              <a:r>
                <a:rPr lang="en-US" sz="3200" dirty="0">
                  <a:solidFill>
                    <a:schemeClr val="bg1"/>
                  </a:solidFill>
                  <a:latin typeface="Arial Rounded MT Bold" pitchFamily="34" charset="0"/>
                </a:rPr>
                <a:t> 1</a:t>
              </a:r>
            </a:p>
          </p:txBody>
        </p:sp>
      </p:grpSp>
      <p:grpSp>
        <p:nvGrpSpPr>
          <p:cNvPr id="17" name="Group 16"/>
          <p:cNvGrpSpPr/>
          <p:nvPr/>
        </p:nvGrpSpPr>
        <p:grpSpPr>
          <a:xfrm>
            <a:off x="7779606" y="206636"/>
            <a:ext cx="1143000" cy="417731"/>
            <a:chOff x="7772400" y="57150"/>
            <a:chExt cx="1143000" cy="417731"/>
          </a:xfrm>
        </p:grpSpPr>
        <p:sp>
          <p:nvSpPr>
            <p:cNvPr id="15" name="Rounded Rectangle 14"/>
            <p:cNvSpPr/>
            <p:nvPr/>
          </p:nvSpPr>
          <p:spPr>
            <a:xfrm>
              <a:off x="7772400" y="57150"/>
              <a:ext cx="1143000" cy="4177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852716" y="81864"/>
              <a:ext cx="996780" cy="369332"/>
            </a:xfrm>
            <a:prstGeom prst="rect">
              <a:avLst/>
            </a:prstGeom>
            <a:noFill/>
          </p:spPr>
          <p:txBody>
            <a:bodyPr wrap="square" rtlCol="0">
              <a:spAutoFit/>
            </a:bodyPr>
            <a:lstStyle/>
            <a:p>
              <a:pPr algn="ctr"/>
              <a:r>
                <a:rPr lang="en-US" b="1" dirty="0"/>
                <a:t>KD 3.8</a:t>
              </a:r>
            </a:p>
          </p:txBody>
        </p:sp>
      </p:grpSp>
      <p:sp>
        <p:nvSpPr>
          <p:cNvPr id="22" name="Rectangle 21"/>
          <p:cNvSpPr/>
          <p:nvPr/>
        </p:nvSpPr>
        <p:spPr>
          <a:xfrm>
            <a:off x="76200" y="666750"/>
            <a:ext cx="8610600" cy="461665"/>
          </a:xfrm>
          <a:prstGeom prst="rect">
            <a:avLst/>
          </a:prstGeom>
        </p:spPr>
        <p:txBody>
          <a:bodyPr wrap="square">
            <a:spAutoFit/>
          </a:bodyPr>
          <a:lstStyle/>
          <a:p>
            <a:r>
              <a:rPr lang="en-US" sz="2400" b="1" dirty="0" err="1"/>
              <a:t>Peristiwa</a:t>
            </a:r>
            <a:r>
              <a:rPr lang="en-US" sz="2400" b="1" dirty="0"/>
              <a:t> </a:t>
            </a:r>
            <a:r>
              <a:rPr lang="en-US" sz="2400" b="1" dirty="0" err="1"/>
              <a:t>dalam</a:t>
            </a:r>
            <a:r>
              <a:rPr lang="en-US" sz="2400" b="1" dirty="0"/>
              <a:t> </a:t>
            </a:r>
            <a:r>
              <a:rPr lang="en-US" sz="2400" b="1" dirty="0" err="1"/>
              <a:t>Teks</a:t>
            </a:r>
            <a:r>
              <a:rPr lang="en-US" sz="2400" b="1" dirty="0"/>
              <a:t> </a:t>
            </a:r>
            <a:r>
              <a:rPr lang="en-US" sz="2400" b="1" dirty="0" err="1"/>
              <a:t>Nonfiksi</a:t>
            </a:r>
            <a:r>
              <a:rPr lang="en-US" sz="2400" b="1" dirty="0"/>
              <a:t> </a:t>
            </a:r>
            <a:r>
              <a:rPr lang="en-US" sz="2400" b="1" dirty="0" err="1"/>
              <a:t>dalam</a:t>
            </a:r>
            <a:r>
              <a:rPr lang="en-US" sz="2400" b="1" dirty="0"/>
              <a:t> </a:t>
            </a:r>
            <a:r>
              <a:rPr lang="en-US" sz="2400" b="1" dirty="0" err="1"/>
              <a:t>Bentuk</a:t>
            </a:r>
            <a:r>
              <a:rPr lang="en-US" sz="2400" b="1" dirty="0"/>
              <a:t> </a:t>
            </a:r>
            <a:r>
              <a:rPr lang="en-US" sz="2400" b="1" dirty="0" err="1"/>
              <a:t>Peta</a:t>
            </a:r>
            <a:r>
              <a:rPr lang="en-US" sz="2400" b="1" dirty="0"/>
              <a:t> </a:t>
            </a:r>
            <a:r>
              <a:rPr lang="en-US" sz="2400" b="1" dirty="0" err="1"/>
              <a:t>Pikiran</a:t>
            </a:r>
            <a:r>
              <a:rPr lang="en-US" sz="2400" b="1" dirty="0"/>
              <a:t> </a:t>
            </a:r>
            <a:endParaRPr lang="id-ID" sz="3200" b="1" dirty="0"/>
          </a:p>
        </p:txBody>
      </p:sp>
      <p:pic>
        <p:nvPicPr>
          <p:cNvPr id="12" name="Picture 2" descr="D:\PROJECT 2017\4a.st2.p2.3 bu guru.jpg">
            <a:extLst>
              <a:ext uri="{FF2B5EF4-FFF2-40B4-BE49-F238E27FC236}">
                <a16:creationId xmlns:a16="http://schemas.microsoft.com/office/drawing/2014/main" xmlns="" id="{FED51479-4EC7-4782-AB3C-78F027858885}"/>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73878" y="1382637"/>
            <a:ext cx="2016922" cy="318524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ELISA\ERLANGGA LISA\2017\TEMPLATE PPT\SD Buping Tematik Terpadu K13N\papan canvas.png">
            <a:extLst>
              <a:ext uri="{FF2B5EF4-FFF2-40B4-BE49-F238E27FC236}">
                <a16:creationId xmlns:a16="http://schemas.microsoft.com/office/drawing/2014/main" xmlns="" id="{B9482A57-7C46-4019-BF06-0C81F9DEFD2A}"/>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t="-1" b="14542"/>
          <a:stretch/>
        </p:blipFill>
        <p:spPr bwMode="auto">
          <a:xfrm>
            <a:off x="2971800" y="1156113"/>
            <a:ext cx="5200021" cy="393023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 descr="E:\ELISA\ERLANGGA LISA\2017\TEMPLATE PPT\SD Buping Tematik Terpadu K13N\SD Buping Tematik Terpadu K13N banner.png">
            <a:extLst>
              <a:ext uri="{FF2B5EF4-FFF2-40B4-BE49-F238E27FC236}">
                <a16:creationId xmlns:a16="http://schemas.microsoft.com/office/drawing/2014/main" xmlns="" id="{C735175E-7C08-4D24-98CD-AB3995B40E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333748"/>
            <a:ext cx="9144000" cy="80975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429000" y="1582339"/>
            <a:ext cx="4922106" cy="1200329"/>
          </a:xfrm>
          <a:prstGeom prst="rect">
            <a:avLst/>
          </a:prstGeom>
          <a:ln>
            <a:noFill/>
          </a:ln>
        </p:spPr>
        <p:txBody>
          <a:bodyPr wrap="square">
            <a:spAutoFit/>
          </a:bodyPr>
          <a:lstStyle/>
          <a:p>
            <a:r>
              <a:rPr lang="en-US" sz="2400" dirty="0" err="1">
                <a:solidFill>
                  <a:schemeClr val="accent3"/>
                </a:solidFill>
              </a:rPr>
              <a:t>Teks</a:t>
            </a:r>
            <a:r>
              <a:rPr lang="en-US" sz="2400" dirty="0">
                <a:solidFill>
                  <a:schemeClr val="accent3"/>
                </a:solidFill>
              </a:rPr>
              <a:t> </a:t>
            </a:r>
            <a:r>
              <a:rPr lang="en-US" sz="2400" dirty="0" err="1">
                <a:solidFill>
                  <a:schemeClr val="accent3"/>
                </a:solidFill>
              </a:rPr>
              <a:t>nonfiksi</a:t>
            </a:r>
            <a:r>
              <a:rPr lang="en-US" sz="2400" dirty="0">
                <a:solidFill>
                  <a:schemeClr val="accent3"/>
                </a:solidFill>
              </a:rPr>
              <a:t> </a:t>
            </a:r>
            <a:r>
              <a:rPr lang="en-US" sz="2400" dirty="0" err="1"/>
              <a:t>adalah</a:t>
            </a:r>
            <a:r>
              <a:rPr lang="en-US" sz="2400" dirty="0"/>
              <a:t> </a:t>
            </a:r>
            <a:r>
              <a:rPr lang="en-US" sz="2400" dirty="0" err="1"/>
              <a:t>sebuah</a:t>
            </a:r>
            <a:r>
              <a:rPr lang="en-US" sz="2400" dirty="0"/>
              <a:t> </a:t>
            </a:r>
            <a:r>
              <a:rPr lang="en-US" sz="2400" dirty="0" err="1"/>
              <a:t>tulisan</a:t>
            </a:r>
            <a:r>
              <a:rPr lang="en-US" sz="2400" dirty="0"/>
              <a:t> yang </a:t>
            </a:r>
            <a:r>
              <a:rPr lang="en-US" sz="2400" dirty="0" err="1"/>
              <a:t>dihasilkan</a:t>
            </a:r>
            <a:r>
              <a:rPr lang="en-US" sz="2400" dirty="0"/>
              <a:t> </a:t>
            </a:r>
            <a:r>
              <a:rPr lang="en-US" sz="2400" dirty="0" err="1"/>
              <a:t>berdasarkan</a:t>
            </a:r>
            <a:r>
              <a:rPr lang="en-US" sz="2400" dirty="0"/>
              <a:t> </a:t>
            </a:r>
            <a:r>
              <a:rPr lang="en-US" sz="2400" dirty="0" err="1"/>
              <a:t>cerita</a:t>
            </a:r>
            <a:r>
              <a:rPr lang="en-US" sz="2400" dirty="0"/>
              <a:t> </a:t>
            </a:r>
            <a:r>
              <a:rPr lang="en-US" sz="2400" dirty="0" err="1"/>
              <a:t>nyata</a:t>
            </a:r>
            <a:r>
              <a:rPr lang="en-US" sz="2400" dirty="0"/>
              <a:t>. </a:t>
            </a:r>
            <a:endParaRPr lang="id-ID" sz="2400" dirty="0"/>
          </a:p>
        </p:txBody>
      </p:sp>
      <p:sp>
        <p:nvSpPr>
          <p:cNvPr id="23" name="Rectangle 22"/>
          <p:cNvSpPr/>
          <p:nvPr/>
        </p:nvSpPr>
        <p:spPr>
          <a:xfrm>
            <a:off x="3458576" y="2787058"/>
            <a:ext cx="4542424" cy="1200329"/>
          </a:xfrm>
          <a:prstGeom prst="rect">
            <a:avLst/>
          </a:prstGeom>
          <a:ln>
            <a:noFill/>
          </a:ln>
        </p:spPr>
        <p:txBody>
          <a:bodyPr wrap="square">
            <a:spAutoFit/>
          </a:bodyPr>
          <a:lstStyle/>
          <a:p>
            <a:r>
              <a:rPr lang="id-ID" sz="2400" dirty="0"/>
              <a:t>Contohnya </a:t>
            </a:r>
            <a:r>
              <a:rPr lang="en-US" sz="2400" dirty="0" err="1"/>
              <a:t>yaitu</a:t>
            </a:r>
            <a:r>
              <a:rPr lang="en-US" sz="2400" dirty="0"/>
              <a:t> </a:t>
            </a:r>
            <a:r>
              <a:rPr lang="en-US" sz="2400" dirty="0" err="1"/>
              <a:t>esai</a:t>
            </a:r>
            <a:r>
              <a:rPr lang="en-US" sz="2400" dirty="0"/>
              <a:t>, </a:t>
            </a:r>
            <a:r>
              <a:rPr lang="en-US" sz="2400" dirty="0" err="1"/>
              <a:t>biografi</a:t>
            </a:r>
            <a:r>
              <a:rPr lang="en-US" sz="2400" dirty="0"/>
              <a:t>, </a:t>
            </a:r>
            <a:r>
              <a:rPr lang="en-US" sz="2400" dirty="0" err="1"/>
              <a:t>teks</a:t>
            </a:r>
            <a:r>
              <a:rPr lang="en-US" sz="2400" dirty="0"/>
              <a:t> </a:t>
            </a:r>
            <a:r>
              <a:rPr lang="en-US" sz="2400" dirty="0" err="1"/>
              <a:t>jurnalisme</a:t>
            </a:r>
            <a:r>
              <a:rPr lang="en-US" sz="2400" dirty="0"/>
              <a:t>, </a:t>
            </a:r>
            <a:r>
              <a:rPr lang="en-US" sz="2400" dirty="0" err="1"/>
              <a:t>tulisan</a:t>
            </a:r>
            <a:r>
              <a:rPr lang="en-US" sz="2400" dirty="0"/>
              <a:t> </a:t>
            </a:r>
            <a:r>
              <a:rPr lang="en-US" sz="2400" dirty="0" err="1"/>
              <a:t>sejarah</a:t>
            </a:r>
            <a:r>
              <a:rPr lang="en-US" sz="2400" dirty="0"/>
              <a:t>, </a:t>
            </a:r>
            <a:r>
              <a:rPr lang="en-US" sz="2400" dirty="0" err="1"/>
              <a:t>dan</a:t>
            </a:r>
            <a:r>
              <a:rPr lang="en-US" sz="2400" dirty="0"/>
              <a:t> </a:t>
            </a:r>
            <a:r>
              <a:rPr lang="en-US" sz="2400" dirty="0" err="1"/>
              <a:t>karya</a:t>
            </a:r>
            <a:r>
              <a:rPr lang="en-US" sz="2400" dirty="0"/>
              <a:t> </a:t>
            </a:r>
            <a:r>
              <a:rPr lang="en-US" sz="2400" dirty="0" err="1"/>
              <a:t>ilmiah</a:t>
            </a:r>
            <a:r>
              <a:rPr lang="en-US" sz="2400" dirty="0"/>
              <a:t>.</a:t>
            </a:r>
            <a:endParaRPr lang="id-ID" sz="2400" dirty="0"/>
          </a:p>
        </p:txBody>
      </p:sp>
      <p:sp>
        <p:nvSpPr>
          <p:cNvPr id="20" name="Rectangle 19">
            <a:extLst>
              <a:ext uri="{FF2B5EF4-FFF2-40B4-BE49-F238E27FC236}">
                <a16:creationId xmlns:a16="http://schemas.microsoft.com/office/drawing/2014/main" xmlns="" id="{27EB0287-C68E-4690-996E-0E8CCB2A2347}"/>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2067504"/>
      </p:ext>
    </p:extLst>
  </p:cSld>
  <p:clrMapOvr>
    <a:masterClrMapping/>
  </p:clrMapOvr>
  <p:transition spd="slow" advClick="0" advTm="5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500"/>
                            </p:stCondLst>
                            <p:childTnLst>
                              <p:par>
                                <p:cTn id="9" presetID="22" presetClass="entr" presetSubtype="8" fill="hold" grpId="0" nodeType="afterEffect">
                                  <p:stCondLst>
                                    <p:cond delay="75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2000"/>
                                        <p:tgtEl>
                                          <p:spTgt spid="18"/>
                                        </p:tgtEl>
                                      </p:cBhvr>
                                    </p:animEffect>
                                  </p:childTnLst>
                                </p:cTn>
                              </p:par>
                            </p:childTnLst>
                          </p:cTn>
                        </p:par>
                        <p:par>
                          <p:cTn id="12" fill="hold">
                            <p:stCondLst>
                              <p:cond delay="4250"/>
                            </p:stCondLst>
                            <p:childTnLst>
                              <p:par>
                                <p:cTn id="13" presetID="22" presetClass="entr" presetSubtype="8" fill="hold" grpId="0" nodeType="afterEffect">
                                  <p:stCondLst>
                                    <p:cond delay="175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2000"/>
                                        <p:tgtEl>
                                          <p:spTgt spid="23"/>
                                        </p:tgtEl>
                                      </p:cBhvr>
                                    </p:animEffect>
                                  </p:childTnLst>
                                </p:cTn>
                              </p:par>
                            </p:childTnLst>
                          </p:cTn>
                        </p:par>
                        <p:par>
                          <p:cTn id="16" fill="hold">
                            <p:stCondLst>
                              <p:cond delay="8000"/>
                            </p:stCondLst>
                            <p:childTnLst>
                              <p:par>
                                <p:cTn id="17" presetID="22" presetClass="entr" presetSubtype="4" fill="hold" grpId="0" nodeType="afterEffect" nodePh="1">
                                  <p:stCondLst>
                                    <p:cond delay="1000"/>
                                  </p:stCondLst>
                                  <p:endCondLst>
                                    <p:cond evt="begin" delay="0">
                                      <p:tn val="17"/>
                                    </p:cond>
                                  </p:end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1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8" grpId="0"/>
      <p:bldP spid="23"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418" y="618242"/>
            <a:ext cx="7704856" cy="369332"/>
          </a:xfrm>
          <a:prstGeom prst="rect">
            <a:avLst/>
          </a:prstGeom>
          <a:ln>
            <a:noFill/>
          </a:ln>
        </p:spPr>
        <p:txBody>
          <a:bodyPr wrap="square">
            <a:spAutoFit/>
          </a:bodyPr>
          <a:lstStyle/>
          <a:p>
            <a:r>
              <a:rPr lang="id-ID" dirty="0"/>
              <a:t>Teks nonfiksi berisi informasi tentang </a:t>
            </a:r>
            <a:r>
              <a:rPr lang="id-ID" dirty="0">
                <a:solidFill>
                  <a:schemeClr val="accent3"/>
                </a:solidFill>
              </a:rPr>
              <a:t>suatu peristiwa</a:t>
            </a:r>
            <a:r>
              <a:rPr lang="id-ID" dirty="0"/>
              <a:t>. </a:t>
            </a:r>
          </a:p>
        </p:txBody>
      </p:sp>
      <p:sp>
        <p:nvSpPr>
          <p:cNvPr id="3" name="Rectangle 2"/>
          <p:cNvSpPr/>
          <p:nvPr/>
        </p:nvSpPr>
        <p:spPr>
          <a:xfrm>
            <a:off x="437418" y="1073546"/>
            <a:ext cx="4968552" cy="646331"/>
          </a:xfrm>
          <a:prstGeom prst="rect">
            <a:avLst/>
          </a:prstGeom>
          <a:ln>
            <a:noFill/>
          </a:ln>
        </p:spPr>
        <p:txBody>
          <a:bodyPr wrap="square">
            <a:spAutoFit/>
          </a:bodyPr>
          <a:lstStyle/>
          <a:p>
            <a:r>
              <a:rPr lang="id-ID" dirty="0"/>
              <a:t>Kita dapat mencari dan menentukan peristiwa tersebut dengan mengidentifikasi teks.</a:t>
            </a:r>
          </a:p>
        </p:txBody>
      </p:sp>
      <p:sp>
        <p:nvSpPr>
          <p:cNvPr id="4" name="Rectangle 3"/>
          <p:cNvSpPr/>
          <p:nvPr/>
        </p:nvSpPr>
        <p:spPr>
          <a:xfrm>
            <a:off x="439190" y="1779441"/>
            <a:ext cx="4774188" cy="2290513"/>
          </a:xfrm>
          <a:prstGeom prst="rect">
            <a:avLst/>
          </a:prstGeom>
          <a:solidFill>
            <a:schemeClr val="accent3">
              <a:lumMod val="20000"/>
              <a:lumOff val="80000"/>
            </a:schemeClr>
          </a:solidFill>
        </p:spPr>
        <p:txBody>
          <a:bodyPr wrap="square">
            <a:spAutoFit/>
          </a:bodyPr>
          <a:lstStyle/>
          <a:p>
            <a:r>
              <a:rPr lang="id-ID" dirty="0"/>
              <a:t>Hal-hal yang harus diperhatikan dalam menemukan informasi penting dalam teks nonfiksi antara lain:</a:t>
            </a:r>
          </a:p>
          <a:p>
            <a:r>
              <a:rPr lang="id-ID" dirty="0"/>
              <a:t>1. Bacalah teks dengan saksama. </a:t>
            </a:r>
          </a:p>
          <a:p>
            <a:r>
              <a:rPr lang="id-ID" dirty="0"/>
              <a:t>2. Pahami pernyataan umum terlebih dahulu. </a:t>
            </a:r>
          </a:p>
          <a:p>
            <a:r>
              <a:rPr lang="id-ID" dirty="0"/>
              <a:t>3. Pahami informasi penjelas dan </a:t>
            </a:r>
            <a:r>
              <a:rPr lang="en-US" dirty="0"/>
              <a:t>  </a:t>
            </a:r>
            <a:r>
              <a:rPr lang="id-ID" dirty="0"/>
              <a:t>pendukung. </a:t>
            </a:r>
          </a:p>
          <a:p>
            <a:r>
              <a:rPr lang="en-US" dirty="0"/>
              <a:t>4. </a:t>
            </a:r>
            <a:r>
              <a:rPr lang="en-US" dirty="0" err="1"/>
              <a:t>Pahami</a:t>
            </a:r>
            <a:r>
              <a:rPr lang="en-US" dirty="0"/>
              <a:t> </a:t>
            </a:r>
            <a:r>
              <a:rPr lang="en-US" dirty="0" err="1"/>
              <a:t>kesimpulan</a:t>
            </a:r>
            <a:r>
              <a:rPr lang="en-US" dirty="0"/>
              <a:t> </a:t>
            </a:r>
            <a:r>
              <a:rPr lang="en-US" dirty="0" err="1"/>
              <a:t>teks</a:t>
            </a:r>
            <a:r>
              <a:rPr lang="en-US" dirty="0"/>
              <a:t> </a:t>
            </a:r>
            <a:r>
              <a:rPr lang="en-US" dirty="0" err="1"/>
              <a:t>tersebut</a:t>
            </a:r>
            <a:r>
              <a:rPr lang="en-US" dirty="0"/>
              <a:t>.</a:t>
            </a:r>
            <a:endParaRPr lang="id-ID" dirty="0"/>
          </a:p>
        </p:txBody>
      </p:sp>
      <p:pic>
        <p:nvPicPr>
          <p:cNvPr id="5"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Y:\TRANSIT JOB GAMBAR\Tematik 4E\anak pakai seragam-D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7581" y="2067694"/>
            <a:ext cx="2016224" cy="26484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352315"/>
            <a:ext cx="9144000" cy="8097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9DD3C010-43B8-4685-9F16-5EB026E9DDAD}"/>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00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500"/>
                                        <p:tgtEl>
                                          <p:spTgt spid="3"/>
                                        </p:tgtEl>
                                      </p:cBhvr>
                                    </p:animEffect>
                                  </p:childTnLst>
                                </p:cTn>
                              </p:par>
                            </p:childTnLst>
                          </p:cTn>
                        </p:par>
                        <p:par>
                          <p:cTn id="12" fill="hold">
                            <p:stCondLst>
                              <p:cond delay="4500"/>
                            </p:stCondLst>
                            <p:childTnLst>
                              <p:par>
                                <p:cTn id="13" presetID="22" presetClass="entr" presetSubtype="8" fill="hold" grpId="0" nodeType="afterEffect">
                                  <p:stCondLst>
                                    <p:cond delay="125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2750"/>
                                        <p:tgtEl>
                                          <p:spTgt spid="4"/>
                                        </p:tgtEl>
                                      </p:cBhvr>
                                    </p:animEffect>
                                  </p:childTnLst>
                                </p:cTn>
                              </p:par>
                            </p:childTnLst>
                          </p:cTn>
                        </p:par>
                        <p:par>
                          <p:cTn id="16" fill="hold">
                            <p:stCondLst>
                              <p:cond delay="8500"/>
                            </p:stCondLst>
                            <p:childTnLst>
                              <p:par>
                                <p:cTn id="17" presetID="22" presetClass="entr" presetSubtype="4" fill="hold" grpId="0" nodeType="afterEffect" nodePh="1">
                                  <p:stCondLst>
                                    <p:cond delay="300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7C71453F-B674-4812-A63F-732B3E52F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2932" y="1347614"/>
            <a:ext cx="1832394" cy="3390907"/>
          </a:xfrm>
          <a:prstGeom prst="rect">
            <a:avLst/>
          </a:prstGeom>
        </p:spPr>
      </p:pic>
      <p:pic>
        <p:nvPicPr>
          <p:cNvPr id="4" name="Picture 2"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12903" y="-236562"/>
            <a:ext cx="8507569" cy="1116898"/>
            <a:chOff x="273554" y="408196"/>
            <a:chExt cx="8507569" cy="638002"/>
          </a:xfrm>
        </p:grpSpPr>
        <p:sp>
          <p:nvSpPr>
            <p:cNvPr id="6" name="Flowchart: Process 5"/>
            <p:cNvSpPr/>
            <p:nvPr/>
          </p:nvSpPr>
          <p:spPr>
            <a:xfrm>
              <a:off x="273555" y="630119"/>
              <a:ext cx="8507568" cy="416079"/>
            </a:xfrm>
            <a:prstGeom prst="flowChartProcess">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000"/>
            </a:p>
          </p:txBody>
        </p:sp>
        <p:grpSp>
          <p:nvGrpSpPr>
            <p:cNvPr id="7" name="Group 6"/>
            <p:cNvGrpSpPr/>
            <p:nvPr/>
          </p:nvGrpSpPr>
          <p:grpSpPr>
            <a:xfrm>
              <a:off x="273554" y="408196"/>
              <a:ext cx="1385075" cy="607192"/>
              <a:chOff x="273554" y="408196"/>
              <a:chExt cx="1385075" cy="607192"/>
            </a:xfrm>
          </p:grpSpPr>
          <p:sp>
            <p:nvSpPr>
              <p:cNvPr id="8" name="Flowchart: Document 7"/>
              <p:cNvSpPr/>
              <p:nvPr/>
            </p:nvSpPr>
            <p:spPr>
              <a:xfrm>
                <a:off x="273554" y="630119"/>
                <a:ext cx="1385075" cy="385269"/>
              </a:xfrm>
              <a:prstGeom prst="flowChartDocumen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Rectangle 8"/>
              <p:cNvSpPr/>
              <p:nvPr/>
            </p:nvSpPr>
            <p:spPr>
              <a:xfrm>
                <a:off x="282290" y="408196"/>
                <a:ext cx="1376339" cy="44799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a:spAutoFit/>
              </a:bodyPr>
              <a:lstStyle/>
              <a:p>
                <a:endParaRPr lang="id-ID" sz="2000" b="1" dirty="0">
                  <a:solidFill>
                    <a:schemeClr val="bg1"/>
                  </a:solidFill>
                </a:endParaRPr>
              </a:p>
              <a:p>
                <a:r>
                  <a:rPr lang="en-US" sz="2000" b="1" dirty="0" err="1">
                    <a:solidFill>
                      <a:schemeClr val="bg1"/>
                    </a:solidFill>
                  </a:rPr>
                  <a:t>Subtema</a:t>
                </a:r>
                <a:r>
                  <a:rPr lang="en-US" sz="2000" b="1" dirty="0">
                    <a:solidFill>
                      <a:schemeClr val="bg1"/>
                    </a:solidFill>
                  </a:rPr>
                  <a:t> </a:t>
                </a:r>
                <a:r>
                  <a:rPr lang="id-ID" sz="2000" b="1" dirty="0">
                    <a:solidFill>
                      <a:schemeClr val="bg1"/>
                    </a:solidFill>
                  </a:rPr>
                  <a:t>1</a:t>
                </a:r>
                <a:r>
                  <a:rPr lang="en-US" sz="2000" b="1" dirty="0">
                    <a:solidFill>
                      <a:schemeClr val="bg1"/>
                    </a:solidFill>
                  </a:rPr>
                  <a:t> </a:t>
                </a:r>
                <a:endParaRPr lang="en-US" sz="2000" dirty="0">
                  <a:solidFill>
                    <a:schemeClr val="bg1"/>
                  </a:solidFill>
                </a:endParaRPr>
              </a:p>
            </p:txBody>
          </p:sp>
        </p:grpSp>
      </p:grpSp>
      <p:sp>
        <p:nvSpPr>
          <p:cNvPr id="10" name="Rectangle 9"/>
          <p:cNvSpPr/>
          <p:nvPr/>
        </p:nvSpPr>
        <p:spPr>
          <a:xfrm>
            <a:off x="1783085" y="169680"/>
            <a:ext cx="6912768" cy="707886"/>
          </a:xfrm>
          <a:prstGeom prst="rect">
            <a:avLst/>
          </a:prstGeom>
        </p:spPr>
        <p:txBody>
          <a:bodyPr wrap="square">
            <a:spAutoFit/>
          </a:bodyPr>
          <a:lstStyle/>
          <a:p>
            <a:pPr algn="ctr"/>
            <a:r>
              <a:rPr lang="id-ID" sz="2000" b="1" dirty="0"/>
              <a:t>Mengidentifikasi Peristiwa dalam Teks Nonfiksi dalam Bentuk Peta Pikiran</a:t>
            </a:r>
            <a:endParaRPr lang="id-ID" sz="2000" dirty="0"/>
          </a:p>
        </p:txBody>
      </p:sp>
      <p:pic>
        <p:nvPicPr>
          <p:cNvPr id="13" name="Picture 2" descr="E:\ELISA\ERLANGGA LISA\2017\TEMPLATE PPT\SD Buping Tematik Terpadu K13N\papan canva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732"/>
          <a:stretch/>
        </p:blipFill>
        <p:spPr bwMode="auto">
          <a:xfrm>
            <a:off x="303799" y="928732"/>
            <a:ext cx="5716001" cy="483448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2"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6358"/>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p:cNvSpPr>
            <a:spLocks noChangeArrowheads="1"/>
          </p:cNvSpPr>
          <p:nvPr/>
        </p:nvSpPr>
        <p:spPr bwMode="auto">
          <a:xfrm>
            <a:off x="2362098" y="1458355"/>
            <a:ext cx="3581400" cy="2554545"/>
          </a:xfrm>
          <a:prstGeom prst="rect">
            <a:avLst/>
          </a:prstGeom>
          <a:noFill/>
          <a:ln w="9525">
            <a:noFill/>
            <a:miter lim="800000"/>
            <a:headEnd/>
            <a:tailEnd/>
          </a:ln>
          <a:effectLs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id-ID" sz="1600" b="0" i="0" strike="noStrike" cap="none" normalizeH="0" baseline="0" dirty="0">
                <a:ln>
                  <a:noFill/>
                </a:ln>
                <a:solidFill>
                  <a:schemeClr val="bg2">
                    <a:lumMod val="10000"/>
                  </a:schemeClr>
                </a:solidFill>
                <a:effectLst/>
                <a:latin typeface="Arial" pitchFamily="34" charset="0"/>
                <a:ea typeface="Batang" pitchFamily="18" charset="-127"/>
                <a:cs typeface="Arial" pitchFamily="34" charset="0"/>
              </a:rPr>
              <a:t>Sungai dimanfaatkan sebagian masyarakat untuk memenuhi kebutuhan hidup sehari-hari, seperti </a:t>
            </a:r>
            <a:r>
              <a:rPr kumimoji="0" lang="id-ID"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minum, mandi, mencuci, dan kebutuhan lainnya.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Namun</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saat</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ini</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sulit</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sekali</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mendapatkan</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air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bersih</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yang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layak</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dikonsumsi</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Beberapa</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sungai</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sudah</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terkontaminasi</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polutan</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yang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membutuhkan</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pengolahan</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lagi</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agar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bisa</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 </a:t>
            </a:r>
            <a:r>
              <a:rPr kumimoji="0" lang="en-US" sz="1600" b="0" i="0" u="none" strike="noStrike" cap="none" normalizeH="0" baseline="0" dirty="0" err="1">
                <a:ln>
                  <a:noFill/>
                </a:ln>
                <a:solidFill>
                  <a:schemeClr val="accent2">
                    <a:lumMod val="75000"/>
                  </a:schemeClr>
                </a:solidFill>
                <a:effectLst/>
                <a:latin typeface="Arial" pitchFamily="34" charset="0"/>
                <a:ea typeface="Batang" pitchFamily="18" charset="-127"/>
                <a:cs typeface="Arial" pitchFamily="34" charset="0"/>
              </a:rPr>
              <a:t>digunakan</a:t>
            </a:r>
            <a:r>
              <a:rPr kumimoji="0" lang="en-US" sz="1600" b="0" i="0" u="none" strike="noStrike" cap="none" normalizeH="0" baseline="0" dirty="0">
                <a:ln>
                  <a:noFill/>
                </a:ln>
                <a:solidFill>
                  <a:schemeClr val="accent2">
                    <a:lumMod val="75000"/>
                  </a:schemeClr>
                </a:solidFill>
                <a:effectLst/>
                <a:latin typeface="Arial" pitchFamily="34" charset="0"/>
                <a:ea typeface="Batang" pitchFamily="18" charset="-127"/>
                <a:cs typeface="Arial" pitchFamily="34" charset="0"/>
              </a:rPr>
              <a:t>.</a:t>
            </a:r>
            <a:endParaRPr kumimoji="0" lang="en-US" sz="2800" b="0" i="0" u="none" strike="noStrike" cap="none" normalizeH="0" baseline="0" dirty="0">
              <a:ln>
                <a:noFill/>
              </a:ln>
              <a:solidFill>
                <a:schemeClr val="accent2">
                  <a:lumMod val="75000"/>
                </a:schemeClr>
              </a:solidFill>
              <a:effectLst/>
              <a:latin typeface="Arial" pitchFamily="34" charset="0"/>
              <a:cs typeface="Arial" pitchFamily="34" charset="0"/>
            </a:endParaRPr>
          </a:p>
        </p:txBody>
      </p:sp>
      <p:sp>
        <p:nvSpPr>
          <p:cNvPr id="17" name="Rectangular Callout 16"/>
          <p:cNvSpPr/>
          <p:nvPr/>
        </p:nvSpPr>
        <p:spPr>
          <a:xfrm>
            <a:off x="468669" y="1491630"/>
            <a:ext cx="1404156" cy="576064"/>
          </a:xfrm>
          <a:prstGeom prst="wedgeRectCallout">
            <a:avLst>
              <a:gd name="adj1" fmla="val 77559"/>
              <a:gd name="adj2" fmla="val 42263"/>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Pernyataan umum</a:t>
            </a:r>
          </a:p>
        </p:txBody>
      </p:sp>
      <p:sp>
        <p:nvSpPr>
          <p:cNvPr id="18" name="Rectangular Callout 17"/>
          <p:cNvSpPr/>
          <p:nvPr/>
        </p:nvSpPr>
        <p:spPr>
          <a:xfrm>
            <a:off x="440852" y="2873722"/>
            <a:ext cx="1404156" cy="576064"/>
          </a:xfrm>
          <a:prstGeom prst="wedgeRectCallout">
            <a:avLst>
              <a:gd name="adj1" fmla="val 76135"/>
              <a:gd name="adj2" fmla="val 5127"/>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r>
              <a:rPr lang="id-ID" dirty="0"/>
              <a:t>Informasi penjelas</a:t>
            </a:r>
          </a:p>
        </p:txBody>
      </p:sp>
      <p:sp>
        <p:nvSpPr>
          <p:cNvPr id="19" name="Left Bracket 18"/>
          <p:cNvSpPr/>
          <p:nvPr/>
        </p:nvSpPr>
        <p:spPr>
          <a:xfrm>
            <a:off x="2272243" y="2395252"/>
            <a:ext cx="45719" cy="144360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20" name="Left Bracket 19">
            <a:extLst>
              <a:ext uri="{FF2B5EF4-FFF2-40B4-BE49-F238E27FC236}">
                <a16:creationId xmlns:a16="http://schemas.microsoft.com/office/drawing/2014/main" xmlns="" id="{AA0143A1-12A7-46FF-A552-A3E62CDCDD4C}"/>
              </a:ext>
            </a:extLst>
          </p:cNvPr>
          <p:cNvSpPr/>
          <p:nvPr/>
        </p:nvSpPr>
        <p:spPr>
          <a:xfrm>
            <a:off x="2320581" y="1618196"/>
            <a:ext cx="45719" cy="576064"/>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d-ID"/>
          </a:p>
        </p:txBody>
      </p:sp>
      <p:sp>
        <p:nvSpPr>
          <p:cNvPr id="21" name="Rectangle 20">
            <a:extLst>
              <a:ext uri="{FF2B5EF4-FFF2-40B4-BE49-F238E27FC236}">
                <a16:creationId xmlns:a16="http://schemas.microsoft.com/office/drawing/2014/main" xmlns="" id="{26F65226-12B5-4CB9-8442-AE5B2BD41156}"/>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FC399A31-F82E-4F8C-AB4A-2B0CA378026B}"/>
              </a:ext>
            </a:extLst>
          </p:cNvPr>
          <p:cNvSpPr/>
          <p:nvPr/>
        </p:nvSpPr>
        <p:spPr>
          <a:xfrm>
            <a:off x="437148" y="40779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76039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750"/>
                                        <p:tgtEl>
                                          <p:spTgt spid="10"/>
                                        </p:tgtEl>
                                      </p:cBhvr>
                                    </p:animEffect>
                                  </p:childTnLst>
                                </p:cTn>
                              </p:par>
                            </p:childTnLst>
                          </p:cTn>
                        </p:par>
                        <p:par>
                          <p:cTn id="8" fill="hold">
                            <p:stCondLst>
                              <p:cond delay="2250"/>
                            </p:stCondLst>
                            <p:childTnLst>
                              <p:par>
                                <p:cTn id="9" presetID="22" presetClass="entr" presetSubtype="1" fill="hold" nodeType="afterEffect">
                                  <p:stCondLst>
                                    <p:cond delay="75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wipe(up)">
                                      <p:cBhvr>
                                        <p:cTn id="11" dur="2000"/>
                                        <p:tgtEl>
                                          <p:spTgt spid="16">
                                            <p:txEl>
                                              <p:pRg st="0" end="0"/>
                                            </p:txEl>
                                          </p:spTgt>
                                        </p:tgtEl>
                                      </p:cBhvr>
                                    </p:animEffect>
                                  </p:childTnLst>
                                </p:cTn>
                              </p:par>
                            </p:childTnLst>
                          </p:cTn>
                        </p:par>
                        <p:par>
                          <p:cTn id="12" fill="hold">
                            <p:stCondLst>
                              <p:cond delay="5000"/>
                            </p:stCondLst>
                            <p:childTnLst>
                              <p:par>
                                <p:cTn id="13" presetID="22" presetClass="entr" presetSubtype="4" fill="hold" grpId="0" nodeType="afterEffect" nodePh="1">
                                  <p:stCondLst>
                                    <p:cond delay="1750"/>
                                  </p:stCondLst>
                                  <p:endCondLst>
                                    <p:cond evt="begin" delay="0">
                                      <p:tn val="13"/>
                                    </p:cond>
                                  </p:end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1500"/>
                                        <p:tgtEl>
                                          <p:spTgt spid="22"/>
                                        </p:tgtEl>
                                      </p:cBhvr>
                                    </p:animEffect>
                                  </p:childTnLst>
                                </p:cTn>
                              </p:par>
                            </p:childTnLst>
                          </p:cTn>
                        </p:par>
                        <p:par>
                          <p:cTn id="16" fill="hold">
                            <p:stCondLst>
                              <p:cond delay="8250"/>
                            </p:stCondLst>
                            <p:childTnLst>
                              <p:par>
                                <p:cTn id="17" presetID="22" presetClass="entr" presetSubtype="2" fill="hold" grpId="0" nodeType="afterEffect">
                                  <p:stCondLst>
                                    <p:cond delay="275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1000"/>
                                        <p:tgtEl>
                                          <p:spTgt spid="20"/>
                                        </p:tgtEl>
                                      </p:cBhvr>
                                    </p:animEffect>
                                  </p:childTnLst>
                                </p:cTn>
                              </p:par>
                            </p:childTnLst>
                          </p:cTn>
                        </p:par>
                        <p:par>
                          <p:cTn id="20" fill="hold">
                            <p:stCondLst>
                              <p:cond delay="12000"/>
                            </p:stCondLst>
                            <p:childTnLst>
                              <p:par>
                                <p:cTn id="21" presetID="22" presetClass="entr" presetSubtype="2" fill="hold" grpId="0" nodeType="after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13500"/>
                            </p:stCondLst>
                            <p:childTnLst>
                              <p:par>
                                <p:cTn id="25" presetID="22" presetClass="entr" presetSubtype="2"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ipe(right)">
                                      <p:cBhvr>
                                        <p:cTn id="27" dur="1250"/>
                                        <p:tgtEl>
                                          <p:spTgt spid="19"/>
                                        </p:tgtEl>
                                      </p:cBhvr>
                                    </p:animEffect>
                                  </p:childTnLst>
                                </p:cTn>
                              </p:par>
                            </p:childTnLst>
                          </p:cTn>
                        </p:par>
                        <p:par>
                          <p:cTn id="28" fill="hold">
                            <p:stCondLst>
                              <p:cond delay="15250"/>
                            </p:stCondLst>
                            <p:childTnLst>
                              <p:par>
                                <p:cTn id="29" presetID="22" presetClass="entr" presetSubtype="2"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wipe(right)">
                                      <p:cBhvr>
                                        <p:cTn id="31" dur="1250"/>
                                        <p:tgtEl>
                                          <p:spTgt spid="18"/>
                                        </p:tgtEl>
                                      </p:cBhvr>
                                    </p:animEffect>
                                  </p:childTnLst>
                                </p:cTn>
                              </p:par>
                            </p:childTnLst>
                          </p:cTn>
                        </p:par>
                        <p:par>
                          <p:cTn id="32" fill="hold">
                            <p:stCondLst>
                              <p:cond delay="16750"/>
                            </p:stCondLst>
                            <p:childTnLst>
                              <p:par>
                                <p:cTn id="33" presetID="22" presetClass="entr" presetSubtype="4" fill="hold" grpId="0" nodeType="afterEffect" nodePh="1">
                                  <p:stCondLst>
                                    <p:cond delay="1000"/>
                                  </p:stCondLst>
                                  <p:endCondLst>
                                    <p:cond evt="begin" delay="0">
                                      <p:tn val="33"/>
                                    </p:cond>
                                  </p:end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P spid="18" grpId="0" animBg="1"/>
      <p:bldP spid="19" grpId="0" animBg="1"/>
      <p:bldP spid="20"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0" y="514350"/>
            <a:ext cx="5414378" cy="707886"/>
          </a:xfrm>
          <a:prstGeom prst="rect">
            <a:avLst/>
          </a:prstGeom>
          <a:ln>
            <a:noFill/>
          </a:ln>
        </p:spPr>
        <p:txBody>
          <a:bodyPr wrap="square">
            <a:spAutoFit/>
          </a:bodyPr>
          <a:lstStyle/>
          <a:p>
            <a:pPr marL="342900" indent="-342900">
              <a:buFont typeface="Arial" panose="020B0604020202020204" pitchFamily="34" charset="0"/>
              <a:buChar char="•"/>
            </a:pPr>
            <a:r>
              <a:rPr lang="id-ID" sz="2000" dirty="0">
                <a:solidFill>
                  <a:schemeClr val="accent1">
                    <a:lumMod val="75000"/>
                  </a:schemeClr>
                </a:solidFill>
              </a:rPr>
              <a:t>Teks fiksi </a:t>
            </a:r>
            <a:r>
              <a:rPr lang="id-ID" sz="2000" dirty="0"/>
              <a:t>adalah teks yang tidak berdasarkan kejadian nyata. </a:t>
            </a:r>
            <a:r>
              <a:rPr lang="en-US" sz="2000" dirty="0"/>
              <a:t> </a:t>
            </a:r>
            <a:endParaRPr lang="id-ID" sz="2000" dirty="0"/>
          </a:p>
        </p:txBody>
      </p:sp>
      <p:sp>
        <p:nvSpPr>
          <p:cNvPr id="3" name="Rectangle 2"/>
          <p:cNvSpPr/>
          <p:nvPr/>
        </p:nvSpPr>
        <p:spPr>
          <a:xfrm>
            <a:off x="2986881" y="1931549"/>
            <a:ext cx="5399297" cy="1323439"/>
          </a:xfrm>
          <a:prstGeom prst="rect">
            <a:avLst/>
          </a:prstGeom>
          <a:ln>
            <a:noFill/>
          </a:ln>
        </p:spPr>
        <p:txBody>
          <a:bodyPr wrap="square">
            <a:spAutoFit/>
          </a:bodyPr>
          <a:lstStyle/>
          <a:p>
            <a:pPr marL="342900" indent="-342900">
              <a:buFont typeface="Arial" panose="020B0604020202020204" pitchFamily="34" charset="0"/>
              <a:buChar char="•"/>
            </a:pPr>
            <a:r>
              <a:rPr lang="en-US" sz="2000" dirty="0" err="1"/>
              <a:t>Peristiwa-peristiwa</a:t>
            </a:r>
            <a:r>
              <a:rPr lang="en-US" sz="2000" dirty="0"/>
              <a:t> </a:t>
            </a:r>
            <a:r>
              <a:rPr lang="id-ID" sz="2000" dirty="0"/>
              <a:t>dalam teks fiksi </a:t>
            </a:r>
            <a:r>
              <a:rPr lang="en-US" sz="2000" dirty="0" err="1"/>
              <a:t>dapat</a:t>
            </a:r>
            <a:r>
              <a:rPr lang="en-US" sz="2000" dirty="0"/>
              <a:t> </a:t>
            </a:r>
            <a:r>
              <a:rPr lang="en-US" sz="2000" dirty="0" err="1"/>
              <a:t>dibagi</a:t>
            </a:r>
            <a:r>
              <a:rPr lang="en-US" sz="2000" dirty="0"/>
              <a:t> </a:t>
            </a:r>
            <a:r>
              <a:rPr lang="en-US" sz="2000" dirty="0" err="1"/>
              <a:t>menjadi</a:t>
            </a:r>
            <a:r>
              <a:rPr lang="en-US" sz="2000" dirty="0"/>
              <a:t> </a:t>
            </a:r>
            <a:r>
              <a:rPr lang="en-US" sz="2000" dirty="0" err="1"/>
              <a:t>peristiwa</a:t>
            </a:r>
            <a:r>
              <a:rPr lang="en-US" sz="2000" dirty="0"/>
              <a:t> </a:t>
            </a:r>
            <a:r>
              <a:rPr lang="en-US" sz="2000" dirty="0" err="1"/>
              <a:t>pembuka</a:t>
            </a:r>
            <a:r>
              <a:rPr lang="en-US" sz="2000" dirty="0"/>
              <a:t>, </a:t>
            </a:r>
            <a:r>
              <a:rPr lang="en-US" sz="2000" dirty="0" err="1"/>
              <a:t>peristiwa</a:t>
            </a:r>
            <a:r>
              <a:rPr lang="en-US" sz="2000" dirty="0"/>
              <a:t> </a:t>
            </a:r>
            <a:r>
              <a:rPr lang="en-US" sz="2000" dirty="0" err="1"/>
              <a:t>utama</a:t>
            </a:r>
            <a:r>
              <a:rPr lang="en-US" sz="2000" dirty="0"/>
              <a:t> </a:t>
            </a:r>
            <a:r>
              <a:rPr lang="en-US" sz="2000" dirty="0" err="1"/>
              <a:t>atau</a:t>
            </a:r>
            <a:r>
              <a:rPr lang="en-US" sz="2000" dirty="0"/>
              <a:t> </a:t>
            </a:r>
            <a:r>
              <a:rPr lang="en-US" sz="2000" dirty="0" err="1"/>
              <a:t>konflik</a:t>
            </a:r>
            <a:r>
              <a:rPr lang="en-US" sz="2000" dirty="0"/>
              <a:t> </a:t>
            </a:r>
            <a:r>
              <a:rPr lang="en-US" sz="2000" dirty="0" err="1"/>
              <a:t>cerita</a:t>
            </a:r>
            <a:r>
              <a:rPr lang="en-US" sz="2000" dirty="0"/>
              <a:t>, </a:t>
            </a:r>
            <a:r>
              <a:rPr lang="en-US" sz="2000" dirty="0" err="1"/>
              <a:t>dan</a:t>
            </a:r>
            <a:r>
              <a:rPr lang="en-US" sz="2000" dirty="0"/>
              <a:t> </a:t>
            </a:r>
            <a:r>
              <a:rPr lang="en-US" sz="2000" dirty="0" err="1"/>
              <a:t>peristiwa</a:t>
            </a:r>
            <a:r>
              <a:rPr lang="en-US" sz="2000" dirty="0"/>
              <a:t> </a:t>
            </a:r>
            <a:r>
              <a:rPr lang="en-US" sz="2000" dirty="0" err="1"/>
              <a:t>penutup</a:t>
            </a:r>
            <a:r>
              <a:rPr lang="en-US" sz="2000" dirty="0"/>
              <a:t> </a:t>
            </a:r>
            <a:r>
              <a:rPr lang="en-US" sz="2000" dirty="0" err="1"/>
              <a:t>cerita</a:t>
            </a:r>
            <a:r>
              <a:rPr lang="en-US" sz="2000" dirty="0"/>
              <a:t>.</a:t>
            </a:r>
            <a:endParaRPr lang="id-ID" sz="2000" dirty="0"/>
          </a:p>
        </p:txBody>
      </p:sp>
      <p:sp>
        <p:nvSpPr>
          <p:cNvPr id="4" name="Rectangle 3">
            <a:extLst>
              <a:ext uri="{FF2B5EF4-FFF2-40B4-BE49-F238E27FC236}">
                <a16:creationId xmlns:a16="http://schemas.microsoft.com/office/drawing/2014/main" xmlns="" id="{323FF2FA-DE98-4993-A8DB-366AD22364B4}"/>
              </a:ext>
            </a:extLst>
          </p:cNvPr>
          <p:cNvSpPr/>
          <p:nvPr/>
        </p:nvSpPr>
        <p:spPr>
          <a:xfrm>
            <a:off x="2994378" y="1223663"/>
            <a:ext cx="5181600" cy="707886"/>
          </a:xfrm>
          <a:prstGeom prst="rect">
            <a:avLst/>
          </a:prstGeom>
        </p:spPr>
        <p:txBody>
          <a:bodyPr wrap="square">
            <a:spAutoFit/>
          </a:bodyPr>
          <a:lstStyle/>
          <a:p>
            <a:pPr marL="342900" indent="-342900">
              <a:buFont typeface="Arial" panose="020B0604020202020204" pitchFamily="34" charset="0"/>
              <a:buChar char="•"/>
            </a:pPr>
            <a:r>
              <a:rPr lang="id-ID" sz="2000" dirty="0"/>
              <a:t>Contohnya </a:t>
            </a:r>
            <a:r>
              <a:rPr lang="en-US" sz="2000" dirty="0" err="1"/>
              <a:t>fabel</a:t>
            </a:r>
            <a:r>
              <a:rPr lang="en-US" sz="2000" dirty="0"/>
              <a:t>, </a:t>
            </a:r>
            <a:r>
              <a:rPr lang="id-ID" sz="2000" dirty="0"/>
              <a:t>cerita rakyat, cerita pendek, dan novel.</a:t>
            </a:r>
            <a:endParaRPr lang="en-US" sz="2000" dirty="0"/>
          </a:p>
        </p:txBody>
      </p:sp>
      <p:pic>
        <p:nvPicPr>
          <p:cNvPr id="6" name="Picture 5">
            <a:extLst>
              <a:ext uri="{FF2B5EF4-FFF2-40B4-BE49-F238E27FC236}">
                <a16:creationId xmlns:a16="http://schemas.microsoft.com/office/drawing/2014/main" xmlns="" id="{D2FC945D-6C12-4C86-A7DE-BAEA1B0C1B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723" y="742950"/>
            <a:ext cx="2464199" cy="4000500"/>
          </a:xfrm>
          <a:prstGeom prst="rect">
            <a:avLst/>
          </a:prstGeom>
        </p:spPr>
      </p:pic>
      <p:sp>
        <p:nvSpPr>
          <p:cNvPr id="7" name="Rectangle 6">
            <a:extLst>
              <a:ext uri="{FF2B5EF4-FFF2-40B4-BE49-F238E27FC236}">
                <a16:creationId xmlns:a16="http://schemas.microsoft.com/office/drawing/2014/main" xmlns="" id="{8714DAFC-B40E-4A31-982F-990A7CAA0833}"/>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728708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750"/>
                                        <p:tgtEl>
                                          <p:spTgt spid="2"/>
                                        </p:tgtEl>
                                      </p:cBhvr>
                                    </p:animEffect>
                                  </p:childTnLst>
                                </p:cTn>
                              </p:par>
                            </p:childTnLst>
                          </p:cTn>
                        </p:par>
                        <p:par>
                          <p:cTn id="8" fill="hold">
                            <p:stCondLst>
                              <p:cond delay="2250"/>
                            </p:stCondLst>
                            <p:childTnLst>
                              <p:par>
                                <p:cTn id="9" presetID="22" presetClass="entr" presetSubtype="8" fill="hold" grpId="0" nodeType="afterEffect">
                                  <p:stCondLst>
                                    <p:cond delay="12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par>
                          <p:cTn id="12" fill="hold">
                            <p:stCondLst>
                              <p:cond delay="5000"/>
                            </p:stCondLst>
                            <p:childTnLst>
                              <p:par>
                                <p:cTn id="13" presetID="22" presetClass="entr" presetSubtype="8" fill="hold" grpId="0" nodeType="after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500"/>
                                        <p:tgtEl>
                                          <p:spTgt spid="3"/>
                                        </p:tgtEl>
                                      </p:cBhvr>
                                    </p:animEffect>
                                  </p:childTnLst>
                                </p:cTn>
                              </p:par>
                            </p:childTnLst>
                          </p:cTn>
                        </p:par>
                        <p:par>
                          <p:cTn id="16" fill="hold">
                            <p:stCondLst>
                              <p:cond delay="8000"/>
                            </p:stCondLst>
                            <p:childTnLst>
                              <p:par>
                                <p:cTn id="17" presetID="22" presetClass="entr" presetSubtype="4" fill="hold" grpId="0" nodeType="afterEffect" nodePh="1">
                                  <p:stCondLst>
                                    <p:cond delay="200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57200" y="590462"/>
            <a:ext cx="5541261" cy="400110"/>
          </a:xfrm>
          <a:prstGeom prst="rect">
            <a:avLst/>
          </a:prstGeom>
          <a:noFill/>
          <a:ln>
            <a:noFill/>
          </a:ln>
        </p:spPr>
        <p:txBody>
          <a:bodyPr wrap="none" rtlCol="0">
            <a:spAutoFit/>
          </a:bodyPr>
          <a:lstStyle/>
          <a:p>
            <a:r>
              <a:rPr lang="id-ID" sz="2000" dirty="0"/>
              <a:t>Teks fiksi memiliki unsur-unsur, yaitu </a:t>
            </a:r>
            <a:r>
              <a:rPr lang="id-ID" sz="2000" b="1" dirty="0">
                <a:solidFill>
                  <a:schemeClr val="accent2"/>
                </a:solidFill>
              </a:rPr>
              <a:t>alur dan latar</a:t>
            </a:r>
            <a:r>
              <a:rPr lang="en-US" sz="2000" dirty="0"/>
              <a:t>.</a:t>
            </a:r>
            <a:endParaRPr lang="id-ID" sz="2000" dirty="0"/>
          </a:p>
        </p:txBody>
      </p:sp>
      <p:sp>
        <p:nvSpPr>
          <p:cNvPr id="11" name="Rectangle 10"/>
          <p:cNvSpPr/>
          <p:nvPr/>
        </p:nvSpPr>
        <p:spPr>
          <a:xfrm>
            <a:off x="381000" y="2923661"/>
            <a:ext cx="4572000" cy="923330"/>
          </a:xfrm>
          <a:prstGeom prst="rect">
            <a:avLst/>
          </a:prstGeom>
          <a:ln>
            <a:noFill/>
          </a:ln>
        </p:spPr>
        <p:txBody>
          <a:bodyPr wrap="square">
            <a:spAutoFit/>
          </a:bodyPr>
          <a:lstStyle/>
          <a:p>
            <a:pPr marL="342900" indent="-342900">
              <a:buFont typeface="Wingdings" panose="05000000000000000000" pitchFamily="2" charset="2"/>
              <a:buChar char="§"/>
            </a:pPr>
            <a:r>
              <a:rPr lang="id-ID" b="1" dirty="0">
                <a:solidFill>
                  <a:schemeClr val="accent2"/>
                </a:solidFill>
              </a:rPr>
              <a:t>Latar</a:t>
            </a:r>
            <a:r>
              <a:rPr lang="id-ID" dirty="0">
                <a:solidFill>
                  <a:schemeClr val="accent2"/>
                </a:solidFill>
              </a:rPr>
              <a:t> </a:t>
            </a:r>
            <a:r>
              <a:rPr lang="id-ID" dirty="0"/>
              <a:t>adalah keterangan mengenai waktu, ruang, dan suasana dalam sebuah cerita.  </a:t>
            </a:r>
          </a:p>
        </p:txBody>
      </p:sp>
      <p:pic>
        <p:nvPicPr>
          <p:cNvPr id="12" name="Picture 2" descr="D:\PROJECT 2017\TEMATIK\TEMATIK PENILAIAN COY\TEMATIK 4D\SUBTEMA 1\11A. Bu guru (FL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248400" y="990572"/>
            <a:ext cx="1800200" cy="36257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BED85C3D-80B6-4B4B-83F7-EAB6134CFF55}"/>
              </a:ext>
            </a:extLst>
          </p:cNvPr>
          <p:cNvSpPr/>
          <p:nvPr/>
        </p:nvSpPr>
        <p:spPr>
          <a:xfrm>
            <a:off x="457201" y="1210526"/>
            <a:ext cx="4876800" cy="646331"/>
          </a:xfrm>
          <a:prstGeom prst="rect">
            <a:avLst/>
          </a:prstGeom>
        </p:spPr>
        <p:txBody>
          <a:bodyPr wrap="square">
            <a:spAutoFit/>
          </a:bodyPr>
          <a:lstStyle/>
          <a:p>
            <a:pPr marL="285750" lvl="0" indent="-285750">
              <a:buFont typeface="Wingdings" panose="05000000000000000000" pitchFamily="2" charset="2"/>
              <a:buChar char="§"/>
            </a:pPr>
            <a:r>
              <a:rPr lang="id-ID" b="1" dirty="0">
                <a:solidFill>
                  <a:schemeClr val="accent2"/>
                </a:solidFill>
              </a:rPr>
              <a:t>Alur maju</a:t>
            </a:r>
            <a:r>
              <a:rPr lang="id-ID" dirty="0"/>
              <a:t>: jalan ceritanya berurutan mulai dari perkenalan hingga penyelesaian.</a:t>
            </a:r>
          </a:p>
        </p:txBody>
      </p:sp>
      <p:sp>
        <p:nvSpPr>
          <p:cNvPr id="5" name="Rectangle 4">
            <a:extLst>
              <a:ext uri="{FF2B5EF4-FFF2-40B4-BE49-F238E27FC236}">
                <a16:creationId xmlns:a16="http://schemas.microsoft.com/office/drawing/2014/main" xmlns="" id="{64E790ED-7198-4D19-A2EA-6D2DF78A78FE}"/>
              </a:ext>
            </a:extLst>
          </p:cNvPr>
          <p:cNvSpPr/>
          <p:nvPr/>
        </p:nvSpPr>
        <p:spPr>
          <a:xfrm>
            <a:off x="457200" y="1830218"/>
            <a:ext cx="4572000" cy="1200329"/>
          </a:xfrm>
          <a:prstGeom prst="rect">
            <a:avLst/>
          </a:prstGeom>
        </p:spPr>
        <p:txBody>
          <a:bodyPr>
            <a:spAutoFit/>
          </a:bodyPr>
          <a:lstStyle/>
          <a:p>
            <a:pPr marL="285750" lvl="0" indent="-285750">
              <a:buFont typeface="Wingdings" panose="05000000000000000000" pitchFamily="2" charset="2"/>
              <a:buChar char="§"/>
            </a:pPr>
            <a:r>
              <a:rPr lang="id-ID" b="1" dirty="0">
                <a:solidFill>
                  <a:schemeClr val="accent2"/>
                </a:solidFill>
              </a:rPr>
              <a:t>Alur mundur</a:t>
            </a:r>
            <a:r>
              <a:rPr lang="id-ID" dirty="0"/>
              <a:t>: proses cerita tidak urut. Biasanya dimulai dari konflik menuju penyelesaian, kemudian diceritakan awal konflik. </a:t>
            </a:r>
          </a:p>
        </p:txBody>
      </p:sp>
      <p:sp>
        <p:nvSpPr>
          <p:cNvPr id="8" name="Rectangle 7">
            <a:extLst>
              <a:ext uri="{FF2B5EF4-FFF2-40B4-BE49-F238E27FC236}">
                <a16:creationId xmlns:a16="http://schemas.microsoft.com/office/drawing/2014/main" xmlns="" id="{2E3A172B-9C6E-4465-96DA-670EF97D0946}"/>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73928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5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12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500"/>
                                        <p:tgtEl>
                                          <p:spTgt spid="4"/>
                                        </p:tgtEl>
                                      </p:cBhvr>
                                    </p:animEffect>
                                  </p:childTnLst>
                                </p:cTn>
                              </p:par>
                            </p:childTnLst>
                          </p:cTn>
                        </p:par>
                        <p:par>
                          <p:cTn id="12" fill="hold">
                            <p:stCondLst>
                              <p:cond delay="4750"/>
                            </p:stCondLst>
                            <p:childTnLst>
                              <p:par>
                                <p:cTn id="13" presetID="22" presetClass="entr" presetSubtype="8" fill="hold" grpId="0" nodeType="after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2250"/>
                                        <p:tgtEl>
                                          <p:spTgt spid="5"/>
                                        </p:tgtEl>
                                      </p:cBhvr>
                                    </p:animEffect>
                                  </p:childTnLst>
                                </p:cTn>
                              </p:par>
                            </p:childTnLst>
                          </p:cTn>
                        </p:par>
                        <p:par>
                          <p:cTn id="16" fill="hold">
                            <p:stCondLst>
                              <p:cond delay="8250"/>
                            </p:stCondLst>
                            <p:childTnLst>
                              <p:par>
                                <p:cTn id="17" presetID="22" presetClass="entr" presetSubtype="8" fill="hold" grpId="0" nodeType="afterEffect">
                                  <p:stCondLst>
                                    <p:cond delay="225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500"/>
                                        <p:tgtEl>
                                          <p:spTgt spid="11"/>
                                        </p:tgtEl>
                                      </p:cBhvr>
                                    </p:animEffect>
                                  </p:childTnLst>
                                </p:cTn>
                              </p:par>
                            </p:childTnLst>
                          </p:cTn>
                        </p:par>
                        <p:par>
                          <p:cTn id="20" fill="hold">
                            <p:stCondLst>
                              <p:cond delay="12000"/>
                            </p:stCondLst>
                            <p:childTnLst>
                              <p:par>
                                <p:cTn id="21" presetID="22" presetClass="entr" presetSubtype="4" fill="hold" grpId="0" nodeType="afterEffect" nodePh="1">
                                  <p:stCondLst>
                                    <p:cond delay="2000"/>
                                  </p:stCondLst>
                                  <p:endCondLst>
                                    <p:cond evt="begin" delay="0">
                                      <p:tn val="21"/>
                                    </p:cond>
                                  </p:end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ELISA\ERLANGGA LISA\2017\TEMPLATE PPT\SD Buping Tematik Terpadu K13N\SD Buping Tematik Terpadu K13N ba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7934"/>
            <a:ext cx="9144000" cy="915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483768" y="971550"/>
            <a:ext cx="5898232" cy="3046988"/>
          </a:xfrm>
          <a:prstGeom prst="rect">
            <a:avLst/>
          </a:prstGeom>
          <a:solidFill>
            <a:srgbClr val="FFEBEF"/>
          </a:solidFill>
          <a:ln w="19050">
            <a:solidFill>
              <a:schemeClr val="bg2">
                <a:lumMod val="25000"/>
              </a:schemeClr>
            </a:solidFill>
            <a:prstDash val="dashDot"/>
          </a:ln>
        </p:spPr>
        <p:style>
          <a:lnRef idx="1">
            <a:schemeClr val="accent5"/>
          </a:lnRef>
          <a:fillRef idx="2">
            <a:schemeClr val="accent5"/>
          </a:fillRef>
          <a:effectRef idx="1">
            <a:schemeClr val="accent5"/>
          </a:effectRef>
          <a:fontRef idx="minor">
            <a:schemeClr val="dk1"/>
          </a:fontRef>
        </p:style>
        <p:txBody>
          <a:bodyPr wrap="square">
            <a:spAutoFit/>
          </a:bodyPr>
          <a:lstStyle/>
          <a:p>
            <a:pPr indent="225425" algn="just"/>
            <a:r>
              <a:rPr lang="id-ID" sz="1600" dirty="0">
                <a:solidFill>
                  <a:schemeClr val="accent3">
                    <a:lumMod val="75000"/>
                  </a:schemeClr>
                </a:solidFill>
              </a:rPr>
              <a:t>Di sebuah desa</a:t>
            </a:r>
            <a:r>
              <a:rPr lang="id-ID" sz="1600" dirty="0">
                <a:solidFill>
                  <a:schemeClr val="accent3"/>
                </a:solidFill>
              </a:rPr>
              <a:t>,</a:t>
            </a:r>
            <a:r>
              <a:rPr lang="id-ID" sz="1600" dirty="0"/>
              <a:t> hiduplah seorang anak bernama </a:t>
            </a:r>
            <a:r>
              <a:rPr lang="en-US" sz="1600" dirty="0"/>
              <a:t>Geri</a:t>
            </a:r>
            <a:r>
              <a:rPr lang="id-ID" sz="1600" dirty="0"/>
              <a:t>. Badannya gemuk dan putih. Seperti anak lain, Geri mempunyai rasa penasaran terhadap berbagai hal.</a:t>
            </a:r>
          </a:p>
          <a:p>
            <a:pPr indent="225425" algn="just"/>
            <a:r>
              <a:rPr lang="id-ID" sz="1600" dirty="0"/>
              <a:t>Suatu hari, lebah besar berwana kuning dan hitam masuk ke rumah Geri. Geri tertarik dan mengamatinya</a:t>
            </a:r>
            <a:r>
              <a:rPr lang="en-US" sz="1600" dirty="0"/>
              <a:t>. </a:t>
            </a:r>
            <a:r>
              <a:rPr lang="id-ID" sz="1600" dirty="0"/>
              <a:t>Lebah terbang ke arah jendela kaca yang memperlihatkan pemandangan di luar rumah. Lebah menabrak jendela kaca dan terpental. Begitu berlangsung berkali-kali.</a:t>
            </a:r>
          </a:p>
          <a:p>
            <a:pPr indent="225425" algn="just"/>
            <a:r>
              <a:rPr lang="id-ID" sz="1600" dirty="0"/>
              <a:t>Geri yang penasaran ingin menyentuh sayap lebah. </a:t>
            </a:r>
            <a:r>
              <a:rPr lang="en-US" sz="1600" dirty="0" err="1"/>
              <a:t>Namun</a:t>
            </a:r>
            <a:r>
              <a:rPr lang="en-US" sz="1600" dirty="0"/>
              <a:t>, Geri</a:t>
            </a:r>
            <a:r>
              <a:rPr lang="id-ID" sz="1600" dirty="0"/>
              <a:t> lupa nasihat </a:t>
            </a:r>
            <a:r>
              <a:rPr lang="en-US" sz="1600" dirty="0"/>
              <a:t>i</a:t>
            </a:r>
            <a:r>
              <a:rPr lang="id-ID" sz="1600" dirty="0"/>
              <a:t>bunya bahwa seekor lebah bisa menyengat. Akhirnya, Iebah itu menyengat tangan Geri. Geri pun berteriak kesakitan.</a:t>
            </a:r>
          </a:p>
        </p:txBody>
      </p:sp>
      <p:sp>
        <p:nvSpPr>
          <p:cNvPr id="10" name="TextBox 9"/>
          <p:cNvSpPr txBox="1"/>
          <p:nvPr/>
        </p:nvSpPr>
        <p:spPr>
          <a:xfrm>
            <a:off x="228600" y="285750"/>
            <a:ext cx="2971800" cy="369332"/>
          </a:xfrm>
          <a:prstGeom prst="rect">
            <a:avLst/>
          </a:prstGeom>
          <a:noFill/>
          <a:ln>
            <a:noFill/>
          </a:ln>
        </p:spPr>
        <p:txBody>
          <a:bodyPr wrap="square" rtlCol="0">
            <a:spAutoFit/>
          </a:bodyPr>
          <a:lstStyle/>
          <a:p>
            <a:r>
              <a:rPr lang="id-ID" dirty="0"/>
              <a:t>Bacalah cerita di bawah ini</a:t>
            </a:r>
          </a:p>
        </p:txBody>
      </p:sp>
      <p:sp>
        <p:nvSpPr>
          <p:cNvPr id="11" name="Rectangular Callout 10"/>
          <p:cNvSpPr/>
          <p:nvPr/>
        </p:nvSpPr>
        <p:spPr>
          <a:xfrm>
            <a:off x="509412" y="1017303"/>
            <a:ext cx="1152128" cy="769218"/>
          </a:xfrm>
          <a:prstGeom prst="wedgeRectCallout">
            <a:avLst>
              <a:gd name="adj1" fmla="val 105388"/>
              <a:gd name="adj2" fmla="val -26888"/>
            </a:avLst>
          </a:prstGeom>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id-ID" dirty="0"/>
              <a:t>Latar tempat</a:t>
            </a:r>
          </a:p>
        </p:txBody>
      </p:sp>
      <p:sp>
        <p:nvSpPr>
          <p:cNvPr id="12" name="Left Bracket 11"/>
          <p:cNvSpPr/>
          <p:nvPr/>
        </p:nvSpPr>
        <p:spPr>
          <a:xfrm>
            <a:off x="2286000" y="1885951"/>
            <a:ext cx="99471" cy="1905000"/>
          </a:xfrm>
          <a:prstGeom prst="leftBracket">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id-ID">
              <a:solidFill>
                <a:srgbClr val="FF0000"/>
              </a:solidFill>
            </a:endParaRPr>
          </a:p>
        </p:txBody>
      </p:sp>
      <p:sp>
        <p:nvSpPr>
          <p:cNvPr id="13" name="Rectangular Callout 12"/>
          <p:cNvSpPr/>
          <p:nvPr/>
        </p:nvSpPr>
        <p:spPr>
          <a:xfrm>
            <a:off x="634964" y="2110435"/>
            <a:ext cx="1152128" cy="769218"/>
          </a:xfrm>
          <a:prstGeom prst="wedgeRectCallout">
            <a:avLst>
              <a:gd name="adj1" fmla="val 87220"/>
              <a:gd name="adj2" fmla="val 11782"/>
            </a:avLst>
          </a:prstGeom>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id-ID" dirty="0"/>
              <a:t>Alur maju</a:t>
            </a:r>
          </a:p>
        </p:txBody>
      </p:sp>
      <p:sp>
        <p:nvSpPr>
          <p:cNvPr id="8" name="Rectangle 7">
            <a:extLst>
              <a:ext uri="{FF2B5EF4-FFF2-40B4-BE49-F238E27FC236}">
                <a16:creationId xmlns:a16="http://schemas.microsoft.com/office/drawing/2014/main" xmlns="" id="{D4640304-5DA3-4145-A01A-7C4DF8E53711}"/>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670366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250"/>
                                        <p:tgtEl>
                                          <p:spTgt spid="10"/>
                                        </p:tgtEl>
                                      </p:cBhvr>
                                    </p:animEffect>
                                  </p:childTnLst>
                                </p:cTn>
                              </p:par>
                            </p:childTnLst>
                          </p:cTn>
                        </p:par>
                        <p:par>
                          <p:cTn id="8" fill="hold">
                            <p:stCondLst>
                              <p:cond delay="1750"/>
                            </p:stCondLst>
                            <p:childTnLst>
                              <p:par>
                                <p:cTn id="9" presetID="22" presetClass="entr" presetSubtype="1"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2750"/>
                                        <p:tgtEl>
                                          <p:spTgt spid="9"/>
                                        </p:tgtEl>
                                      </p:cBhvr>
                                    </p:animEffect>
                                  </p:childTnLst>
                                </p:cTn>
                              </p:par>
                            </p:childTnLst>
                          </p:cTn>
                        </p:par>
                        <p:par>
                          <p:cTn id="12" fill="hold">
                            <p:stCondLst>
                              <p:cond delay="5000"/>
                            </p:stCondLst>
                            <p:childTnLst>
                              <p:par>
                                <p:cTn id="13" presetID="22" presetClass="entr" presetSubtype="4" fill="hold" grpId="0" nodeType="afterEffect" nodePh="1">
                                  <p:stCondLst>
                                    <p:cond delay="9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9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right)">
                                      <p:cBhvr>
                                        <p:cTn id="20" dur="500"/>
                                        <p:tgtEl>
                                          <p:spTgt spid="11"/>
                                        </p:tgtEl>
                                      </p:cBhvr>
                                    </p:animEffect>
                                  </p:childTnLst>
                                </p:cTn>
                              </p:par>
                            </p:childTnLst>
                          </p:cTn>
                        </p:par>
                        <p:par>
                          <p:cTn id="21" fill="hold">
                            <p:stCondLst>
                              <p:cond delay="500"/>
                            </p:stCondLst>
                            <p:childTnLst>
                              <p:par>
                                <p:cTn id="22" presetID="22" presetClass="entr" presetSubtype="2" fill="hold" grpId="0" nodeType="afterEffect">
                                  <p:stCondLst>
                                    <p:cond delay="500"/>
                                  </p:stCondLst>
                                  <p:childTnLst>
                                    <p:set>
                                      <p:cBhvr>
                                        <p:cTn id="23" dur="1" fill="hold">
                                          <p:stCondLst>
                                            <p:cond delay="0"/>
                                          </p:stCondLst>
                                        </p:cTn>
                                        <p:tgtEl>
                                          <p:spTgt spid="13"/>
                                        </p:tgtEl>
                                        <p:attrNameLst>
                                          <p:attrName>style.visibility</p:attrName>
                                        </p:attrNameLst>
                                      </p:cBhvr>
                                      <p:to>
                                        <p:strVal val="visible"/>
                                      </p:to>
                                    </p:set>
                                    <p:animEffect transition="in" filter="wipe(right)">
                                      <p:cBhvr>
                                        <p:cTn id="24" dur="1250"/>
                                        <p:tgtEl>
                                          <p:spTgt spid="13"/>
                                        </p:tgtEl>
                                      </p:cBhvr>
                                    </p:animEffect>
                                  </p:childTnLst>
                                </p:cTn>
                              </p:par>
                            </p:childTnLst>
                          </p:cTn>
                        </p:par>
                        <p:par>
                          <p:cTn id="25" fill="hold">
                            <p:stCondLst>
                              <p:cond delay="2250"/>
                            </p:stCondLst>
                            <p:childTnLst>
                              <p:par>
                                <p:cTn id="26" presetID="22" presetClass="entr" presetSubtype="2" fill="hold" grpId="0" nodeType="afterEffect">
                                  <p:stCondLst>
                                    <p:cond delay="750"/>
                                  </p:stCondLst>
                                  <p:childTnLst>
                                    <p:set>
                                      <p:cBhvr>
                                        <p:cTn id="27" dur="1" fill="hold">
                                          <p:stCondLst>
                                            <p:cond delay="0"/>
                                          </p:stCondLst>
                                        </p:cTn>
                                        <p:tgtEl>
                                          <p:spTgt spid="12"/>
                                        </p:tgtEl>
                                        <p:attrNameLst>
                                          <p:attrName>style.visibility</p:attrName>
                                        </p:attrNameLst>
                                      </p:cBhvr>
                                      <p:to>
                                        <p:strVal val="visible"/>
                                      </p:to>
                                    </p:set>
                                    <p:animEffect transition="in" filter="wipe(right)">
                                      <p:cBhvr>
                                        <p:cTn id="2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 y="0"/>
            <a:ext cx="5105401" cy="666750"/>
            <a:chOff x="-1" y="0"/>
            <a:chExt cx="5105401" cy="666750"/>
          </a:xfrm>
        </p:grpSpPr>
        <p:pic>
          <p:nvPicPr>
            <p:cNvPr id="11" name="Picture 10" descr="E:\ELISA\PPT ESPS\2016\ESPS edisi kurnas\PERINTILAN ESPS KURNAS\pita label 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105401" cy="6667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28600" y="44904"/>
              <a:ext cx="4724400" cy="584775"/>
            </a:xfrm>
            <a:prstGeom prst="rect">
              <a:avLst/>
            </a:prstGeom>
          </p:spPr>
          <p:txBody>
            <a:bodyPr wrap="square">
              <a:spAutoFit/>
            </a:bodyPr>
            <a:lstStyle/>
            <a:p>
              <a:r>
                <a:rPr lang="en-US" sz="3200" dirty="0" err="1">
                  <a:solidFill>
                    <a:schemeClr val="bg1"/>
                  </a:solidFill>
                  <a:latin typeface="Arial Rounded MT Bold" pitchFamily="34" charset="0"/>
                </a:rPr>
                <a:t>Materi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Inti</a:t>
              </a:r>
              <a:r>
                <a:rPr lang="en-US" sz="3200" dirty="0">
                  <a:solidFill>
                    <a:schemeClr val="bg1"/>
                  </a:solidFill>
                  <a:latin typeface="Arial Rounded MT Bold" pitchFamily="34" charset="0"/>
                </a:rPr>
                <a:t> </a:t>
              </a:r>
              <a:r>
                <a:rPr lang="en-US" sz="3200" dirty="0" err="1">
                  <a:solidFill>
                    <a:schemeClr val="bg1"/>
                  </a:solidFill>
                  <a:latin typeface="Arial Rounded MT Bold" pitchFamily="34" charset="0"/>
                </a:rPr>
                <a:t>Subtema</a:t>
              </a:r>
              <a:r>
                <a:rPr lang="en-US" sz="3200" dirty="0">
                  <a:solidFill>
                    <a:schemeClr val="bg1"/>
                  </a:solidFill>
                  <a:latin typeface="Arial Rounded MT Bold" pitchFamily="34" charset="0"/>
                </a:rPr>
                <a:t> 2</a:t>
              </a:r>
            </a:p>
          </p:txBody>
        </p:sp>
      </p:grpSp>
      <p:grpSp>
        <p:nvGrpSpPr>
          <p:cNvPr id="16" name="Group 15"/>
          <p:cNvGrpSpPr/>
          <p:nvPr/>
        </p:nvGrpSpPr>
        <p:grpSpPr>
          <a:xfrm>
            <a:off x="7779606" y="206636"/>
            <a:ext cx="1143000" cy="417731"/>
            <a:chOff x="7772400" y="57150"/>
            <a:chExt cx="1143000" cy="417731"/>
          </a:xfrm>
        </p:grpSpPr>
        <p:sp>
          <p:nvSpPr>
            <p:cNvPr id="17" name="Rounded Rectangle 16"/>
            <p:cNvSpPr/>
            <p:nvPr/>
          </p:nvSpPr>
          <p:spPr>
            <a:xfrm>
              <a:off x="7772400" y="57150"/>
              <a:ext cx="1143000" cy="41773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852716" y="81864"/>
              <a:ext cx="996780" cy="369332"/>
            </a:xfrm>
            <a:prstGeom prst="rect">
              <a:avLst/>
            </a:prstGeom>
            <a:noFill/>
          </p:spPr>
          <p:txBody>
            <a:bodyPr wrap="square" rtlCol="0">
              <a:spAutoFit/>
            </a:bodyPr>
            <a:lstStyle/>
            <a:p>
              <a:pPr algn="ctr"/>
              <a:r>
                <a:rPr lang="en-US" b="1" dirty="0"/>
                <a:t>KD 3.8</a:t>
              </a:r>
            </a:p>
          </p:txBody>
        </p:sp>
      </p:grpSp>
      <p:pic>
        <p:nvPicPr>
          <p:cNvPr id="19" name="Picture 2" descr="E:\ELISA\ERLANGGA LISA\2017\TEMPLATE PPT\SD Buping Tematik Terpadu K13N\SD Buping Tematik Terpadu K13N bann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18608"/>
            <a:ext cx="9144000" cy="835025"/>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p:cNvSpPr/>
          <p:nvPr/>
        </p:nvSpPr>
        <p:spPr>
          <a:xfrm>
            <a:off x="72044" y="666750"/>
            <a:ext cx="9071956" cy="461665"/>
          </a:xfrm>
          <a:prstGeom prst="rect">
            <a:avLst/>
          </a:prstGeom>
        </p:spPr>
        <p:txBody>
          <a:bodyPr wrap="square">
            <a:spAutoFit/>
          </a:bodyPr>
          <a:lstStyle/>
          <a:p>
            <a:r>
              <a:rPr lang="en-US" sz="2400" b="1" dirty="0" err="1"/>
              <a:t>Menceritakan</a:t>
            </a:r>
            <a:r>
              <a:rPr lang="en-US" sz="2400" b="1" dirty="0"/>
              <a:t> </a:t>
            </a:r>
            <a:r>
              <a:rPr lang="en-US" sz="2400" b="1" dirty="0" err="1"/>
              <a:t>Kembali</a:t>
            </a:r>
            <a:r>
              <a:rPr lang="en-US" sz="2400" b="1" dirty="0"/>
              <a:t> Isi </a:t>
            </a:r>
            <a:r>
              <a:rPr lang="en-US" sz="2400" b="1" dirty="0" err="1"/>
              <a:t>Teks</a:t>
            </a:r>
            <a:r>
              <a:rPr lang="en-US" sz="2400" b="1" dirty="0"/>
              <a:t> </a:t>
            </a:r>
            <a:r>
              <a:rPr lang="en-US" sz="2400" b="1" dirty="0" err="1"/>
              <a:t>Nonfiksi</a:t>
            </a:r>
            <a:r>
              <a:rPr lang="en-US" sz="2400" b="1" dirty="0"/>
              <a:t> </a:t>
            </a:r>
            <a:r>
              <a:rPr lang="en-US" sz="2400" b="1" dirty="0" err="1"/>
              <a:t>dan</a:t>
            </a:r>
            <a:r>
              <a:rPr lang="en-US" sz="2400" b="1" dirty="0"/>
              <a:t> </a:t>
            </a:r>
            <a:r>
              <a:rPr lang="en-US" sz="2400" b="1" dirty="0" err="1"/>
              <a:t>Merangkumnya</a:t>
            </a:r>
            <a:r>
              <a:rPr lang="en-US" sz="2400" b="1" dirty="0"/>
              <a:t> </a:t>
            </a:r>
            <a:endParaRPr lang="id-ID" sz="2400" dirty="0"/>
          </a:p>
        </p:txBody>
      </p:sp>
      <p:sp>
        <p:nvSpPr>
          <p:cNvPr id="20" name="Rectangle 19"/>
          <p:cNvSpPr/>
          <p:nvPr/>
        </p:nvSpPr>
        <p:spPr>
          <a:xfrm>
            <a:off x="228600" y="1136349"/>
            <a:ext cx="6647655" cy="646331"/>
          </a:xfrm>
          <a:prstGeom prst="rect">
            <a:avLst/>
          </a:prstGeom>
          <a:ln>
            <a:noFill/>
          </a:ln>
        </p:spPr>
        <p:txBody>
          <a:bodyPr wrap="square">
            <a:spAutoFit/>
          </a:bodyPr>
          <a:lstStyle/>
          <a:p>
            <a:r>
              <a:rPr lang="en-US" dirty="0" err="1"/>
              <a:t>Untuk</a:t>
            </a:r>
            <a:r>
              <a:rPr lang="en-US" dirty="0"/>
              <a:t> </a:t>
            </a:r>
            <a:r>
              <a:rPr lang="en-US" dirty="0" err="1"/>
              <a:t>menceritakan</a:t>
            </a:r>
            <a:r>
              <a:rPr lang="en-US" dirty="0"/>
              <a:t> </a:t>
            </a:r>
            <a:r>
              <a:rPr lang="en-US" dirty="0" err="1"/>
              <a:t>kembali</a:t>
            </a:r>
            <a:r>
              <a:rPr lang="en-US" dirty="0"/>
              <a:t> </a:t>
            </a:r>
            <a:r>
              <a:rPr lang="en-US" dirty="0" err="1"/>
              <a:t>isi</a:t>
            </a:r>
            <a:r>
              <a:rPr lang="en-US" dirty="0"/>
              <a:t> </a:t>
            </a:r>
            <a:r>
              <a:rPr lang="en-US" dirty="0" err="1"/>
              <a:t>teks</a:t>
            </a:r>
            <a:r>
              <a:rPr lang="en-US" dirty="0"/>
              <a:t>, </a:t>
            </a:r>
            <a:r>
              <a:rPr lang="en-US" dirty="0" err="1"/>
              <a:t>kamu</a:t>
            </a:r>
            <a:r>
              <a:rPr lang="en-US" dirty="0"/>
              <a:t> </a:t>
            </a:r>
            <a:r>
              <a:rPr lang="en-US" dirty="0" err="1"/>
              <a:t>perlu</a:t>
            </a:r>
            <a:r>
              <a:rPr lang="en-US" dirty="0"/>
              <a:t> </a:t>
            </a:r>
            <a:r>
              <a:rPr lang="en-US" dirty="0" err="1"/>
              <a:t>membaca</a:t>
            </a:r>
            <a:r>
              <a:rPr lang="en-US" dirty="0"/>
              <a:t> </a:t>
            </a:r>
            <a:r>
              <a:rPr lang="en-US" dirty="0" err="1"/>
              <a:t>teks</a:t>
            </a:r>
            <a:r>
              <a:rPr lang="en-US" dirty="0"/>
              <a:t> </a:t>
            </a:r>
            <a:r>
              <a:rPr lang="en-US" dirty="0" err="1"/>
              <a:t>secara</a:t>
            </a:r>
            <a:r>
              <a:rPr lang="en-US" dirty="0"/>
              <a:t> </a:t>
            </a:r>
            <a:r>
              <a:rPr lang="en-US" dirty="0" err="1"/>
              <a:t>keseluruhan</a:t>
            </a:r>
            <a:r>
              <a:rPr lang="en-US" dirty="0"/>
              <a:t> </a:t>
            </a:r>
            <a:r>
              <a:rPr lang="en-US" dirty="0" err="1"/>
              <a:t>dengan</a:t>
            </a:r>
            <a:r>
              <a:rPr lang="en-US" dirty="0"/>
              <a:t> </a:t>
            </a:r>
            <a:r>
              <a:rPr lang="en-US" dirty="0" err="1"/>
              <a:t>saksama</a:t>
            </a:r>
            <a:r>
              <a:rPr lang="en-US" dirty="0"/>
              <a:t> </a:t>
            </a:r>
            <a:r>
              <a:rPr lang="en-US" dirty="0" err="1"/>
              <a:t>terlebih</a:t>
            </a:r>
            <a:r>
              <a:rPr lang="en-US" dirty="0"/>
              <a:t> </a:t>
            </a:r>
            <a:r>
              <a:rPr lang="en-US" dirty="0" err="1"/>
              <a:t>dahulu</a:t>
            </a:r>
            <a:r>
              <a:rPr lang="en-US" dirty="0"/>
              <a:t>. </a:t>
            </a:r>
            <a:endParaRPr lang="id-ID" dirty="0"/>
          </a:p>
        </p:txBody>
      </p:sp>
      <p:pic>
        <p:nvPicPr>
          <p:cNvPr id="22" name="Picture 2" descr="D:\PROJECT 2017\TEMATIK\TEMATIK PENILAIAN COY\TEMATIK 4D\SETT-2\SUBTEMA 3\54f del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3305" y="1240144"/>
            <a:ext cx="1670695" cy="34212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E0EC9FDA-4CC8-43B0-9766-10651A588033}"/>
              </a:ext>
            </a:extLst>
          </p:cNvPr>
          <p:cNvSpPr/>
          <p:nvPr/>
        </p:nvSpPr>
        <p:spPr>
          <a:xfrm>
            <a:off x="387275" y="1849771"/>
            <a:ext cx="6787505" cy="646331"/>
          </a:xfrm>
          <a:prstGeom prst="rect">
            <a:avLst/>
          </a:prstGeom>
        </p:spPr>
        <p:txBody>
          <a:bodyPr wrap="square">
            <a:spAutoFit/>
          </a:bodyPr>
          <a:lstStyle/>
          <a:p>
            <a:r>
              <a:rPr lang="fi-FI" dirty="0"/>
              <a:t>Selain itu, kita dapat mengelompokkan isi teks menggunakan kata tanya:</a:t>
            </a:r>
          </a:p>
        </p:txBody>
      </p:sp>
      <p:sp>
        <p:nvSpPr>
          <p:cNvPr id="3" name="Rectangle 2">
            <a:extLst>
              <a:ext uri="{FF2B5EF4-FFF2-40B4-BE49-F238E27FC236}">
                <a16:creationId xmlns:a16="http://schemas.microsoft.com/office/drawing/2014/main" xmlns="" id="{1108B51B-EA80-4F6B-A42F-C5F0C4D10596}"/>
              </a:ext>
            </a:extLst>
          </p:cNvPr>
          <p:cNvSpPr/>
          <p:nvPr/>
        </p:nvSpPr>
        <p:spPr>
          <a:xfrm>
            <a:off x="513500" y="2476465"/>
            <a:ext cx="6787505" cy="615553"/>
          </a:xfrm>
          <a:prstGeom prst="rect">
            <a:avLst/>
          </a:prstGeom>
        </p:spPr>
        <p:txBody>
          <a:bodyPr wrap="square">
            <a:spAutoFit/>
          </a:bodyPr>
          <a:lstStyle/>
          <a:p>
            <a:pPr marL="285750" lvl="0" indent="-285750">
              <a:buFont typeface="Wingdings" pitchFamily="2" charset="2"/>
              <a:buChar char="ü"/>
            </a:pPr>
            <a:r>
              <a:rPr lang="id-ID" sz="1700" i="1" dirty="0">
                <a:solidFill>
                  <a:schemeClr val="accent2">
                    <a:lumMod val="50000"/>
                  </a:schemeClr>
                </a:solidFill>
              </a:rPr>
              <a:t>What</a:t>
            </a:r>
            <a:r>
              <a:rPr lang="id-ID" sz="1700" dirty="0"/>
              <a:t> (apa): untuk menanyakan hal atau peristiwa yang terjadi dalam teks.</a:t>
            </a:r>
          </a:p>
        </p:txBody>
      </p:sp>
      <p:sp>
        <p:nvSpPr>
          <p:cNvPr id="4" name="Rectangle 3">
            <a:extLst>
              <a:ext uri="{FF2B5EF4-FFF2-40B4-BE49-F238E27FC236}">
                <a16:creationId xmlns:a16="http://schemas.microsoft.com/office/drawing/2014/main" xmlns="" id="{25E4B105-16D0-4F12-882B-9D194E1790BF}"/>
              </a:ext>
            </a:extLst>
          </p:cNvPr>
          <p:cNvSpPr/>
          <p:nvPr/>
        </p:nvSpPr>
        <p:spPr>
          <a:xfrm>
            <a:off x="536537" y="3095898"/>
            <a:ext cx="7323384" cy="615553"/>
          </a:xfrm>
          <a:prstGeom prst="rect">
            <a:avLst/>
          </a:prstGeom>
        </p:spPr>
        <p:txBody>
          <a:bodyPr wrap="square">
            <a:spAutoFit/>
          </a:bodyPr>
          <a:lstStyle/>
          <a:p>
            <a:pPr marL="285750" lvl="0" indent="-285750">
              <a:buFont typeface="Wingdings" pitchFamily="2" charset="2"/>
              <a:buChar char="ü"/>
            </a:pPr>
            <a:r>
              <a:rPr lang="id-ID" sz="1700" i="1" dirty="0">
                <a:solidFill>
                  <a:schemeClr val="accent2">
                    <a:lumMod val="50000"/>
                  </a:schemeClr>
                </a:solidFill>
              </a:rPr>
              <a:t>Who</a:t>
            </a:r>
            <a:r>
              <a:rPr lang="id-ID" sz="1700" dirty="0"/>
              <a:t> (siapa): untuk menanyakan orang atau hal yang terlibat dalam teks.</a:t>
            </a:r>
          </a:p>
        </p:txBody>
      </p:sp>
      <p:sp>
        <p:nvSpPr>
          <p:cNvPr id="5" name="Rectangle 4">
            <a:extLst>
              <a:ext uri="{FF2B5EF4-FFF2-40B4-BE49-F238E27FC236}">
                <a16:creationId xmlns:a16="http://schemas.microsoft.com/office/drawing/2014/main" xmlns="" id="{33677921-6DF1-42E0-A726-9DDB84AED91D}"/>
              </a:ext>
            </a:extLst>
          </p:cNvPr>
          <p:cNvSpPr/>
          <p:nvPr/>
        </p:nvSpPr>
        <p:spPr>
          <a:xfrm>
            <a:off x="503824" y="3765347"/>
            <a:ext cx="7275782" cy="615553"/>
          </a:xfrm>
          <a:prstGeom prst="rect">
            <a:avLst/>
          </a:prstGeom>
        </p:spPr>
        <p:txBody>
          <a:bodyPr wrap="square">
            <a:spAutoFit/>
          </a:bodyPr>
          <a:lstStyle/>
          <a:p>
            <a:pPr marL="285750" lvl="0" indent="-285750">
              <a:buFont typeface="Wingdings" pitchFamily="2" charset="2"/>
              <a:buChar char="ü"/>
            </a:pPr>
            <a:r>
              <a:rPr lang="id-ID" sz="1700" i="1" dirty="0">
                <a:solidFill>
                  <a:schemeClr val="accent2">
                    <a:lumMod val="50000"/>
                  </a:schemeClr>
                </a:solidFill>
              </a:rPr>
              <a:t>When</a:t>
            </a:r>
            <a:r>
              <a:rPr lang="id-ID" sz="1700" i="1" dirty="0"/>
              <a:t> </a:t>
            </a:r>
            <a:r>
              <a:rPr lang="id-ID" sz="1700" dirty="0"/>
              <a:t>(kapan): untuk menanyakan waktu terjadinya suatu peristwa dalam teks.</a:t>
            </a:r>
          </a:p>
        </p:txBody>
      </p:sp>
      <p:sp>
        <p:nvSpPr>
          <p:cNvPr id="21" name="Rectangle 20">
            <a:extLst>
              <a:ext uri="{FF2B5EF4-FFF2-40B4-BE49-F238E27FC236}">
                <a16:creationId xmlns:a16="http://schemas.microsoft.com/office/drawing/2014/main" xmlns="" id="{F90F492C-C40C-48BB-931E-406B2D124763}"/>
              </a:ext>
            </a:extLst>
          </p:cNvPr>
          <p:cNvSpPr/>
          <p:nvPr/>
        </p:nvSpPr>
        <p:spPr>
          <a:xfrm>
            <a:off x="284748" y="3925503"/>
            <a:ext cx="457200" cy="2946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337090"/>
      </p:ext>
    </p:extLst>
  </p:cSld>
  <p:clrMapOvr>
    <a:masterClrMapping/>
  </p:clrMapOvr>
  <p:transition spd="slow" advClick="0" advTm="1000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1500"/>
                                        <p:tgtEl>
                                          <p:spTgt spid="63"/>
                                        </p:tgtEl>
                                      </p:cBhvr>
                                    </p:animEffect>
                                  </p:childTnLst>
                                </p:cTn>
                              </p:par>
                            </p:childTnLst>
                          </p:cTn>
                        </p:par>
                        <p:par>
                          <p:cTn id="8" fill="hold">
                            <p:stCondLst>
                              <p:cond delay="2000"/>
                            </p:stCondLst>
                            <p:childTnLst>
                              <p:par>
                                <p:cTn id="9" presetID="22" presetClass="entr" presetSubtype="8" fill="hold" grpId="0" nodeType="afterEffect">
                                  <p:stCondLst>
                                    <p:cond delay="75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2000"/>
                                        <p:tgtEl>
                                          <p:spTgt spid="20"/>
                                        </p:tgtEl>
                                      </p:cBhvr>
                                    </p:animEffect>
                                  </p:childTnLst>
                                </p:cTn>
                              </p:par>
                            </p:childTnLst>
                          </p:cTn>
                        </p:par>
                        <p:par>
                          <p:cTn id="12" fill="hold">
                            <p:stCondLst>
                              <p:cond delay="4750"/>
                            </p:stCondLst>
                            <p:childTnLst>
                              <p:par>
                                <p:cTn id="13" presetID="22" presetClass="entr" presetSubtype="8" fill="hold" grpId="0" nodeType="afterEffect">
                                  <p:stCondLst>
                                    <p:cond delay="20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500"/>
                                        <p:tgtEl>
                                          <p:spTgt spid="2"/>
                                        </p:tgtEl>
                                      </p:cBhvr>
                                    </p:animEffect>
                                  </p:childTnLst>
                                </p:cTn>
                              </p:par>
                            </p:childTnLst>
                          </p:cTn>
                        </p:par>
                        <p:par>
                          <p:cTn id="16" fill="hold">
                            <p:stCondLst>
                              <p:cond delay="8250"/>
                            </p:stCondLst>
                            <p:childTnLst>
                              <p:par>
                                <p:cTn id="17" presetID="22" presetClass="entr" presetSubtype="8"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1750"/>
                                        <p:tgtEl>
                                          <p:spTgt spid="3"/>
                                        </p:tgtEl>
                                      </p:cBhvr>
                                    </p:animEffect>
                                  </p:childTnLst>
                                </p:cTn>
                              </p:par>
                            </p:childTnLst>
                          </p:cTn>
                        </p:par>
                        <p:par>
                          <p:cTn id="20" fill="hold">
                            <p:stCondLst>
                              <p:cond delay="11000"/>
                            </p:stCondLst>
                            <p:childTnLst>
                              <p:par>
                                <p:cTn id="21" presetID="22" presetClass="entr" presetSubtype="8" fill="hold" grpId="0"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1750"/>
                                        <p:tgtEl>
                                          <p:spTgt spid="4"/>
                                        </p:tgtEl>
                                      </p:cBhvr>
                                    </p:animEffect>
                                  </p:childTnLst>
                                </p:cTn>
                              </p:par>
                            </p:childTnLst>
                          </p:cTn>
                        </p:par>
                        <p:par>
                          <p:cTn id="24" fill="hold">
                            <p:stCondLst>
                              <p:cond delay="13750"/>
                            </p:stCondLst>
                            <p:childTnLst>
                              <p:par>
                                <p:cTn id="25" presetID="22" presetClass="entr" presetSubtype="8" fill="hold" grpId="0" nodeType="after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750"/>
                                        <p:tgtEl>
                                          <p:spTgt spid="5"/>
                                        </p:tgtEl>
                                      </p:cBhvr>
                                    </p:animEffect>
                                  </p:childTnLst>
                                </p:cTn>
                              </p:par>
                            </p:childTnLst>
                          </p:cTn>
                        </p:par>
                        <p:par>
                          <p:cTn id="28" fill="hold">
                            <p:stCondLst>
                              <p:cond delay="16500"/>
                            </p:stCondLst>
                            <p:childTnLst>
                              <p:par>
                                <p:cTn id="29" presetID="22" presetClass="entr" presetSubtype="4" fill="hold" grpId="0" nodeType="afterEffect" nodePh="1">
                                  <p:stCondLst>
                                    <p:cond delay="1000"/>
                                  </p:stCondLst>
                                  <p:endCondLst>
                                    <p:cond evt="begin" delay="0">
                                      <p:tn val="29"/>
                                    </p:cond>
                                  </p:end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20" grpId="0"/>
      <p:bldP spid="2" grpId="0"/>
      <p:bldP spid="3" grpId="0"/>
      <p:bldP spid="4" grpId="0"/>
      <p:bldP spid="5" grpId="0"/>
      <p:bldP spid="21" grpId="0"/>
    </p:bld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Berlin Sans FB"/>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709</TotalTime>
  <Words>847</Words>
  <Application>Microsoft Office PowerPoint</Application>
  <PresentationFormat>On-screen Show (16:9)</PresentationFormat>
  <Paragraphs>93</Paragraphs>
  <Slides>19</Slides>
  <Notes>1</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 Putri Andini</dc:creator>
  <cp:lastModifiedBy>Regina Dian Novita</cp:lastModifiedBy>
  <cp:revision>158</cp:revision>
  <dcterms:created xsi:type="dcterms:W3CDTF">2016-06-25T05:09:46Z</dcterms:created>
  <dcterms:modified xsi:type="dcterms:W3CDTF">2018-05-17T02:17:05Z</dcterms:modified>
</cp:coreProperties>
</file>