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5" r:id="rId3"/>
    <p:sldId id="283" r:id="rId4"/>
    <p:sldId id="284" r:id="rId5"/>
    <p:sldId id="285" r:id="rId6"/>
    <p:sldId id="286" r:id="rId7"/>
    <p:sldId id="288" r:id="rId8"/>
    <p:sldId id="289" r:id="rId9"/>
    <p:sldId id="270" r:id="rId10"/>
    <p:sldId id="273" r:id="rId11"/>
    <p:sldId id="29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DA613E-6246-4B49-897F-43FFEC76F343}" type="doc">
      <dgm:prSet loTypeId="urn:microsoft.com/office/officeart/2005/8/layout/process3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49F5962-B31C-4F80-8392-C005E66074CC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8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Penyebab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gangguan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pada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organ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pencernaan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manusia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</a:t>
          </a:r>
        </a:p>
      </dgm:t>
    </dgm:pt>
    <dgm:pt modelId="{B9060D8D-04FE-4E6C-AE88-DE9C6F8B0E92}" type="parTrans" cxnId="{BD9458EB-A84C-410C-9A7C-6478469F840E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4DB6BBC-C554-487C-B89F-D70E56340376}" type="sibTrans" cxnId="{BD9458EB-A84C-410C-9A7C-6478469F840E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F3B4AAF-2BA5-4E9D-B21C-149A6547CFF6}">
      <dgm:prSet custT="1"/>
      <dgm:spPr/>
      <dgm:t>
        <a:bodyPr/>
        <a:lstStyle/>
        <a:p>
          <a:pPr rtl="0">
            <a:spcBef>
              <a:spcPts val="600"/>
            </a:spcBef>
          </a:pP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tidak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teratur</a:t>
          </a:r>
          <a:endParaRPr lang="en-US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12B3AA0-B118-4B4A-896D-0DCFA6082117}" type="parTrans" cxnId="{9DACCE3B-A97F-48AB-9D71-A34D244774A6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2B4473A-3B6E-4CF8-A928-76269F810170}" type="sibTrans" cxnId="{9DACCE3B-A97F-48AB-9D71-A34D244774A6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4296919-BB01-4638-B518-CC4BBC8981C9}">
      <dgm:prSet custT="1"/>
      <dgm:spPr/>
      <dgm:t>
        <a:bodyPr/>
        <a:lstStyle/>
        <a:p>
          <a:pPr rtl="0">
            <a:spcBef>
              <a:spcPts val="600"/>
            </a:spcBef>
          </a:pP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Mengonsumsi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makanan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dan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minuman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yang           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tidak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bersih</a:t>
          </a:r>
          <a:endParaRPr lang="en-US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327F4CF-4DC3-458D-B508-F3C029F8BCB5}" type="parTrans" cxnId="{23FFF0DA-3B6F-4173-8F20-A0B6B7E675F8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5099547-5EBD-4484-AC4E-FAC458452A04}" type="sibTrans" cxnId="{23FFF0DA-3B6F-4173-8F20-A0B6B7E675F8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B45508C-4232-4C23-B7C5-FC22E88680C9}">
      <dgm:prSet custT="1"/>
      <dgm:spPr/>
      <dgm:t>
        <a:bodyPr/>
        <a:lstStyle/>
        <a:p>
          <a:pPr rtl="0">
            <a:spcBef>
              <a:spcPts val="600"/>
            </a:spcBef>
          </a:pP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Mengonsumsi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makanan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yang           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telah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basi</a:t>
          </a:r>
          <a:endParaRPr lang="en-US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B3FC694-0CF7-4AEC-B1CF-805ABF6AB244}" type="parTrans" cxnId="{432DC043-E9DA-41F4-8861-E0721033D69D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34D859E-59F6-41A6-B990-233EF7F0E734}" type="sibTrans" cxnId="{432DC043-E9DA-41F4-8861-E0721033D69D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E53998E-9FE4-4C9E-AA78-158B467BCD2C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Cara </a:t>
          </a:r>
          <a:r>
            <a:rPr lang="en-US" sz="18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memelihara</a:t>
          </a:r>
          <a:r>
            <a:rPr lang="en-US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organ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pencernaan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makanan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antara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lain:</a:t>
          </a:r>
        </a:p>
      </dgm:t>
    </dgm:pt>
    <dgm:pt modelId="{5A7E4C44-C934-4D14-8825-1873848D1D81}" type="parTrans" cxnId="{C39B35E6-BF49-4FD9-8EBE-EC7E178FDBB4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7B082D6-0E37-4BCC-BD44-71E4B47AC78F}" type="sibTrans" cxnId="{C39B35E6-BF49-4FD9-8EBE-EC7E178FDBB4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F1A3FE0-4358-4CEB-B008-3D7F54B39309}">
      <dgm:prSet custT="1"/>
      <dgm:spPr/>
      <dgm:t>
        <a:bodyPr/>
        <a:lstStyle/>
        <a:p>
          <a:pPr rtl="0">
            <a:spcBef>
              <a:spcPts val="600"/>
            </a:spcBef>
          </a:pP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makanan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sehat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dan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bergizi</a:t>
          </a:r>
          <a:endParaRPr lang="en-US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80E94C0-B6F0-4F75-88E5-A554C395F4B6}" type="parTrans" cxnId="{28AA8238-C7DD-45A6-AAFF-112BA649E22E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D053407-C5C4-4E34-826B-98D252DF63D6}" type="sibTrans" cxnId="{28AA8238-C7DD-45A6-AAFF-112BA649E22E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99E60CB-87D6-4B5B-96AF-8CBD48A1A7AE}">
      <dgm:prSet custT="1"/>
      <dgm:spPr/>
      <dgm:t>
        <a:bodyPr/>
        <a:lstStyle/>
        <a:p>
          <a:pPr rtl="0">
            <a:spcBef>
              <a:spcPts val="600"/>
            </a:spcBef>
          </a:pP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Tidak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jajan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sembarangan</a:t>
          </a:r>
          <a:endParaRPr lang="en-US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B5EDFAF-812E-4F37-8A81-057BB1340031}" type="parTrans" cxnId="{AF094BB9-4972-4AF9-BC98-5D0DF2EF3CA1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341FD99-A46E-40FD-BBCC-8B688B3C3BFC}" type="sibTrans" cxnId="{AF094BB9-4972-4AF9-BC98-5D0DF2EF3CA1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B576806-01DC-4905-B298-66D1CAB172CF}">
      <dgm:prSet custT="1"/>
      <dgm:spPr/>
      <dgm:t>
        <a:bodyPr/>
        <a:lstStyle/>
        <a:p>
          <a:pPr rtl="0">
            <a:spcBef>
              <a:spcPts val="600"/>
            </a:spcBef>
          </a:pP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Menjaga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kebersihan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makanan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dan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minuman</a:t>
          </a:r>
          <a:endParaRPr lang="en-US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6F2B4B7-DC2E-4E46-A49F-03872FD2F85D}" type="parTrans" cxnId="{AD42A679-5E2B-4072-90BE-3717E3D7B4C7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F582F3F-2A37-44EF-8205-6FA003884DE8}" type="sibTrans" cxnId="{AD42A679-5E2B-4072-90BE-3717E3D7B4C7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1B5E29B-7138-42FB-97F2-F1336D208F3A}">
      <dgm:prSet custT="1"/>
      <dgm:spPr/>
      <dgm:t>
        <a:bodyPr/>
        <a:lstStyle/>
        <a:p>
          <a:pPr rtl="0">
            <a:spcBef>
              <a:spcPts val="600"/>
            </a:spcBef>
          </a:pP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Mencuci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tangan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sebelum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dan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sesudah</a:t>
          </a:r>
          <a:r>
            <a: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</a:t>
          </a:r>
          <a:endParaRPr lang="en-US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DDA43B1-1E86-4860-8E6B-F79F0303195F}" type="parTrans" cxnId="{535C8546-5D18-415C-96E2-98A9C24FF7BD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DC23B1F-1001-4DCD-B769-210F94C2E125}" type="sibTrans" cxnId="{535C8546-5D18-415C-96E2-98A9C24FF7BD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1262C6D-D757-48B4-8DEB-4B60D270B8DA}" type="pres">
      <dgm:prSet presAssocID="{2BDA613E-6246-4B49-897F-43FFEC76F343}" presName="linearFlow" presStyleCnt="0">
        <dgm:presLayoutVars>
          <dgm:dir/>
          <dgm:animLvl val="lvl"/>
          <dgm:resizeHandles val="exact"/>
        </dgm:presLayoutVars>
      </dgm:prSet>
      <dgm:spPr/>
    </dgm:pt>
    <dgm:pt modelId="{470A87F4-FFAD-44C5-813E-A7D1E270D133}" type="pres">
      <dgm:prSet presAssocID="{B49F5962-B31C-4F80-8392-C005E66074CC}" presName="composite" presStyleCnt="0"/>
      <dgm:spPr/>
    </dgm:pt>
    <dgm:pt modelId="{D529925E-CF01-4043-9960-FAC3095F59B9}" type="pres">
      <dgm:prSet presAssocID="{B49F5962-B31C-4F80-8392-C005E66074CC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928B7726-87EA-49D8-A19B-742861ECC8F4}" type="pres">
      <dgm:prSet presAssocID="{B49F5962-B31C-4F80-8392-C005E66074CC}" presName="parSh" presStyleLbl="node1" presStyleIdx="0" presStyleCnt="2"/>
      <dgm:spPr/>
    </dgm:pt>
    <dgm:pt modelId="{347EE130-47F2-45E5-8221-8B05C1E95B81}" type="pres">
      <dgm:prSet presAssocID="{B49F5962-B31C-4F80-8392-C005E66074CC}" presName="desTx" presStyleLbl="fgAcc1" presStyleIdx="0" presStyleCnt="2" custLinFactNeighborX="3171" custLinFactNeighborY="-454">
        <dgm:presLayoutVars>
          <dgm:bulletEnabled val="1"/>
        </dgm:presLayoutVars>
      </dgm:prSet>
      <dgm:spPr/>
    </dgm:pt>
    <dgm:pt modelId="{3E0BE384-2D1E-478E-B376-D54449C165AA}" type="pres">
      <dgm:prSet presAssocID="{D4DB6BBC-C554-487C-B89F-D70E56340376}" presName="sibTrans" presStyleLbl="sibTrans2D1" presStyleIdx="0" presStyleCnt="1"/>
      <dgm:spPr/>
    </dgm:pt>
    <dgm:pt modelId="{ACA81AE3-D9B4-4DAD-A547-37EA0D8E0555}" type="pres">
      <dgm:prSet presAssocID="{D4DB6BBC-C554-487C-B89F-D70E56340376}" presName="connTx" presStyleLbl="sibTrans2D1" presStyleIdx="0" presStyleCnt="1"/>
      <dgm:spPr/>
    </dgm:pt>
    <dgm:pt modelId="{79B4A2A7-7DAE-48A9-9319-1FA3FF027836}" type="pres">
      <dgm:prSet presAssocID="{DE53998E-9FE4-4C9E-AA78-158B467BCD2C}" presName="composite" presStyleCnt="0"/>
      <dgm:spPr/>
    </dgm:pt>
    <dgm:pt modelId="{E12C906A-AA0A-4B74-8045-FAE3F5EB662C}" type="pres">
      <dgm:prSet presAssocID="{DE53998E-9FE4-4C9E-AA78-158B467BCD2C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B2D0CBD2-DD81-4D56-9088-BE3DC78E4976}" type="pres">
      <dgm:prSet presAssocID="{DE53998E-9FE4-4C9E-AA78-158B467BCD2C}" presName="parSh" presStyleLbl="node1" presStyleIdx="1" presStyleCnt="2"/>
      <dgm:spPr/>
    </dgm:pt>
    <dgm:pt modelId="{FCBCB4F9-42B9-421A-B71E-4514370B74C8}" type="pres">
      <dgm:prSet presAssocID="{DE53998E-9FE4-4C9E-AA78-158B467BCD2C}" presName="desTx" presStyleLbl="fgAcc1" presStyleIdx="1" presStyleCnt="2">
        <dgm:presLayoutVars>
          <dgm:bulletEnabled val="1"/>
        </dgm:presLayoutVars>
      </dgm:prSet>
      <dgm:spPr/>
    </dgm:pt>
  </dgm:ptLst>
  <dgm:cxnLst>
    <dgm:cxn modelId="{5F89F201-F5DC-41AF-A884-26A6E83ACA8E}" type="presOf" srcId="{4F3B4AAF-2BA5-4E9D-B21C-149A6547CFF6}" destId="{347EE130-47F2-45E5-8221-8B05C1E95B81}" srcOrd="0" destOrd="0" presId="urn:microsoft.com/office/officeart/2005/8/layout/process3"/>
    <dgm:cxn modelId="{28AA8238-C7DD-45A6-AAFF-112BA649E22E}" srcId="{DE53998E-9FE4-4C9E-AA78-158B467BCD2C}" destId="{EF1A3FE0-4358-4CEB-B008-3D7F54B39309}" srcOrd="0" destOrd="0" parTransId="{F80E94C0-B6F0-4F75-88E5-A554C395F4B6}" sibTransId="{5D053407-C5C4-4E34-826B-98D252DF63D6}"/>
    <dgm:cxn modelId="{9DACCE3B-A97F-48AB-9D71-A34D244774A6}" srcId="{B49F5962-B31C-4F80-8392-C005E66074CC}" destId="{4F3B4AAF-2BA5-4E9D-B21C-149A6547CFF6}" srcOrd="0" destOrd="0" parTransId="{A12B3AA0-B118-4B4A-896D-0DCFA6082117}" sibTransId="{82B4473A-3B6E-4CF8-A928-76269F810170}"/>
    <dgm:cxn modelId="{97E8155D-D93C-4D3E-BC42-B0B8B0A53213}" type="presOf" srcId="{B49F5962-B31C-4F80-8392-C005E66074CC}" destId="{928B7726-87EA-49D8-A19B-742861ECC8F4}" srcOrd="1" destOrd="0" presId="urn:microsoft.com/office/officeart/2005/8/layout/process3"/>
    <dgm:cxn modelId="{BD467742-7BE8-49F5-9D10-1E6EACF59D2B}" type="presOf" srcId="{EF1A3FE0-4358-4CEB-B008-3D7F54B39309}" destId="{FCBCB4F9-42B9-421A-B71E-4514370B74C8}" srcOrd="0" destOrd="0" presId="urn:microsoft.com/office/officeart/2005/8/layout/process3"/>
    <dgm:cxn modelId="{432DC043-E9DA-41F4-8861-E0721033D69D}" srcId="{B49F5962-B31C-4F80-8392-C005E66074CC}" destId="{7B45508C-4232-4C23-B7C5-FC22E88680C9}" srcOrd="2" destOrd="0" parTransId="{4B3FC694-0CF7-4AEC-B1CF-805ABF6AB244}" sibTransId="{734D859E-59F6-41A6-B990-233EF7F0E734}"/>
    <dgm:cxn modelId="{535C8546-5D18-415C-96E2-98A9C24FF7BD}" srcId="{DE53998E-9FE4-4C9E-AA78-158B467BCD2C}" destId="{E1B5E29B-7138-42FB-97F2-F1336D208F3A}" srcOrd="3" destOrd="0" parTransId="{BDDA43B1-1E86-4860-8E6B-F79F0303195F}" sibTransId="{5DC23B1F-1001-4DCD-B769-210F94C2E125}"/>
    <dgm:cxn modelId="{A57BA74B-2F85-4D58-993E-B1BA7695C804}" type="presOf" srcId="{04296919-BB01-4638-B518-CC4BBC8981C9}" destId="{347EE130-47F2-45E5-8221-8B05C1E95B81}" srcOrd="0" destOrd="1" presId="urn:microsoft.com/office/officeart/2005/8/layout/process3"/>
    <dgm:cxn modelId="{AD42A679-5E2B-4072-90BE-3717E3D7B4C7}" srcId="{DE53998E-9FE4-4C9E-AA78-158B467BCD2C}" destId="{6B576806-01DC-4905-B298-66D1CAB172CF}" srcOrd="2" destOrd="0" parTransId="{26F2B4B7-DC2E-4E46-A49F-03872FD2F85D}" sibTransId="{2F582F3F-2A37-44EF-8205-6FA003884DE8}"/>
    <dgm:cxn modelId="{40ACD47E-F921-4883-9D10-D7821DA37D2F}" type="presOf" srcId="{7B45508C-4232-4C23-B7C5-FC22E88680C9}" destId="{347EE130-47F2-45E5-8221-8B05C1E95B81}" srcOrd="0" destOrd="2" presId="urn:microsoft.com/office/officeart/2005/8/layout/process3"/>
    <dgm:cxn modelId="{1AED8387-BCFC-400B-A13F-C4025B7E2CB7}" type="presOf" srcId="{DE53998E-9FE4-4C9E-AA78-158B467BCD2C}" destId="{E12C906A-AA0A-4B74-8045-FAE3F5EB662C}" srcOrd="0" destOrd="0" presId="urn:microsoft.com/office/officeart/2005/8/layout/process3"/>
    <dgm:cxn modelId="{DB9D438A-D791-4A74-8AF9-8D9264970BDC}" type="presOf" srcId="{D4DB6BBC-C554-487C-B89F-D70E56340376}" destId="{ACA81AE3-D9B4-4DAD-A547-37EA0D8E0555}" srcOrd="1" destOrd="0" presId="urn:microsoft.com/office/officeart/2005/8/layout/process3"/>
    <dgm:cxn modelId="{ADF1D28B-8A38-45BC-B429-11328E552EF2}" type="presOf" srcId="{2BDA613E-6246-4B49-897F-43FFEC76F343}" destId="{C1262C6D-D757-48B4-8DEB-4B60D270B8DA}" srcOrd="0" destOrd="0" presId="urn:microsoft.com/office/officeart/2005/8/layout/process3"/>
    <dgm:cxn modelId="{78470C9C-8992-41B0-96CC-45BB6B63E0AD}" type="presOf" srcId="{6B576806-01DC-4905-B298-66D1CAB172CF}" destId="{FCBCB4F9-42B9-421A-B71E-4514370B74C8}" srcOrd="0" destOrd="2" presId="urn:microsoft.com/office/officeart/2005/8/layout/process3"/>
    <dgm:cxn modelId="{B54B169C-BE86-4F60-9C79-FA365B09B07F}" type="presOf" srcId="{E1B5E29B-7138-42FB-97F2-F1336D208F3A}" destId="{FCBCB4F9-42B9-421A-B71E-4514370B74C8}" srcOrd="0" destOrd="3" presId="urn:microsoft.com/office/officeart/2005/8/layout/process3"/>
    <dgm:cxn modelId="{363B80A1-995C-45CB-91FE-EE5548985E11}" type="presOf" srcId="{D4DB6BBC-C554-487C-B89F-D70E56340376}" destId="{3E0BE384-2D1E-478E-B376-D54449C165AA}" srcOrd="0" destOrd="0" presId="urn:microsoft.com/office/officeart/2005/8/layout/process3"/>
    <dgm:cxn modelId="{F7AE6FAC-9E00-48D4-86C0-D88D5AF498D7}" type="presOf" srcId="{299E60CB-87D6-4B5B-96AF-8CBD48A1A7AE}" destId="{FCBCB4F9-42B9-421A-B71E-4514370B74C8}" srcOrd="0" destOrd="1" presId="urn:microsoft.com/office/officeart/2005/8/layout/process3"/>
    <dgm:cxn modelId="{00C7A4AE-EBA8-443C-9F3A-F1EDDD25E5AD}" type="presOf" srcId="{DE53998E-9FE4-4C9E-AA78-158B467BCD2C}" destId="{B2D0CBD2-DD81-4D56-9088-BE3DC78E4976}" srcOrd="1" destOrd="0" presId="urn:microsoft.com/office/officeart/2005/8/layout/process3"/>
    <dgm:cxn modelId="{AF094BB9-4972-4AF9-BC98-5D0DF2EF3CA1}" srcId="{DE53998E-9FE4-4C9E-AA78-158B467BCD2C}" destId="{299E60CB-87D6-4B5B-96AF-8CBD48A1A7AE}" srcOrd="1" destOrd="0" parTransId="{8B5EDFAF-812E-4F37-8A81-057BB1340031}" sibTransId="{1341FD99-A46E-40FD-BBCC-8B688B3C3BFC}"/>
    <dgm:cxn modelId="{38339AC0-0F03-41E4-BE70-26D8970C884E}" type="presOf" srcId="{B49F5962-B31C-4F80-8392-C005E66074CC}" destId="{D529925E-CF01-4043-9960-FAC3095F59B9}" srcOrd="0" destOrd="0" presId="urn:microsoft.com/office/officeart/2005/8/layout/process3"/>
    <dgm:cxn modelId="{23FFF0DA-3B6F-4173-8F20-A0B6B7E675F8}" srcId="{B49F5962-B31C-4F80-8392-C005E66074CC}" destId="{04296919-BB01-4638-B518-CC4BBC8981C9}" srcOrd="1" destOrd="0" parTransId="{D327F4CF-4DC3-458D-B508-F3C029F8BCB5}" sibTransId="{A5099547-5EBD-4484-AC4E-FAC458452A04}"/>
    <dgm:cxn modelId="{C39B35E6-BF49-4FD9-8EBE-EC7E178FDBB4}" srcId="{2BDA613E-6246-4B49-897F-43FFEC76F343}" destId="{DE53998E-9FE4-4C9E-AA78-158B467BCD2C}" srcOrd="1" destOrd="0" parTransId="{5A7E4C44-C934-4D14-8825-1873848D1D81}" sibTransId="{A7B082D6-0E37-4BCC-BD44-71E4B47AC78F}"/>
    <dgm:cxn modelId="{BD9458EB-A84C-410C-9A7C-6478469F840E}" srcId="{2BDA613E-6246-4B49-897F-43FFEC76F343}" destId="{B49F5962-B31C-4F80-8392-C005E66074CC}" srcOrd="0" destOrd="0" parTransId="{B9060D8D-04FE-4E6C-AE88-DE9C6F8B0E92}" sibTransId="{D4DB6BBC-C554-487C-B89F-D70E56340376}"/>
    <dgm:cxn modelId="{24EE247F-8C8F-475F-BB2A-9DE4E97AFFC7}" type="presParOf" srcId="{C1262C6D-D757-48B4-8DEB-4B60D270B8DA}" destId="{470A87F4-FFAD-44C5-813E-A7D1E270D133}" srcOrd="0" destOrd="0" presId="urn:microsoft.com/office/officeart/2005/8/layout/process3"/>
    <dgm:cxn modelId="{D2DC2EA2-854B-4730-886B-3B218FACA428}" type="presParOf" srcId="{470A87F4-FFAD-44C5-813E-A7D1E270D133}" destId="{D529925E-CF01-4043-9960-FAC3095F59B9}" srcOrd="0" destOrd="0" presId="urn:microsoft.com/office/officeart/2005/8/layout/process3"/>
    <dgm:cxn modelId="{B18B36E6-5986-4D9C-B5D2-3AD2E46E289E}" type="presParOf" srcId="{470A87F4-FFAD-44C5-813E-A7D1E270D133}" destId="{928B7726-87EA-49D8-A19B-742861ECC8F4}" srcOrd="1" destOrd="0" presId="urn:microsoft.com/office/officeart/2005/8/layout/process3"/>
    <dgm:cxn modelId="{C450CDF7-FD06-4463-964B-0E93E4B0BD08}" type="presParOf" srcId="{470A87F4-FFAD-44C5-813E-A7D1E270D133}" destId="{347EE130-47F2-45E5-8221-8B05C1E95B81}" srcOrd="2" destOrd="0" presId="urn:microsoft.com/office/officeart/2005/8/layout/process3"/>
    <dgm:cxn modelId="{18887C98-3791-42BD-9173-5D523410C12A}" type="presParOf" srcId="{C1262C6D-D757-48B4-8DEB-4B60D270B8DA}" destId="{3E0BE384-2D1E-478E-B376-D54449C165AA}" srcOrd="1" destOrd="0" presId="urn:microsoft.com/office/officeart/2005/8/layout/process3"/>
    <dgm:cxn modelId="{7B6472C5-CE0E-431C-AA7B-EF4F59E51404}" type="presParOf" srcId="{3E0BE384-2D1E-478E-B376-D54449C165AA}" destId="{ACA81AE3-D9B4-4DAD-A547-37EA0D8E0555}" srcOrd="0" destOrd="0" presId="urn:microsoft.com/office/officeart/2005/8/layout/process3"/>
    <dgm:cxn modelId="{2A8CF2E2-C963-4624-94A8-5912C4DF6ADB}" type="presParOf" srcId="{C1262C6D-D757-48B4-8DEB-4B60D270B8DA}" destId="{79B4A2A7-7DAE-48A9-9319-1FA3FF027836}" srcOrd="2" destOrd="0" presId="urn:microsoft.com/office/officeart/2005/8/layout/process3"/>
    <dgm:cxn modelId="{B92BE0A5-4E20-4653-81CF-174D6A22F97B}" type="presParOf" srcId="{79B4A2A7-7DAE-48A9-9319-1FA3FF027836}" destId="{E12C906A-AA0A-4B74-8045-FAE3F5EB662C}" srcOrd="0" destOrd="0" presId="urn:microsoft.com/office/officeart/2005/8/layout/process3"/>
    <dgm:cxn modelId="{2B07B24B-D5F0-4030-8703-C17407B21C59}" type="presParOf" srcId="{79B4A2A7-7DAE-48A9-9319-1FA3FF027836}" destId="{B2D0CBD2-DD81-4D56-9088-BE3DC78E4976}" srcOrd="1" destOrd="0" presId="urn:microsoft.com/office/officeart/2005/8/layout/process3"/>
    <dgm:cxn modelId="{F0520DF9-4F0D-4153-8915-666B6374AB7E}" type="presParOf" srcId="{79B4A2A7-7DAE-48A9-9319-1FA3FF027836}" destId="{FCBCB4F9-42B9-421A-B71E-4514370B74C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B7726-87EA-49D8-A19B-742861ECC8F4}">
      <dsp:nvSpPr>
        <dsp:cNvPr id="0" name=""/>
        <dsp:cNvSpPr/>
      </dsp:nvSpPr>
      <dsp:spPr>
        <a:xfrm>
          <a:off x="3407" y="2444"/>
          <a:ext cx="2925003" cy="159840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Penyebab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gangguan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pada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organ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pencernaan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manusia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</a:t>
          </a:r>
        </a:p>
      </dsp:txBody>
      <dsp:txXfrm>
        <a:off x="3407" y="2444"/>
        <a:ext cx="2925003" cy="1065600"/>
      </dsp:txXfrm>
    </dsp:sp>
    <dsp:sp modelId="{347EE130-47F2-45E5-8221-8B05C1E95B81}">
      <dsp:nvSpPr>
        <dsp:cNvPr id="0" name=""/>
        <dsp:cNvSpPr/>
      </dsp:nvSpPr>
      <dsp:spPr>
        <a:xfrm>
          <a:off x="695256" y="1054777"/>
          <a:ext cx="2925003" cy="29220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tidak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teratur</a:t>
          </a:r>
          <a:endParaRPr lang="en-US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Mengonsumsi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makanan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dan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minuman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yang           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tidak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bersih</a:t>
          </a:r>
          <a:endParaRPr lang="en-US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Mengonsumsi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makanan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yang           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telah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basi</a:t>
          </a:r>
          <a:endParaRPr lang="en-US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780841" y="1140362"/>
        <a:ext cx="2753833" cy="2750904"/>
      </dsp:txXfrm>
    </dsp:sp>
    <dsp:sp modelId="{3E0BE384-2D1E-478E-B376-D54449C165AA}">
      <dsp:nvSpPr>
        <dsp:cNvPr id="0" name=""/>
        <dsp:cNvSpPr/>
      </dsp:nvSpPr>
      <dsp:spPr>
        <a:xfrm>
          <a:off x="3371831" y="171123"/>
          <a:ext cx="940050" cy="7282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371831" y="316771"/>
        <a:ext cx="721578" cy="436945"/>
      </dsp:txXfrm>
    </dsp:sp>
    <dsp:sp modelId="{B2D0CBD2-DD81-4D56-9088-BE3DC78E4976}">
      <dsp:nvSpPr>
        <dsp:cNvPr id="0" name=""/>
        <dsp:cNvSpPr/>
      </dsp:nvSpPr>
      <dsp:spPr>
        <a:xfrm>
          <a:off x="4702091" y="2444"/>
          <a:ext cx="2925003" cy="15984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Cara </a:t>
          </a:r>
          <a:r>
            <a:rPr lang="en-US" sz="18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memelihara</a:t>
          </a:r>
          <a:r>
            <a:rPr lang="en-US" sz="18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organ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pencernaan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makanan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antara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lain:</a:t>
          </a:r>
        </a:p>
      </dsp:txBody>
      <dsp:txXfrm>
        <a:off x="4702091" y="2444"/>
        <a:ext cx="2925003" cy="1065600"/>
      </dsp:txXfrm>
    </dsp:sp>
    <dsp:sp modelId="{FCBCB4F9-42B9-421A-B71E-4514370B74C8}">
      <dsp:nvSpPr>
        <dsp:cNvPr id="0" name=""/>
        <dsp:cNvSpPr/>
      </dsp:nvSpPr>
      <dsp:spPr>
        <a:xfrm>
          <a:off x="5301188" y="1068043"/>
          <a:ext cx="2925003" cy="29220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10875008"/>
              <a:satOff val="-63485"/>
              <a:lumOff val="-509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makanan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sehat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dan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bergizi</a:t>
          </a:r>
          <a:endParaRPr lang="en-US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Tidak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jajan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sembarangan</a:t>
          </a:r>
          <a:endParaRPr lang="en-US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Menjaga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kebersihan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makanan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dan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minuman</a:t>
          </a:r>
          <a:endParaRPr lang="en-US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Mencuci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tangan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sebelum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dan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sesudah</a:t>
          </a:r>
          <a:r>
            <a:rPr lang="en-US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makan</a:t>
          </a:r>
          <a:endParaRPr lang="en-US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386773" y="1153628"/>
        <a:ext cx="2753833" cy="2750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08EA5C-C322-4AC4-8E97-4401EAFDA900}" type="datetimeFigureOut">
              <a:rPr lang="en-ID" smtClean="0"/>
              <a:t>18/09/2021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EA55614-E821-48F5-A96D-7F5B6BD04092}" type="slidenum">
              <a:rPr lang="en-ID" smtClean="0"/>
              <a:t>‹#›</a:t>
            </a:fld>
            <a:endParaRPr lang="en-ID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947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EA5C-C322-4AC4-8E97-4401EAFDA900}" type="datetimeFigureOut">
              <a:rPr lang="en-ID" smtClean="0"/>
              <a:t>18/09/2021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5614-E821-48F5-A96D-7F5B6BD040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1027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EA5C-C322-4AC4-8E97-4401EAFDA900}" type="datetimeFigureOut">
              <a:rPr lang="en-ID" smtClean="0"/>
              <a:t>18/09/2021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5614-E821-48F5-A96D-7F5B6BD040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09647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405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EA5C-C322-4AC4-8E97-4401EAFDA900}" type="datetimeFigureOut">
              <a:rPr lang="en-ID" smtClean="0"/>
              <a:t>18/09/2021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5614-E821-48F5-A96D-7F5B6BD040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2857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EA5C-C322-4AC4-8E97-4401EAFDA900}" type="datetimeFigureOut">
              <a:rPr lang="en-ID" smtClean="0"/>
              <a:t>18/09/2021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5614-E821-48F5-A96D-7F5B6BD04092}" type="slidenum">
              <a:rPr lang="en-ID" smtClean="0"/>
              <a:t>‹#›</a:t>
            </a:fld>
            <a:endParaRPr lang="en-ID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09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EA5C-C322-4AC4-8E97-4401EAFDA900}" type="datetimeFigureOut">
              <a:rPr lang="en-ID" smtClean="0"/>
              <a:t>18/09/2021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5614-E821-48F5-A96D-7F5B6BD040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3215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EA5C-C322-4AC4-8E97-4401EAFDA900}" type="datetimeFigureOut">
              <a:rPr lang="en-ID" smtClean="0"/>
              <a:t>18/09/2021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5614-E821-48F5-A96D-7F5B6BD040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809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EA5C-C322-4AC4-8E97-4401EAFDA900}" type="datetimeFigureOut">
              <a:rPr lang="en-ID" smtClean="0"/>
              <a:t>18/09/2021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5614-E821-48F5-A96D-7F5B6BD040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04804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EA5C-C322-4AC4-8E97-4401EAFDA900}" type="datetimeFigureOut">
              <a:rPr lang="en-ID" smtClean="0"/>
              <a:t>18/09/2021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5614-E821-48F5-A96D-7F5B6BD040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2172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EA5C-C322-4AC4-8E97-4401EAFDA900}" type="datetimeFigureOut">
              <a:rPr lang="en-ID" smtClean="0"/>
              <a:t>18/09/2021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5614-E821-48F5-A96D-7F5B6BD040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5928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EA5C-C322-4AC4-8E97-4401EAFDA900}" type="datetimeFigureOut">
              <a:rPr lang="en-ID" smtClean="0"/>
              <a:t>18/09/2021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5614-E821-48F5-A96D-7F5B6BD040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05545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D08EA5C-C322-4AC4-8E97-4401EAFDA900}" type="datetimeFigureOut">
              <a:rPr lang="en-ID" smtClean="0"/>
              <a:t>18/09/2021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EA55614-E821-48F5-A96D-7F5B6BD040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1772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D90192-6484-4267-86B1-A038867F55B4}"/>
              </a:ext>
            </a:extLst>
          </p:cNvPr>
          <p:cNvSpPr/>
          <p:nvPr/>
        </p:nvSpPr>
        <p:spPr>
          <a:xfrm>
            <a:off x="5936974" y="1643270"/>
            <a:ext cx="5300869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Media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Mengajar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Buku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Pendamping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TEMATIK TERPADU</a:t>
            </a:r>
          </a:p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IPA</a:t>
            </a:r>
          </a:p>
          <a:p>
            <a:pPr algn="ctr"/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untuk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 SD/MI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Kelas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 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0AF0D5-D7AB-4702-9AED-738E9CE1B1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" b="1650"/>
          <a:stretch/>
        </p:blipFill>
        <p:spPr>
          <a:xfrm>
            <a:off x="1313644" y="885614"/>
            <a:ext cx="4358285" cy="52607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805956-F76B-4621-A99A-C9F6062C7C45}"/>
              </a:ext>
            </a:extLst>
          </p:cNvPr>
          <p:cNvSpPr txBox="1"/>
          <p:nvPr/>
        </p:nvSpPr>
        <p:spPr>
          <a:xfrm>
            <a:off x="6016486" y="4956313"/>
            <a:ext cx="5420139" cy="58477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HENI </a:t>
            </a:r>
            <a:r>
              <a:rPr lang="en-US" sz="32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NURHAENI,M.Pd</a:t>
            </a:r>
            <a:endParaRPr lang="en-ID" sz="32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5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B033B8-4954-4C2B-8925-1A915B4C1F4D}"/>
              </a:ext>
            </a:extLst>
          </p:cNvPr>
          <p:cNvSpPr/>
          <p:nvPr/>
        </p:nvSpPr>
        <p:spPr>
          <a:xfrm>
            <a:off x="0" y="835429"/>
            <a:ext cx="9001125" cy="607858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400" dirty="0">
                <a:latin typeface="Arial" panose="020B0604020202020204" pitchFamily="34" charset="0"/>
                <a:cs typeface="Arial" panose="020B0604020202020204" pitchFamily="34" charset="0"/>
              </a:rPr>
              <a:t>Menjelaskan Penyebab Gangguan Organ Pencernaan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CF4E1-C16D-461D-B77A-63A61D1308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97" y="1594768"/>
            <a:ext cx="3192534" cy="2185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D15EBB-C1D3-4F54-A51D-9B2E24EC53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8"/>
          <a:stretch/>
        </p:blipFill>
        <p:spPr>
          <a:xfrm>
            <a:off x="4774894" y="1555509"/>
            <a:ext cx="3192534" cy="2008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AA2A5C-9DD5-4950-B44C-D1574B36A0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39" y="3931773"/>
            <a:ext cx="3219436" cy="21697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730367-5347-4AA9-A549-1A09C1779F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5"/>
          <a:stretch/>
        </p:blipFill>
        <p:spPr>
          <a:xfrm>
            <a:off x="4788024" y="4003781"/>
            <a:ext cx="3219436" cy="18816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45BDD8-15B1-4AC4-819E-5762F0399DA2}"/>
              </a:ext>
            </a:extLst>
          </p:cNvPr>
          <p:cNvSpPr/>
          <p:nvPr/>
        </p:nvSpPr>
        <p:spPr>
          <a:xfrm>
            <a:off x="344001" y="3283701"/>
            <a:ext cx="3174330" cy="504056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dirty="0"/>
              <a:t>Jajan sembarangan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6263C-5376-408D-BD9F-AC506D2898D3}"/>
              </a:ext>
            </a:extLst>
          </p:cNvPr>
          <p:cNvSpPr/>
          <p:nvPr/>
        </p:nvSpPr>
        <p:spPr>
          <a:xfrm>
            <a:off x="4774894" y="3284140"/>
            <a:ext cx="3192534" cy="504056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dirty="0"/>
              <a:t>Makanan tidak mengandung serat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998DC9-0EEE-47C1-9571-27E1BC0081DC}"/>
              </a:ext>
            </a:extLst>
          </p:cNvPr>
          <p:cNvSpPr/>
          <p:nvPr/>
        </p:nvSpPr>
        <p:spPr>
          <a:xfrm>
            <a:off x="356219" y="5588964"/>
            <a:ext cx="3162112" cy="504056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dirty="0"/>
              <a:t>Pola makan tidak teratur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55616A-2FCD-4577-A843-0ED677397691}"/>
              </a:ext>
            </a:extLst>
          </p:cNvPr>
          <p:cNvSpPr/>
          <p:nvPr/>
        </p:nvSpPr>
        <p:spPr>
          <a:xfrm>
            <a:off x="4788024" y="5614524"/>
            <a:ext cx="3179404" cy="504056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dirty="0"/>
              <a:t>Makanan banyak mengandung gula</a:t>
            </a:r>
          </a:p>
        </p:txBody>
      </p:sp>
    </p:spTree>
    <p:extLst>
      <p:ext uri="{BB962C8B-B14F-4D97-AF65-F5344CB8AC3E}">
        <p14:creationId xmlns:p14="http://schemas.microsoft.com/office/powerpoint/2010/main" val="403222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ACCDBAB-5B51-4584-8D03-8A2EE034ACB4}"/>
              </a:ext>
            </a:extLst>
          </p:cNvPr>
          <p:cNvSpPr/>
          <p:nvPr/>
        </p:nvSpPr>
        <p:spPr>
          <a:xfrm>
            <a:off x="3835866" y="1603514"/>
            <a:ext cx="5175613" cy="276333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SELAMAT BELAJAR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DAN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TETAP SEMANGAT</a:t>
            </a:r>
            <a:endParaRPr lang="en-ID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EFCBAAA-C9CB-40FD-922F-BB23483A45A9}"/>
              </a:ext>
            </a:extLst>
          </p:cNvPr>
          <p:cNvSpPr/>
          <p:nvPr/>
        </p:nvSpPr>
        <p:spPr>
          <a:xfrm rot="10800000" flipV="1">
            <a:off x="3835866" y="5012797"/>
            <a:ext cx="5308132" cy="66080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HENI </a:t>
            </a:r>
            <a:r>
              <a:rPr lang="en-US" sz="3200" b="1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NURHAENI,M.Pd</a:t>
            </a:r>
            <a:endParaRPr lang="en-ID" sz="3200" b="1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  <a:p>
            <a:pPr algn="ctr"/>
            <a:endParaRPr lang="en-ID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2070B5-3CD7-4F55-97C7-736F1EB30D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20"/>
          <a:stretch/>
        </p:blipFill>
        <p:spPr>
          <a:xfrm>
            <a:off x="984715" y="864392"/>
            <a:ext cx="2727140" cy="369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6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26293" y="380979"/>
            <a:ext cx="7010400" cy="5771736"/>
            <a:chOff x="3866840" y="133350"/>
            <a:chExt cx="5257800" cy="4328802"/>
          </a:xfrm>
        </p:grpSpPr>
        <p:sp>
          <p:nvSpPr>
            <p:cNvPr id="3" name="Oval 2"/>
            <p:cNvSpPr/>
            <p:nvPr/>
          </p:nvSpPr>
          <p:spPr>
            <a:xfrm>
              <a:off x="4191000" y="133350"/>
              <a:ext cx="4328802" cy="4328802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581220" y="2104039"/>
              <a:ext cx="3657600" cy="6847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333" b="1" dirty="0" err="1">
                  <a:solidFill>
                    <a:srgbClr val="008000"/>
                  </a:solidFill>
                  <a:cs typeface="Calibri" pitchFamily="34" charset="0"/>
                </a:rPr>
                <a:t>Makanan</a:t>
              </a:r>
              <a:r>
                <a:rPr lang="en-US" sz="5333" b="1" dirty="0">
                  <a:solidFill>
                    <a:srgbClr val="008000"/>
                  </a:solidFill>
                  <a:cs typeface="Calibri" pitchFamily="34" charset="0"/>
                </a:rPr>
                <a:t> </a:t>
              </a:r>
              <a:r>
                <a:rPr lang="en-US" sz="5333" b="1" dirty="0" err="1">
                  <a:solidFill>
                    <a:srgbClr val="008000"/>
                  </a:solidFill>
                  <a:cs typeface="Calibri" pitchFamily="34" charset="0"/>
                </a:rPr>
                <a:t>Sehat</a:t>
              </a:r>
              <a:endParaRPr lang="en-US" sz="5333" b="1" dirty="0">
                <a:solidFill>
                  <a:srgbClr val="008000"/>
                </a:solidFill>
                <a:cs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66840" y="1495456"/>
              <a:ext cx="5257800" cy="6847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333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Tema</a:t>
              </a:r>
              <a:r>
                <a:rPr lang="en-US" sz="5333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3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t="5004" r="6461"/>
          <a:stretch/>
        </p:blipFill>
        <p:spPr>
          <a:xfrm>
            <a:off x="516640" y="644691"/>
            <a:ext cx="5238413" cy="509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9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ANAK SD\Tematik 1c links etc\Tematik 1C Subtema 2\Links\2. makan siang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77" y="2756926"/>
            <a:ext cx="5086516" cy="343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-1" y="1"/>
            <a:ext cx="12192044" cy="889000"/>
            <a:chOff x="-1" y="0"/>
            <a:chExt cx="9144033" cy="666750"/>
          </a:xfrm>
        </p:grpSpPr>
        <p:grpSp>
          <p:nvGrpSpPr>
            <p:cNvPr id="20" name="Group 19"/>
            <p:cNvGrpSpPr/>
            <p:nvPr/>
          </p:nvGrpSpPr>
          <p:grpSpPr>
            <a:xfrm>
              <a:off x="-1" y="0"/>
              <a:ext cx="7643835" cy="666750"/>
              <a:chOff x="-1" y="0"/>
              <a:chExt cx="8696259" cy="666750"/>
            </a:xfrm>
          </p:grpSpPr>
          <p:pic>
            <p:nvPicPr>
              <p:cNvPr id="24" name="Picture 23" descr="E:\ELISA\PPT ESPS\2016\ESPS edisi kurnas\PERINTILAN ESPS KURNAS\pita label 5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5887721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238747" y="58149"/>
                <a:ext cx="8457511" cy="5617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267" b="1" dirty="0" err="1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Materi</a:t>
                </a:r>
                <a:r>
                  <a:rPr lang="en-US" sz="4267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4267" b="1" dirty="0" err="1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Inti</a:t>
                </a:r>
                <a:r>
                  <a:rPr lang="en-US" sz="4267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4267" b="1" dirty="0" err="1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Subtema</a:t>
                </a:r>
                <a:r>
                  <a:rPr lang="en-US" sz="4267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3</a:t>
                </a:r>
              </a:p>
            </p:txBody>
          </p:sp>
        </p:grpSp>
        <p:grpSp>
          <p:nvGrpSpPr>
            <p:cNvPr id="21" name="Group 11"/>
            <p:cNvGrpSpPr/>
            <p:nvPr/>
          </p:nvGrpSpPr>
          <p:grpSpPr>
            <a:xfrm>
              <a:off x="7848632" y="142858"/>
              <a:ext cx="1295400" cy="417731"/>
              <a:chOff x="7772400" y="57150"/>
              <a:chExt cx="1295400" cy="417731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7772400" y="57150"/>
                <a:ext cx="1143000" cy="41773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924800" y="71420"/>
                <a:ext cx="1143000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alibri" pitchFamily="34" charset="0"/>
                    <a:cs typeface="Calibri" pitchFamily="34" charset="0"/>
                  </a:rPr>
                  <a:t>KD 3.3</a:t>
                </a:r>
              </a:p>
            </p:txBody>
          </p:sp>
        </p:grpSp>
      </p:grpSp>
      <p:sp>
        <p:nvSpPr>
          <p:cNvPr id="16" name="Rounded Rectangle 15"/>
          <p:cNvSpPr/>
          <p:nvPr/>
        </p:nvSpPr>
        <p:spPr>
          <a:xfrm>
            <a:off x="5547872" y="1220755"/>
            <a:ext cx="5348661" cy="13441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Salah</a:t>
            </a:r>
            <a:r>
              <a:rPr lang="en-US" sz="2667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satu</a:t>
            </a:r>
            <a:r>
              <a:rPr lang="en-US" sz="2667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cara</a:t>
            </a:r>
            <a:r>
              <a:rPr lang="en-US" sz="2667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merawat</a:t>
            </a:r>
            <a:r>
              <a:rPr lang="en-US" sz="2667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organ </a:t>
            </a:r>
            <a:r>
              <a:rPr lang="en-US" sz="2667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pencernaan</a:t>
            </a:r>
            <a:r>
              <a:rPr lang="en-US" sz="2667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adalah</a:t>
            </a:r>
            <a:r>
              <a:rPr lang="en-US" sz="2667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makan</a:t>
            </a:r>
            <a:r>
              <a:rPr lang="en-US" sz="2667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makanan</a:t>
            </a:r>
            <a:r>
              <a:rPr lang="en-US" sz="2667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667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bergizi</a:t>
            </a:r>
            <a:r>
              <a:rPr lang="en-US" sz="2667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36237" y="2756926"/>
            <a:ext cx="6347883" cy="2016224"/>
            <a:chOff x="3777178" y="2067694"/>
            <a:chExt cx="4760912" cy="1512168"/>
          </a:xfrm>
        </p:grpSpPr>
        <p:sp>
          <p:nvSpPr>
            <p:cNvPr id="2" name="Rounded Rectangle 1"/>
            <p:cNvSpPr/>
            <p:nvPr/>
          </p:nvSpPr>
          <p:spPr>
            <a:xfrm>
              <a:off x="3777178" y="2067694"/>
              <a:ext cx="4760912" cy="15121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98852" y="2283718"/>
              <a:ext cx="4317564" cy="1084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 b="1" dirty="0" err="1">
                  <a:latin typeface="Calibri" pitchFamily="34" charset="0"/>
                  <a:cs typeface="Calibri" pitchFamily="34" charset="0"/>
                </a:rPr>
                <a:t>Zat</a:t>
              </a:r>
              <a:r>
                <a:rPr lang="en-US" sz="29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933" b="1" dirty="0" err="1">
                  <a:latin typeface="Calibri" pitchFamily="34" charset="0"/>
                  <a:cs typeface="Calibri" pitchFamily="34" charset="0"/>
                </a:rPr>
                <a:t>gizi</a:t>
              </a:r>
              <a:r>
                <a:rPr lang="en-US" sz="2933" b="1" dirty="0">
                  <a:latin typeface="Calibri" pitchFamily="34" charset="0"/>
                  <a:cs typeface="Calibri" pitchFamily="34" charset="0"/>
                </a:rPr>
                <a:t> yang </a:t>
              </a:r>
              <a:r>
                <a:rPr lang="en-US" sz="2933" b="1" dirty="0" err="1">
                  <a:latin typeface="Calibri" pitchFamily="34" charset="0"/>
                  <a:cs typeface="Calibri" pitchFamily="34" charset="0"/>
                </a:rPr>
                <a:t>diperlukan</a:t>
              </a:r>
              <a:r>
                <a:rPr lang="en-US" sz="29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933" b="1" dirty="0" err="1">
                  <a:latin typeface="Calibri" pitchFamily="34" charset="0"/>
                  <a:cs typeface="Calibri" pitchFamily="34" charset="0"/>
                </a:rPr>
                <a:t>oleh</a:t>
              </a:r>
              <a:r>
                <a:rPr lang="en-US" sz="29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933" b="1" dirty="0" err="1">
                  <a:latin typeface="Calibri" pitchFamily="34" charset="0"/>
                  <a:cs typeface="Calibri" pitchFamily="34" charset="0"/>
                </a:rPr>
                <a:t>tubuh</a:t>
              </a:r>
              <a:r>
                <a:rPr lang="en-US" sz="2933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933" b="1" dirty="0" err="1">
                  <a:latin typeface="Calibri" pitchFamily="34" charset="0"/>
                  <a:cs typeface="Calibri" pitchFamily="34" charset="0"/>
                </a:rPr>
                <a:t>antara</a:t>
              </a:r>
              <a:r>
                <a:rPr lang="en-US" sz="2933" b="1" dirty="0">
                  <a:latin typeface="Calibri" pitchFamily="34" charset="0"/>
                  <a:cs typeface="Calibri" pitchFamily="34" charset="0"/>
                </a:rPr>
                <a:t> lain </a:t>
              </a:r>
              <a:r>
                <a:rPr lang="en-US" sz="2933" b="1" dirty="0" err="1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karbohidrat</a:t>
              </a:r>
              <a:r>
                <a:rPr lang="en-US" sz="2933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933" b="1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protein</a:t>
              </a:r>
              <a:r>
                <a:rPr lang="en-US" sz="2933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933" b="1" dirty="0" err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lemak</a:t>
              </a:r>
              <a:r>
                <a:rPr lang="en-US" sz="2933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933" b="1" dirty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vitamin</a:t>
              </a:r>
              <a:r>
                <a:rPr lang="en-US" sz="2933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933" b="1" dirty="0">
                  <a:solidFill>
                    <a:schemeClr val="accent4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mineral</a:t>
              </a:r>
              <a:r>
                <a:rPr lang="en-US" sz="2933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933" b="1" dirty="0" err="1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9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933" b="1" dirty="0">
                  <a:solidFill>
                    <a:srgbClr val="FF0066"/>
                  </a:solidFill>
                  <a:latin typeface="Calibri" pitchFamily="34" charset="0"/>
                  <a:cs typeface="Calibri" pitchFamily="34" charset="0"/>
                </a:rPr>
                <a:t>air</a:t>
              </a:r>
              <a:r>
                <a:rPr lang="en-US" sz="2933" b="1" dirty="0">
                  <a:latin typeface="Calibri" pitchFamily="34" charset="0"/>
                  <a:cs typeface="Calibri" pitchFamily="34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83499" y="367727"/>
            <a:ext cx="9787824" cy="3411307"/>
            <a:chOff x="1187624" y="275795"/>
            <a:chExt cx="7340868" cy="2558480"/>
          </a:xfrm>
        </p:grpSpPr>
        <p:grpSp>
          <p:nvGrpSpPr>
            <p:cNvPr id="3" name="Group 2"/>
            <p:cNvGrpSpPr/>
            <p:nvPr/>
          </p:nvGrpSpPr>
          <p:grpSpPr>
            <a:xfrm>
              <a:off x="1187624" y="600238"/>
              <a:ext cx="7159275" cy="2234037"/>
              <a:chOff x="1240769" y="600238"/>
              <a:chExt cx="7159275" cy="2234037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240769" y="600238"/>
                <a:ext cx="4000496" cy="130054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667" b="1" dirty="0" err="1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Karbohidrat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berfungsi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sebagai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tenaga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.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Karbohidrat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dapat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diperoleh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dari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nasi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jagung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atau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kentang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. 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708560" y="2026505"/>
                <a:ext cx="2691484" cy="8077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Beras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kentang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ubi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jagung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gandum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adalah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karbohidrat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.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112" y="275795"/>
              <a:ext cx="2948380" cy="16589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Left Arrow 4"/>
            <p:cNvSpPr/>
            <p:nvPr/>
          </p:nvSpPr>
          <p:spPr>
            <a:xfrm>
              <a:off x="5004048" y="1105272"/>
              <a:ext cx="632504" cy="386358"/>
            </a:xfrm>
            <a:prstGeom prst="leftArrow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8822" y="2564903"/>
            <a:ext cx="10531701" cy="3765326"/>
            <a:chOff x="201616" y="1923677"/>
            <a:chExt cx="7898776" cy="2823994"/>
          </a:xfrm>
        </p:grpSpPr>
        <p:grpSp>
          <p:nvGrpSpPr>
            <p:cNvPr id="4" name="Group 3"/>
            <p:cNvGrpSpPr/>
            <p:nvPr/>
          </p:nvGrpSpPr>
          <p:grpSpPr>
            <a:xfrm>
              <a:off x="288032" y="3177137"/>
              <a:ext cx="7812360" cy="1570534"/>
              <a:chOff x="251520" y="3177137"/>
              <a:chExt cx="7812360" cy="1570534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491880" y="3177137"/>
                <a:ext cx="4572000" cy="1300548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>
                <a:spAutoFit/>
              </a:bodyPr>
              <a:lstStyle/>
              <a:p>
                <a:pPr>
                  <a:buNone/>
                </a:pPr>
                <a:r>
                  <a:rPr lang="en-US" sz="2667" b="1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Protein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berfungsi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sebagai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tenaga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cadangan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mengganti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sel-sel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yang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rusak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pembentuk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antibodi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sebagai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zat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pembangun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tubuh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. 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51520" y="3939902"/>
                <a:ext cx="2989497" cy="8077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Ikan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daging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kacang-kacangan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keju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susu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adalah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protein.</a:t>
                </a:r>
              </a:p>
            </p:txBody>
          </p:sp>
        </p:grpSp>
        <p:pic>
          <p:nvPicPr>
            <p:cNvPr id="1026" name="Picture 2" descr="E:\BANK GAMBAR MIU\SHUTTERSTOCK\Ririn 8 Mei\3.6 protein-24199279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764" y="2052874"/>
              <a:ext cx="2904142" cy="18150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Right Arrow 7"/>
            <p:cNvSpPr/>
            <p:nvPr/>
          </p:nvSpPr>
          <p:spPr>
            <a:xfrm rot="2567027">
              <a:off x="3033461" y="2928064"/>
              <a:ext cx="576064" cy="36004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01616" y="1923677"/>
              <a:ext cx="1920959" cy="2230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33" dirty="0">
                  <a:latin typeface="Calibri" pitchFamily="34" charset="0"/>
                  <a:cs typeface="Calibri" pitchFamily="34" charset="0"/>
                </a:rPr>
                <a:t>Sumber </a:t>
              </a:r>
              <a:r>
                <a:rPr lang="en-US" sz="1333" dirty="0" err="1">
                  <a:latin typeface="Calibri" pitchFamily="34" charset="0"/>
                  <a:cs typeface="Calibri" pitchFamily="34" charset="0"/>
                </a:rPr>
                <a:t>gambar</a:t>
              </a:r>
              <a:r>
                <a:rPr lang="en-US" sz="1333" dirty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333" i="1" dirty="0">
                  <a:latin typeface="Calibri" pitchFamily="34" charset="0"/>
                  <a:cs typeface="Calibri" pitchFamily="34" charset="0"/>
                </a:rPr>
                <a:t>shutterstock.com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09272" y="756960"/>
            <a:ext cx="10763325" cy="9131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sz="2667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Lemak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sebagai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sumber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tenaga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berfungsi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melarutkan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vitamin A, D, E,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K,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serta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berfungsi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melindungi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organ-organ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tubuh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penting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15947" y="1700809"/>
            <a:ext cx="6142903" cy="4673553"/>
            <a:chOff x="4211960" y="1275606"/>
            <a:chExt cx="4607177" cy="3505165"/>
          </a:xfrm>
        </p:grpSpPr>
        <p:sp>
          <p:nvSpPr>
            <p:cNvPr id="30" name="Rectangle 29"/>
            <p:cNvSpPr/>
            <p:nvPr/>
          </p:nvSpPr>
          <p:spPr>
            <a:xfrm>
              <a:off x="7452320" y="3174236"/>
              <a:ext cx="1366817" cy="238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67" dirty="0" err="1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467" dirty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467" i="1" dirty="0">
                  <a:latin typeface="Calibri" pitchFamily="34" charset="0"/>
                  <a:cs typeface="Calibri" pitchFamily="34" charset="0"/>
                </a:rPr>
                <a:t>pixabay.com</a:t>
              </a:r>
            </a:p>
          </p:txBody>
        </p:sp>
        <p:pic>
          <p:nvPicPr>
            <p:cNvPr id="1029" name="Picture 5" descr="E:\ANAK SD\BUPING SD Kelas V\MEDIA MENGAJAR\gbr\alpukat -962704-pxhere.com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1275606"/>
              <a:ext cx="1828800" cy="1828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30" name="Picture 6" descr="E:\ANAK SD\BUPING SD Kelas V\MEDIA MENGAJAR\gbr\kacang2an 21502_128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1397070"/>
              <a:ext cx="2050333" cy="13663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32" name="Picture 8" descr="E:\ANAK SD\BUPING SD Kelas V\SETT-2\Tema 9\SUB 2-3\GBR SUB 2-3\9.13 minyak zaitun pixabay.com -968657_192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1984" y="2603567"/>
              <a:ext cx="2002455" cy="13349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3" name="TextBox 22"/>
            <p:cNvSpPr txBox="1"/>
            <p:nvPr/>
          </p:nvSpPr>
          <p:spPr>
            <a:xfrm>
              <a:off x="4211960" y="3973001"/>
              <a:ext cx="3816424" cy="8077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Kacang-kacangan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alpukat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zaitun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merupakan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makanan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yang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mengandung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lemak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nabati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28" y="1845913"/>
            <a:ext cx="5568619" cy="4240481"/>
            <a:chOff x="35496" y="1384434"/>
            <a:chExt cx="4176464" cy="3180361"/>
          </a:xfrm>
        </p:grpSpPr>
        <p:pic>
          <p:nvPicPr>
            <p:cNvPr id="1026" name="Picture 2" descr="E:\[ NASKAH &amp; GAMBAR SMP-SMA]\ISTAMAR SMA\istamar 2b baru\gambar bab 6 - pencernaan\lemak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75" y="1384434"/>
              <a:ext cx="2066925" cy="1371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28" name="Picture 4" descr="E:\ANAK SD\BUPING SD Kelas V\MEDIA MENGAJAR\gbr\susu 1362675-pxhere.com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6060" y="1680100"/>
              <a:ext cx="1575900" cy="220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Picture 3" descr="E:\[ NASKAH &amp; GAMBAR SMP-SMA]\IPA TERPADU SUMARWAN\IPA SUMARWAN 3A\Bab 7\keju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6184" y="2517824"/>
              <a:ext cx="1335087" cy="11731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TextBox 17"/>
            <p:cNvSpPr txBox="1"/>
            <p:nvPr/>
          </p:nvSpPr>
          <p:spPr>
            <a:xfrm>
              <a:off x="179512" y="4003199"/>
              <a:ext cx="3888432" cy="5615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Daging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keju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susu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merupakan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makanan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yang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mengandung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lemak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hewani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.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496" y="2859782"/>
              <a:ext cx="1366816" cy="238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67" dirty="0" err="1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467" dirty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467" i="1" dirty="0">
                  <a:latin typeface="Calibri" pitchFamily="34" charset="0"/>
                  <a:cs typeface="Calibri" pitchFamily="34" charset="0"/>
                </a:rPr>
                <a:t>pixabay.com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80960" y="380979"/>
            <a:ext cx="11430080" cy="13236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sz="2667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Vitamin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terbagi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menjadi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vitamin yang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larut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air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seperti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B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C,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vitamin yang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larut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dalam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lemak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yaitu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A, D, E,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K. </a:t>
            </a:r>
          </a:p>
          <a:p>
            <a:pPr lvl="0">
              <a:buNone/>
            </a:pPr>
            <a:r>
              <a:rPr lang="en-US" sz="2667" b="1" dirty="0" err="1">
                <a:latin typeface="Calibri" pitchFamily="34" charset="0"/>
                <a:cs typeface="Calibri" pitchFamily="34" charset="0"/>
              </a:rPr>
              <a:t>Fungsi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vitamin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berbeda-beda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bergantung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pada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67" b="1" dirty="0" err="1">
                <a:latin typeface="Calibri" pitchFamily="34" charset="0"/>
                <a:cs typeface="Calibri" pitchFamily="34" charset="0"/>
              </a:rPr>
              <a:t>jenisnya</a:t>
            </a:r>
            <a:r>
              <a:rPr lang="en-US" sz="2667" b="1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0960" y="2180861"/>
            <a:ext cx="44669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Vitamin A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berfungsi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menjaga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kesehatan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kulit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mata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serta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membantu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pertumbuhan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263705" y="2293904"/>
            <a:ext cx="5184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Vitamin B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berfungsi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membantu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pembentukan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sel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darah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merah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mencegah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penyakit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beri-beri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3340" y="3976735"/>
            <a:ext cx="4608512" cy="1870195"/>
            <a:chOff x="107504" y="2982550"/>
            <a:chExt cx="3456384" cy="1402646"/>
          </a:xfrm>
        </p:grpSpPr>
        <p:sp>
          <p:nvSpPr>
            <p:cNvPr id="21" name="TextBox 20"/>
            <p:cNvSpPr txBox="1"/>
            <p:nvPr/>
          </p:nvSpPr>
          <p:spPr>
            <a:xfrm>
              <a:off x="107504" y="3363838"/>
              <a:ext cx="1769287" cy="8077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Contoh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vitamin A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adalah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133" b="1" dirty="0" err="1">
                  <a:latin typeface="Calibri" pitchFamily="34" charset="0"/>
                  <a:cs typeface="Calibri" pitchFamily="34" charset="0"/>
                </a:rPr>
                <a:t>wortel</a:t>
              </a:r>
              <a:r>
                <a:rPr lang="en-US" sz="2133" b="1" dirty="0">
                  <a:latin typeface="Calibri" pitchFamily="34" charset="0"/>
                  <a:cs typeface="Calibri" pitchFamily="34" charset="0"/>
                </a:rPr>
                <a:t>. 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846029" y="2982550"/>
              <a:ext cx="1717859" cy="1402646"/>
              <a:chOff x="4445960" y="1563983"/>
              <a:chExt cx="1717859" cy="1402646"/>
            </a:xfrm>
          </p:grpSpPr>
          <p:pic>
            <p:nvPicPr>
              <p:cNvPr id="22" name="Picture 2" descr="C:\Users\TYH\Downloads\carrots-1508847__340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447027" y="1563983"/>
                <a:ext cx="1716792" cy="11513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4445960" y="2728054"/>
                <a:ext cx="1366817" cy="238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67" dirty="0" err="1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1467" dirty="0">
                    <a:latin typeface="Calibri" pitchFamily="34" charset="0"/>
                    <a:cs typeface="Calibri" pitchFamily="34" charset="0"/>
                  </a:rPr>
                  <a:t>: </a:t>
                </a:r>
                <a:r>
                  <a:rPr lang="en-US" sz="1467" i="1" dirty="0">
                    <a:latin typeface="Calibri" pitchFamily="34" charset="0"/>
                    <a:cs typeface="Calibri" pitchFamily="34" charset="0"/>
                  </a:rPr>
                  <a:t>pixabay.com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5711958" y="3737717"/>
            <a:ext cx="5952661" cy="2348868"/>
            <a:chOff x="4283968" y="2803288"/>
            <a:chExt cx="4464496" cy="1761651"/>
          </a:xfrm>
        </p:grpSpPr>
        <p:grpSp>
          <p:nvGrpSpPr>
            <p:cNvPr id="24" name="Group 23"/>
            <p:cNvGrpSpPr/>
            <p:nvPr/>
          </p:nvGrpSpPr>
          <p:grpSpPr>
            <a:xfrm>
              <a:off x="4283968" y="2803288"/>
              <a:ext cx="4464496" cy="1474408"/>
              <a:chOff x="4280135" y="2766875"/>
              <a:chExt cx="4464496" cy="1474408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7105547" y="2895377"/>
                <a:ext cx="1639084" cy="13001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Contoh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vitamin B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antara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lain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kacang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hijau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kacang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merah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.</a:t>
                </a:r>
              </a:p>
            </p:txBody>
          </p:sp>
          <p:pic>
            <p:nvPicPr>
              <p:cNvPr id="26" name="Picture 3" descr="C:\Users\TYH\Downloads\mung-beans-390017_960_720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3209" b="-982"/>
              <a:stretch>
                <a:fillRect/>
              </a:stretch>
            </p:blipFill>
            <p:spPr bwMode="auto">
              <a:xfrm>
                <a:off x="4280135" y="2766875"/>
                <a:ext cx="1408222" cy="1090607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7" name="Picture 4" descr="C:\Users\TYH\Downloads\red-2313107_960_720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14087" y="3161283"/>
                <a:ext cx="1442348" cy="10800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5617920" y="4326364"/>
              <a:ext cx="1366817" cy="238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67" dirty="0" err="1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467" dirty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467" i="1" dirty="0">
                  <a:latin typeface="Calibri" pitchFamily="34" charset="0"/>
                  <a:cs typeface="Calibri" pitchFamily="34" charset="0"/>
                </a:rPr>
                <a:t>pixabay.com</a:t>
              </a:r>
            </a:p>
          </p:txBody>
        </p:sp>
      </p:grpSp>
      <p:sp>
        <p:nvSpPr>
          <p:cNvPr id="4" name="Down Arrow 3"/>
          <p:cNvSpPr/>
          <p:nvPr/>
        </p:nvSpPr>
        <p:spPr>
          <a:xfrm>
            <a:off x="1871531" y="3507979"/>
            <a:ext cx="550859" cy="689107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Down Arrow 27"/>
          <p:cNvSpPr/>
          <p:nvPr/>
        </p:nvSpPr>
        <p:spPr>
          <a:xfrm>
            <a:off x="8163253" y="3525011"/>
            <a:ext cx="550859" cy="689107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3" grpId="0"/>
      <p:bldP spid="4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5709" y="164638"/>
            <a:ext cx="5810291" cy="2601632"/>
            <a:chOff x="214282" y="123478"/>
            <a:chExt cx="4357718" cy="1951224"/>
          </a:xfrm>
        </p:grpSpPr>
        <p:sp>
          <p:nvSpPr>
            <p:cNvPr id="20" name="Rectangle 19"/>
            <p:cNvSpPr/>
            <p:nvPr/>
          </p:nvSpPr>
          <p:spPr>
            <a:xfrm>
              <a:off x="214282" y="214296"/>
              <a:ext cx="2071702" cy="14542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Vitamin C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berfungsi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untuk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menjaga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daya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tahan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tubuh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mencegah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penyakit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seriawan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.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357422" y="123478"/>
              <a:ext cx="2214578" cy="1951224"/>
              <a:chOff x="2214546" y="428164"/>
              <a:chExt cx="2214578" cy="1951224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2214546" y="1571618"/>
                <a:ext cx="2214578" cy="807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Buah-buahan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seperti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jeruk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kiwi,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adalah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vitamin C.</a:t>
                </a:r>
              </a:p>
            </p:txBody>
          </p:sp>
          <p:pic>
            <p:nvPicPr>
              <p:cNvPr id="29" name="Picture 2" descr="C:\Users\TYH\Downloads\breakfast-1239436_960_720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494253" y="428164"/>
                <a:ext cx="1720557" cy="1143454"/>
              </a:xfrm>
              <a:prstGeom prst="rect">
                <a:avLst/>
              </a:prstGeom>
              <a:noFill/>
            </p:spPr>
          </p:pic>
        </p:grpSp>
        <p:sp>
          <p:nvSpPr>
            <p:cNvPr id="2" name="Right Arrow 1"/>
            <p:cNvSpPr/>
            <p:nvPr/>
          </p:nvSpPr>
          <p:spPr>
            <a:xfrm>
              <a:off x="2085013" y="771550"/>
              <a:ext cx="470763" cy="442878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3339" y="3332990"/>
            <a:ext cx="5280587" cy="2887548"/>
            <a:chOff x="107504" y="2499742"/>
            <a:chExt cx="3960440" cy="2165661"/>
          </a:xfrm>
        </p:grpSpPr>
        <p:pic>
          <p:nvPicPr>
            <p:cNvPr id="2050" name="Picture 2" descr="E:\ANAK SD\BUPING SD Kelas V\MEDIA MENGAJAR\gbr\keju 1238395_128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3204" y="3007085"/>
              <a:ext cx="1124740" cy="749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107504" y="2499742"/>
              <a:ext cx="3744416" cy="2165661"/>
              <a:chOff x="107504" y="2499742"/>
              <a:chExt cx="3744416" cy="2165661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07504" y="2643188"/>
                <a:ext cx="1928826" cy="14542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accent6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Vitamin D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berfungsi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untuk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membantu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pertumbuhan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400" b="1" dirty="0" err="1">
                    <a:latin typeface="Calibri" pitchFamily="34" charset="0"/>
                    <a:cs typeface="Calibri" pitchFamily="34" charset="0"/>
                  </a:rPr>
                  <a:t>gigi</a:t>
                </a:r>
                <a:r>
                  <a:rPr lang="en-US" sz="2400" b="1" dirty="0">
                    <a:latin typeface="Calibri" pitchFamily="34" charset="0"/>
                    <a:cs typeface="Calibri" pitchFamily="34" charset="0"/>
                  </a:rPr>
                  <a:t>. </a:t>
                </a: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2025184" y="2499742"/>
                <a:ext cx="1826736" cy="2165661"/>
                <a:chOff x="4168377" y="3134862"/>
                <a:chExt cx="1826736" cy="1844661"/>
              </a:xfrm>
            </p:grpSpPr>
            <p:pic>
              <p:nvPicPr>
                <p:cNvPr id="24" name="Picture 3" descr="C:\Documents and Settings\Administrator\My Documents\13. Buping SD Kelas V (FINAL)\QR Code Buping 5\TEMA 3\fdc82cea5aae2bac_640_glass-of-milk.pn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/>
                <a:srcRect l="23141" r="18390"/>
                <a:stretch/>
              </p:blipFill>
              <p:spPr bwMode="auto">
                <a:xfrm>
                  <a:off x="4168377" y="3134862"/>
                  <a:ext cx="1015985" cy="1156622"/>
                </a:xfrm>
                <a:prstGeom prst="rect">
                  <a:avLst/>
                </a:prstGeom>
                <a:noFill/>
              </p:spPr>
            </p:pic>
            <p:sp>
              <p:nvSpPr>
                <p:cNvPr id="25" name="Rectangle 24"/>
                <p:cNvSpPr/>
                <p:nvPr/>
              </p:nvSpPr>
              <p:spPr>
                <a:xfrm>
                  <a:off x="4361270" y="4291483"/>
                  <a:ext cx="1633843" cy="68804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133" b="1" dirty="0" err="1">
                      <a:latin typeface="Calibri" pitchFamily="34" charset="0"/>
                      <a:cs typeface="Calibri" pitchFamily="34" charset="0"/>
                    </a:rPr>
                    <a:t>Susu</a:t>
                  </a:r>
                  <a:r>
                    <a:rPr lang="en-US" sz="2133" b="1" dirty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133" b="1" dirty="0" err="1">
                      <a:latin typeface="Calibri" pitchFamily="34" charset="0"/>
                      <a:cs typeface="Calibri" pitchFamily="34" charset="0"/>
                    </a:rPr>
                    <a:t>dan</a:t>
                  </a:r>
                  <a:r>
                    <a:rPr lang="en-US" sz="2133" b="1" dirty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133" b="1" dirty="0" err="1">
                      <a:latin typeface="Calibri" pitchFamily="34" charset="0"/>
                      <a:cs typeface="Calibri" pitchFamily="34" charset="0"/>
                    </a:rPr>
                    <a:t>keju</a:t>
                  </a:r>
                  <a:r>
                    <a:rPr lang="en-US" sz="2133" b="1" dirty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133" b="1" dirty="0" err="1">
                      <a:latin typeface="Calibri" pitchFamily="34" charset="0"/>
                      <a:cs typeface="Calibri" pitchFamily="34" charset="0"/>
                    </a:rPr>
                    <a:t>adalah</a:t>
                  </a:r>
                  <a:r>
                    <a:rPr lang="en-US" sz="2133" b="1" dirty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133" b="1" dirty="0" err="1">
                      <a:latin typeface="Calibri" pitchFamily="34" charset="0"/>
                      <a:cs typeface="Calibri" pitchFamily="34" charset="0"/>
                    </a:rPr>
                    <a:t>sumber</a:t>
                  </a:r>
                  <a:r>
                    <a:rPr lang="en-US" sz="2133" b="1" dirty="0">
                      <a:latin typeface="Calibri" pitchFamily="34" charset="0"/>
                      <a:cs typeface="Calibri" pitchFamily="34" charset="0"/>
                    </a:rPr>
                    <a:t> vitamin D.</a:t>
                  </a:r>
                </a:p>
              </p:txBody>
            </p:sp>
          </p:grpSp>
          <p:sp>
            <p:nvSpPr>
              <p:cNvPr id="39" name="Right Arrow 38"/>
              <p:cNvSpPr/>
              <p:nvPr/>
            </p:nvSpPr>
            <p:spPr>
              <a:xfrm>
                <a:off x="1719919" y="3353008"/>
                <a:ext cx="470763" cy="442878"/>
              </a:xfrm>
              <a:prstGeom prst="rightArrow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6572254" y="476230"/>
            <a:ext cx="5263149" cy="2633704"/>
            <a:chOff x="4929190" y="357172"/>
            <a:chExt cx="3947362" cy="1975278"/>
          </a:xfrm>
        </p:grpSpPr>
        <p:sp>
          <p:nvSpPr>
            <p:cNvPr id="30" name="Rectangle 29"/>
            <p:cNvSpPr/>
            <p:nvPr/>
          </p:nvSpPr>
          <p:spPr>
            <a:xfrm>
              <a:off x="4929190" y="357172"/>
              <a:ext cx="3786214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Vitamin E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berfungsi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menjaga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kesehatan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kulit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organ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reproduksi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.  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5292080" y="1228234"/>
              <a:ext cx="3584472" cy="1104216"/>
              <a:chOff x="4713736" y="1428742"/>
              <a:chExt cx="3584472" cy="1104216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6297912" y="1479016"/>
                <a:ext cx="2000296" cy="10539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Contoh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makanan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vitamin E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adalah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kacang-kacangan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. </a:t>
                </a:r>
              </a:p>
            </p:txBody>
          </p:sp>
          <p:pic>
            <p:nvPicPr>
              <p:cNvPr id="33" name="Picture 2" descr="C:\Documents and Settings\Administrator\My Documents\13. Buping SD Kelas V (FINAL)\QR Code Buping 5\TEMA 3\Kacan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3736" y="1428742"/>
                <a:ext cx="1486371" cy="1071570"/>
              </a:xfrm>
              <a:prstGeom prst="rect">
                <a:avLst/>
              </a:prstGeom>
              <a:noFill/>
            </p:spPr>
          </p:pic>
        </p:grpSp>
        <p:sp>
          <p:nvSpPr>
            <p:cNvPr id="5" name="Down Arrow 4"/>
            <p:cNvSpPr/>
            <p:nvPr/>
          </p:nvSpPr>
          <p:spPr>
            <a:xfrm>
              <a:off x="6588224" y="987574"/>
              <a:ext cx="449148" cy="328163"/>
            </a:xfrm>
            <a:prstGeom prst="down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99989" y="3429000"/>
            <a:ext cx="6096000" cy="2869222"/>
            <a:chOff x="4499992" y="2571750"/>
            <a:chExt cx="4572000" cy="2151917"/>
          </a:xfrm>
        </p:grpSpPr>
        <p:sp>
          <p:nvSpPr>
            <p:cNvPr id="26" name="Rectangle 25"/>
            <p:cNvSpPr/>
            <p:nvPr/>
          </p:nvSpPr>
          <p:spPr>
            <a:xfrm>
              <a:off x="5214942" y="4500576"/>
              <a:ext cx="2236526" cy="2230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33" dirty="0" err="1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333" dirty="0">
                  <a:latin typeface="Calibri" pitchFamily="34" charset="0"/>
                  <a:cs typeface="Calibri" pitchFamily="34" charset="0"/>
                </a:rPr>
                <a:t> : </a:t>
              </a:r>
              <a:r>
                <a:rPr lang="en-US" sz="1333" i="1" dirty="0">
                  <a:latin typeface="Calibri" pitchFamily="34" charset="0"/>
                  <a:cs typeface="Calibri" pitchFamily="34" charset="0"/>
                </a:rPr>
                <a:t>pixabay.com, shutterstock.com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99992" y="2571750"/>
              <a:ext cx="4572000" cy="62324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Vitamin K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berfungsi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membantu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pembekuan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darah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sehingga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400" b="1" dirty="0" err="1">
                  <a:latin typeface="Calibri" pitchFamily="34" charset="0"/>
                  <a:cs typeface="Calibri" pitchFamily="34" charset="0"/>
                </a:rPr>
                <a:t>mencegah</a:t>
              </a:r>
              <a:r>
                <a:rPr lang="en-US" sz="2400" b="1" dirty="0">
                  <a:latin typeface="Calibri" pitchFamily="34" charset="0"/>
                  <a:cs typeface="Calibri" pitchFamily="34" charset="0"/>
                </a:rPr>
                <a:t> anemia. 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728829" y="3286130"/>
              <a:ext cx="4247843" cy="1143009"/>
              <a:chOff x="942615" y="2786082"/>
              <a:chExt cx="4247843" cy="1143009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2615" y="2786082"/>
                <a:ext cx="2055947" cy="1143009"/>
              </a:xfrm>
              <a:prstGeom prst="rect">
                <a:avLst/>
              </a:prstGeom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3047318" y="2791782"/>
                <a:ext cx="2143140" cy="8077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Contoh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vitamin K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adalah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sayuran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berwarna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hijau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. </a:t>
                </a:r>
              </a:p>
            </p:txBody>
          </p:sp>
        </p:grpSp>
        <p:sp>
          <p:nvSpPr>
            <p:cNvPr id="40" name="Down Arrow 39"/>
            <p:cNvSpPr/>
            <p:nvPr/>
          </p:nvSpPr>
          <p:spPr>
            <a:xfrm>
              <a:off x="6372200" y="3286130"/>
              <a:ext cx="449148" cy="378395"/>
            </a:xfrm>
            <a:prstGeom prst="down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24770" y="3429000"/>
            <a:ext cx="9270925" cy="2488221"/>
            <a:chOff x="693577" y="2571750"/>
            <a:chExt cx="6953194" cy="1866166"/>
          </a:xfrm>
        </p:grpSpPr>
        <p:sp>
          <p:nvSpPr>
            <p:cNvPr id="27" name="TextBox 26"/>
            <p:cNvSpPr txBox="1"/>
            <p:nvPr/>
          </p:nvSpPr>
          <p:spPr>
            <a:xfrm>
              <a:off x="693577" y="4214825"/>
              <a:ext cx="2294248" cy="2230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333" dirty="0">
                  <a:latin typeface="Calibri" pitchFamily="34" charset="0"/>
                  <a:cs typeface="Calibri" pitchFamily="34" charset="0"/>
                </a:rPr>
                <a:t>Sumber </a:t>
              </a:r>
              <a:r>
                <a:rPr lang="en-US" sz="1333" dirty="0" err="1">
                  <a:latin typeface="Calibri" pitchFamily="34" charset="0"/>
                  <a:cs typeface="Calibri" pitchFamily="34" charset="0"/>
                </a:rPr>
                <a:t>gambar</a:t>
              </a:r>
              <a:r>
                <a:rPr lang="en-US" sz="1333" dirty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333" i="1" dirty="0">
                  <a:latin typeface="Calibri" pitchFamily="34" charset="0"/>
                  <a:cs typeface="Calibri" pitchFamily="34" charset="0"/>
                </a:rPr>
                <a:t>shutterstock.com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857224" y="2571750"/>
              <a:ext cx="6789547" cy="1643074"/>
              <a:chOff x="354189" y="2714626"/>
              <a:chExt cx="6789547" cy="164307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189" y="2714626"/>
                <a:ext cx="2481681" cy="1643074"/>
              </a:xfrm>
              <a:prstGeom prst="rect">
                <a:avLst/>
              </a:prstGeom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2571736" y="3429006"/>
                <a:ext cx="4572000" cy="68489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>
                <a:spAutoFit/>
              </a:bodyPr>
              <a:lstStyle/>
              <a:p>
                <a:pPr lvl="0">
                  <a:buNone/>
                </a:pPr>
                <a:r>
                  <a:rPr lang="en-US" sz="2667" b="1" dirty="0">
                    <a:solidFill>
                      <a:srgbClr val="FF0066"/>
                    </a:solidFill>
                    <a:latin typeface="Calibri" pitchFamily="34" charset="0"/>
                    <a:cs typeface="Calibri" pitchFamily="34" charset="0"/>
                  </a:rPr>
                  <a:t>Air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diperlukan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untuk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melarutkan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makanan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serta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mengatur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suhu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667" b="1" dirty="0" err="1">
                    <a:latin typeface="Calibri" pitchFamily="34" charset="0"/>
                    <a:cs typeface="Calibri" pitchFamily="34" charset="0"/>
                  </a:rPr>
                  <a:t>tubuh</a:t>
                </a:r>
                <a:r>
                  <a:rPr lang="en-US" sz="2667" b="1" dirty="0">
                    <a:latin typeface="Calibri" pitchFamily="34" charset="0"/>
                    <a:cs typeface="Calibri" pitchFamily="34" charset="0"/>
                  </a:rPr>
                  <a:t>.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335361" y="548680"/>
            <a:ext cx="11398497" cy="2931488"/>
            <a:chOff x="251520" y="411510"/>
            <a:chExt cx="8548873" cy="2198616"/>
          </a:xfrm>
        </p:grpSpPr>
        <p:sp>
          <p:nvSpPr>
            <p:cNvPr id="17" name="Rectangle 16"/>
            <p:cNvSpPr/>
            <p:nvPr/>
          </p:nvSpPr>
          <p:spPr>
            <a:xfrm>
              <a:off x="251520" y="714362"/>
              <a:ext cx="3357586" cy="13005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buNone/>
              </a:pPr>
              <a:r>
                <a:rPr lang="en-US" sz="2667" b="1" dirty="0">
                  <a:solidFill>
                    <a:schemeClr val="accent4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Mineral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dibutuhkan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tubuh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dalam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jumlah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sedikit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. </a:t>
              </a:r>
            </a:p>
            <a:p>
              <a:pPr lvl="0">
                <a:buNone/>
              </a:pP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Contohnya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kalsium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fosfor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zat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besi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667" b="1" dirty="0" err="1">
                  <a:latin typeface="Calibri" pitchFamily="34" charset="0"/>
                  <a:cs typeface="Calibri" pitchFamily="34" charset="0"/>
                </a:rPr>
                <a:t>yodium</a:t>
              </a:r>
              <a:r>
                <a:rPr lang="en-US" sz="2667" b="1" dirty="0">
                  <a:latin typeface="Calibri" pitchFamily="34" charset="0"/>
                  <a:cs typeface="Calibri" pitchFamily="34" charset="0"/>
                </a:rPr>
                <a:t>. 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929058" y="642924"/>
              <a:ext cx="2214578" cy="1405581"/>
              <a:chOff x="4000496" y="1500180"/>
              <a:chExt cx="2214578" cy="1405581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000496" y="2344165"/>
                <a:ext cx="2214578" cy="5615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Brokoli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seledri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adalah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kalsium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.</a:t>
                </a: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3208" y="1500180"/>
                <a:ext cx="868607" cy="785818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772">
                <a:off x="4904440" y="1534453"/>
                <a:ext cx="1285109" cy="572275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6143987" y="714362"/>
              <a:ext cx="2656406" cy="1895764"/>
              <a:chOff x="6089584" y="1000114"/>
              <a:chExt cx="2656406" cy="189576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7" t="16942" b="22593"/>
              <a:stretch/>
            </p:blipFill>
            <p:spPr>
              <a:xfrm rot="1372615">
                <a:off x="6089584" y="1457061"/>
                <a:ext cx="1762682" cy="725979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6357950" y="2334282"/>
                <a:ext cx="2214578" cy="5615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Ikan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bayam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adalah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zat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133" b="1" dirty="0" err="1">
                    <a:latin typeface="Calibri" pitchFamily="34" charset="0"/>
                    <a:cs typeface="Calibri" pitchFamily="34" charset="0"/>
                  </a:rPr>
                  <a:t>besi</a:t>
                </a:r>
                <a:r>
                  <a:rPr lang="en-US" sz="2133" b="1" dirty="0">
                    <a:latin typeface="Calibri" pitchFamily="34" charset="0"/>
                    <a:cs typeface="Calibri" pitchFamily="34" charset="0"/>
                  </a:rPr>
                  <a:t>.</a:t>
                </a:r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227250">
                <a:off x="7732307" y="1000114"/>
                <a:ext cx="1013683" cy="1196087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5960888" y="411510"/>
              <a:ext cx="2067496" cy="2230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333" dirty="0" err="1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333" dirty="0">
                  <a:latin typeface="Calibri" pitchFamily="34" charset="0"/>
                  <a:cs typeface="Calibri" pitchFamily="34" charset="0"/>
                </a:rPr>
                <a:t> : </a:t>
              </a:r>
              <a:r>
                <a:rPr lang="en-US" sz="1333" i="1" dirty="0">
                  <a:latin typeface="Calibri" pitchFamily="34" charset="0"/>
                  <a:cs typeface="Calibri" pitchFamily="34" charset="0"/>
                </a:rPr>
                <a:t>shutterstock.com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7">
            <a:extLst>
              <a:ext uri="{FF2B5EF4-FFF2-40B4-BE49-F238E27FC236}">
                <a16:creationId xmlns:a16="http://schemas.microsoft.com/office/drawing/2014/main" id="{D0C675E3-92E9-4D2D-B07A-9A30AB46BD44}"/>
              </a:ext>
            </a:extLst>
          </p:cNvPr>
          <p:cNvGraphicFramePr>
            <a:graphicFrameLocks/>
          </p:cNvGraphicFramePr>
          <p:nvPr/>
        </p:nvGraphicFramePr>
        <p:xfrm>
          <a:off x="457200" y="1981200"/>
          <a:ext cx="8229600" cy="3992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6C24067-F104-43A5-9865-34EC349D3851}"/>
              </a:ext>
            </a:extLst>
          </p:cNvPr>
          <p:cNvSpPr txBox="1"/>
          <p:nvPr/>
        </p:nvSpPr>
        <p:spPr>
          <a:xfrm>
            <a:off x="413658" y="609600"/>
            <a:ext cx="6368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E39"/>
                </a:solidFill>
              </a:rPr>
              <a:t>Penyebab</a:t>
            </a:r>
            <a:r>
              <a:rPr lang="en-US" sz="3200" b="1" dirty="0">
                <a:solidFill>
                  <a:srgbClr val="007E39"/>
                </a:solidFill>
              </a:rPr>
              <a:t> </a:t>
            </a:r>
            <a:r>
              <a:rPr lang="en-US" sz="3200" b="1" dirty="0" err="1">
                <a:solidFill>
                  <a:srgbClr val="007E39"/>
                </a:solidFill>
              </a:rPr>
              <a:t>Gangguan</a:t>
            </a:r>
            <a:r>
              <a:rPr lang="en-US" sz="3200" b="1" dirty="0">
                <a:solidFill>
                  <a:srgbClr val="007E39"/>
                </a:solidFill>
              </a:rPr>
              <a:t> </a:t>
            </a:r>
            <a:r>
              <a:rPr lang="en-US" sz="3200" b="1" dirty="0" err="1">
                <a:solidFill>
                  <a:srgbClr val="007E39"/>
                </a:solidFill>
              </a:rPr>
              <a:t>pada</a:t>
            </a:r>
            <a:r>
              <a:rPr lang="en-US" sz="3200" b="1" dirty="0">
                <a:solidFill>
                  <a:srgbClr val="007E39"/>
                </a:solidFill>
              </a:rPr>
              <a:t> Organ </a:t>
            </a:r>
            <a:r>
              <a:rPr lang="en-US" sz="3200" b="1" dirty="0" err="1">
                <a:solidFill>
                  <a:srgbClr val="007E39"/>
                </a:solidFill>
              </a:rPr>
              <a:t>Pencernaan</a:t>
            </a:r>
            <a:r>
              <a:rPr lang="en-US" sz="3200" b="1" dirty="0">
                <a:solidFill>
                  <a:srgbClr val="007E39"/>
                </a:solidFill>
              </a:rPr>
              <a:t> </a:t>
            </a:r>
            <a:r>
              <a:rPr lang="en-US" sz="3200" b="1" dirty="0" err="1">
                <a:solidFill>
                  <a:srgbClr val="007E39"/>
                </a:solidFill>
              </a:rPr>
              <a:t>Manusia</a:t>
            </a:r>
            <a:r>
              <a:rPr lang="en-US" sz="3200" b="1" dirty="0">
                <a:solidFill>
                  <a:srgbClr val="007E3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284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5" grpId="0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11</TotalTime>
  <Words>528</Words>
  <Application>Microsoft Office PowerPoint</Application>
  <PresentationFormat>Widescreen</PresentationFormat>
  <Paragraphs>66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Adobe Gothic Std B</vt:lpstr>
      <vt:lpstr>Arial</vt:lpstr>
      <vt:lpstr>Arial Black</vt:lpstr>
      <vt:lpstr>Arial Rounded MT Bold</vt:lpstr>
      <vt:lpstr>Bahnschrift Condensed</vt:lpstr>
      <vt:lpstr>Calibri</vt:lpstr>
      <vt:lpstr>Corbel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heni hp</dc:creator>
  <cp:lastModifiedBy>heni hp</cp:lastModifiedBy>
  <cp:revision>3</cp:revision>
  <dcterms:created xsi:type="dcterms:W3CDTF">2021-09-08T16:24:43Z</dcterms:created>
  <dcterms:modified xsi:type="dcterms:W3CDTF">2021-09-18T13:27:59Z</dcterms:modified>
</cp:coreProperties>
</file>