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84" r:id="rId4"/>
    <p:sldId id="263" r:id="rId5"/>
    <p:sldId id="285" r:id="rId6"/>
    <p:sldId id="264" r:id="rId7"/>
    <p:sldId id="286" r:id="rId8"/>
    <p:sldId id="268" r:id="rId9"/>
    <p:sldId id="269" r:id="rId10"/>
    <p:sldId id="267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5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919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606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0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575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3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0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242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201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02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383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972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82DD565-D5EE-44A6-970F-EE00438D0D43}" type="datetimeFigureOut">
              <a:rPr lang="en-ID" smtClean="0"/>
              <a:t>07/10/2021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CA77A8D-8553-42E9-BF4A-4A156AA215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39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istem Peredaran Darah Pada Burung | Mikirbae.com">
            <a:extLst>
              <a:ext uri="{FF2B5EF4-FFF2-40B4-BE49-F238E27FC236}">
                <a16:creationId xmlns:a16="http://schemas.microsoft.com/office/drawing/2014/main" id="{69ED2D99-4966-4AF1-8E0F-73E458B2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10" y="2106919"/>
            <a:ext cx="4589584" cy="38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91046-1CD7-46DE-967E-3094ADFE2CF9}"/>
              </a:ext>
            </a:extLst>
          </p:cNvPr>
          <p:cNvSpPr txBox="1"/>
          <p:nvPr/>
        </p:nvSpPr>
        <p:spPr>
          <a:xfrm>
            <a:off x="407963" y="2180493"/>
            <a:ext cx="5688037" cy="37856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latin typeface="+mj-lt"/>
              </a:rPr>
              <a:t>B</a:t>
            </a:r>
            <a:r>
              <a:rPr lang="en-ID" sz="2000" b="1" i="0" dirty="0" err="1">
                <a:effectLst/>
                <a:latin typeface="+mj-lt"/>
              </a:rPr>
              <a:t>urung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memiliki</a:t>
            </a:r>
            <a:r>
              <a:rPr lang="en-ID" sz="2000" b="1" i="0" dirty="0">
                <a:effectLst/>
                <a:latin typeface="+mj-lt"/>
              </a:rPr>
              <a:t> </a:t>
            </a:r>
            <a:r>
              <a:rPr lang="en-ID" sz="2000" b="1" i="0" dirty="0" err="1">
                <a:effectLst/>
                <a:latin typeface="+mj-lt"/>
              </a:rPr>
              <a:t>tipe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sistem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peredaran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darah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ganda</a:t>
            </a:r>
            <a:r>
              <a:rPr lang="en-ID" sz="2000" b="1" i="0" dirty="0">
                <a:effectLst/>
                <a:latin typeface="+mj-lt"/>
              </a:rPr>
              <a:t> dan </a:t>
            </a:r>
            <a:r>
              <a:rPr lang="en-ID" sz="2000" b="1" i="0" dirty="0" err="1">
                <a:effectLst/>
                <a:latin typeface="+mj-lt"/>
              </a:rPr>
              <a:t>sistem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peredaran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darah</a:t>
            </a:r>
            <a:r>
              <a:rPr lang="en-ID" sz="2000" b="1" i="0" dirty="0">
                <a:effectLst/>
                <a:latin typeface="+mj-lt"/>
              </a:rPr>
              <a:t> </a:t>
            </a:r>
            <a:r>
              <a:rPr lang="en-ID" sz="2000" b="1" i="0" dirty="0" err="1">
                <a:effectLst/>
                <a:latin typeface="+mj-lt"/>
              </a:rPr>
              <a:t>tertutup</a:t>
            </a:r>
            <a:r>
              <a:rPr lang="en-ID" sz="2000" b="1" i="0" dirty="0">
                <a:effectLst/>
                <a:latin typeface="+mj-lt"/>
              </a:rPr>
              <a:t>. Jadi, </a:t>
            </a:r>
            <a:r>
              <a:rPr lang="en-ID" sz="2000" b="1" i="0" dirty="0" err="1">
                <a:effectLst/>
                <a:latin typeface="+mj-lt"/>
              </a:rPr>
              <a:t>selama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satu</a:t>
            </a:r>
            <a:r>
              <a:rPr lang="en-ID" sz="2000" b="1" i="0" dirty="0">
                <a:effectLst/>
                <a:latin typeface="+mj-lt"/>
              </a:rPr>
              <a:t> kali </a:t>
            </a:r>
            <a:r>
              <a:rPr lang="en-ID" sz="2000" b="1" i="0" dirty="0" err="1">
                <a:effectLst/>
                <a:latin typeface="+mj-lt"/>
              </a:rPr>
              <a:t>beredar</a:t>
            </a:r>
            <a:r>
              <a:rPr lang="en-ID" sz="2000" b="1" i="0" dirty="0">
                <a:effectLst/>
                <a:latin typeface="+mj-lt"/>
              </a:rPr>
              <a:t>, </a:t>
            </a:r>
            <a:r>
              <a:rPr lang="en-ID" sz="2000" b="1" i="0" dirty="0" err="1">
                <a:effectLst/>
                <a:latin typeface="+mj-lt"/>
              </a:rPr>
              <a:t>darah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melewati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jantung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sebanyak</a:t>
            </a:r>
            <a:r>
              <a:rPr lang="en-ID" sz="2000" b="1" i="0" dirty="0">
                <a:effectLst/>
                <a:latin typeface="+mj-lt"/>
              </a:rPr>
              <a:t> </a:t>
            </a:r>
            <a:r>
              <a:rPr lang="en-ID" sz="2000" b="1" i="0" dirty="0" err="1">
                <a:effectLst/>
                <a:latin typeface="+mj-lt"/>
              </a:rPr>
              <a:t>dua</a:t>
            </a:r>
            <a:r>
              <a:rPr lang="en-ID" sz="2000" b="1" i="0" dirty="0">
                <a:effectLst/>
                <a:latin typeface="+mj-lt"/>
              </a:rPr>
              <a:t> kali.  </a:t>
            </a:r>
            <a:r>
              <a:rPr lang="en-ID" sz="2000" b="1" dirty="0" err="1">
                <a:latin typeface="+mj-lt"/>
              </a:rPr>
              <a:t>J</a:t>
            </a:r>
            <a:r>
              <a:rPr lang="en-ID" sz="2000" b="1" i="0" dirty="0" err="1">
                <a:effectLst/>
                <a:latin typeface="+mj-lt"/>
              </a:rPr>
              <a:t>antung</a:t>
            </a:r>
            <a:r>
              <a:rPr lang="en-ID" sz="2000" b="1" i="0" dirty="0">
                <a:effectLst/>
                <a:latin typeface="+mj-lt"/>
              </a:rPr>
              <a:t> </a:t>
            </a:r>
            <a:r>
              <a:rPr lang="en-ID" sz="2000" b="1" i="0" dirty="0" err="1">
                <a:effectLst/>
                <a:latin typeface="+mj-lt"/>
              </a:rPr>
              <a:t>burung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mempunyai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bagian-bagian</a:t>
            </a:r>
            <a:r>
              <a:rPr lang="en-ID" sz="2000" b="1" i="0" dirty="0">
                <a:effectLst/>
                <a:latin typeface="+mj-lt"/>
              </a:rPr>
              <a:t> yang </a:t>
            </a:r>
            <a:r>
              <a:rPr lang="en-ID" sz="2000" b="1" i="0" dirty="0" err="1">
                <a:effectLst/>
                <a:latin typeface="+mj-lt"/>
              </a:rPr>
              <a:t>sama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seperti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jantung</a:t>
            </a:r>
            <a:r>
              <a:rPr lang="en-ID" sz="2000" b="1" i="0" dirty="0">
                <a:effectLst/>
                <a:latin typeface="+mj-lt"/>
              </a:rPr>
              <a:t> </a:t>
            </a:r>
            <a:r>
              <a:rPr lang="en-ID" sz="2000" b="1" i="0" dirty="0" err="1">
                <a:effectLst/>
                <a:latin typeface="+mj-lt"/>
              </a:rPr>
              <a:t>manusia</a:t>
            </a:r>
            <a:r>
              <a:rPr lang="en-ID" sz="2000" b="1" i="0" dirty="0">
                <a:effectLst/>
                <a:latin typeface="+mj-lt"/>
              </a:rPr>
              <a:t>. </a:t>
            </a:r>
            <a:r>
              <a:rPr lang="en-ID" sz="2000" b="1" i="0" dirty="0" err="1">
                <a:effectLst/>
                <a:latin typeface="+mj-lt"/>
              </a:rPr>
              <a:t>memiliki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jantung</a:t>
            </a:r>
            <a:r>
              <a:rPr lang="en-ID" sz="2000" b="1" i="0" dirty="0">
                <a:effectLst/>
                <a:latin typeface="+mj-lt"/>
              </a:rPr>
              <a:t> yang </a:t>
            </a:r>
            <a:r>
              <a:rPr lang="en-ID" sz="2000" b="1" i="0" dirty="0" err="1">
                <a:effectLst/>
                <a:latin typeface="+mj-lt"/>
              </a:rPr>
              <a:t>terdiri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atas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empat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ruang</a:t>
            </a:r>
            <a:r>
              <a:rPr lang="en-ID" sz="2000" b="1" i="0" dirty="0">
                <a:effectLst/>
                <a:latin typeface="+mj-lt"/>
              </a:rPr>
              <a:t>, </a:t>
            </a:r>
            <a:r>
              <a:rPr lang="en-ID" sz="2000" b="1" i="0" dirty="0" err="1">
                <a:effectLst/>
                <a:latin typeface="+mj-lt"/>
              </a:rPr>
              <a:t>meliputi</a:t>
            </a:r>
            <a:r>
              <a:rPr lang="en-ID" sz="2000" b="1" i="0" dirty="0">
                <a:effectLst/>
                <a:latin typeface="+mj-lt"/>
              </a:rPr>
              <a:t> atrium </a:t>
            </a:r>
            <a:r>
              <a:rPr lang="en-ID" sz="2000" b="1" i="0" dirty="0" err="1">
                <a:effectLst/>
                <a:latin typeface="+mj-lt"/>
              </a:rPr>
              <a:t>kanan</a:t>
            </a:r>
            <a:r>
              <a:rPr lang="en-ID" sz="2000" b="1" i="0" dirty="0">
                <a:effectLst/>
                <a:latin typeface="+mj-lt"/>
              </a:rPr>
              <a:t>, atrium </a:t>
            </a:r>
            <a:r>
              <a:rPr lang="en-ID" sz="2000" b="1" i="0" dirty="0" err="1">
                <a:effectLst/>
                <a:latin typeface="+mj-lt"/>
              </a:rPr>
              <a:t>kiri</a:t>
            </a:r>
            <a:r>
              <a:rPr lang="en-ID" sz="2000" b="1" i="0" dirty="0">
                <a:effectLst/>
                <a:latin typeface="+mj-lt"/>
              </a:rPr>
              <a:t>, </a:t>
            </a:r>
            <a:r>
              <a:rPr lang="en-ID" sz="2000" b="1" i="0" dirty="0" err="1">
                <a:effectLst/>
                <a:latin typeface="+mj-lt"/>
              </a:rPr>
              <a:t>ventrikel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kanan</a:t>
            </a:r>
            <a:r>
              <a:rPr lang="en-ID" sz="2000" b="1" i="0" dirty="0">
                <a:effectLst/>
                <a:latin typeface="+mj-lt"/>
              </a:rPr>
              <a:t>, dan </a:t>
            </a:r>
            <a:r>
              <a:rPr lang="en-ID" sz="2000" b="1" i="0" dirty="0" err="1">
                <a:effectLst/>
                <a:latin typeface="+mj-lt"/>
              </a:rPr>
              <a:t>ventrikel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bilik</a:t>
            </a:r>
            <a:r>
              <a:rPr lang="en-ID" sz="2000" b="1" i="0" dirty="0">
                <a:effectLst/>
                <a:latin typeface="+mj-lt"/>
              </a:rPr>
              <a:t> </a:t>
            </a:r>
            <a:r>
              <a:rPr lang="en-ID" sz="2000" b="1" i="0" dirty="0" err="1">
                <a:effectLst/>
                <a:latin typeface="+mj-lt"/>
              </a:rPr>
              <a:t>kiri</a:t>
            </a:r>
            <a:r>
              <a:rPr lang="en-ID" sz="2000" b="1" i="0" dirty="0">
                <a:effectLst/>
                <a:latin typeface="+mj-lt"/>
              </a:rPr>
              <a:t>. </a:t>
            </a:r>
            <a:r>
              <a:rPr lang="en-ID" sz="2000" b="1" i="0" dirty="0" err="1">
                <a:effectLst/>
                <a:latin typeface="+mj-lt"/>
              </a:rPr>
              <a:t>Sekat</a:t>
            </a:r>
            <a:r>
              <a:rPr lang="en-ID" sz="2000" b="1" i="0" dirty="0">
                <a:effectLst/>
                <a:latin typeface="+mj-lt"/>
              </a:rPr>
              <a:t> (septum) di </a:t>
            </a:r>
            <a:r>
              <a:rPr lang="en-ID" sz="2000" b="1" i="0" dirty="0" err="1">
                <a:effectLst/>
                <a:latin typeface="+mj-lt"/>
              </a:rPr>
              <a:t>antara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ruang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tersebut</a:t>
            </a:r>
            <a:r>
              <a:rPr lang="en-ID" sz="2000" b="1" i="0" dirty="0">
                <a:effectLst/>
                <a:latin typeface="+mj-lt"/>
              </a:rPr>
              <a:t> juga </a:t>
            </a:r>
            <a:r>
              <a:rPr lang="en-ID" sz="2000" b="1" i="0" dirty="0" err="1">
                <a:effectLst/>
                <a:latin typeface="+mj-lt"/>
              </a:rPr>
              <a:t>sudah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terbentuk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sempurna</a:t>
            </a:r>
            <a:r>
              <a:rPr lang="en-ID" sz="2000" b="1" i="0" dirty="0">
                <a:effectLst/>
                <a:latin typeface="+mj-lt"/>
              </a:rPr>
              <a:t>, </a:t>
            </a:r>
            <a:r>
              <a:rPr lang="en-ID" sz="2000" b="1" i="0" dirty="0" err="1">
                <a:effectLst/>
                <a:latin typeface="+mj-lt"/>
              </a:rPr>
              <a:t>sehingga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tidak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terjadi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percampuran</a:t>
            </a:r>
            <a:r>
              <a:rPr lang="en-ID" sz="2000" b="1" i="0" dirty="0">
                <a:effectLst/>
                <a:latin typeface="+mj-lt"/>
              </a:rPr>
              <a:t> </a:t>
            </a:r>
            <a:r>
              <a:rPr lang="en-ID" sz="2000" b="1" i="0" dirty="0" err="1">
                <a:effectLst/>
                <a:latin typeface="+mj-lt"/>
              </a:rPr>
              <a:t>darah</a:t>
            </a:r>
            <a:r>
              <a:rPr lang="en-ID" sz="2000" b="1" i="0" dirty="0">
                <a:effectLst/>
                <a:latin typeface="+mj-lt"/>
              </a:rPr>
              <a:t> kaya </a:t>
            </a:r>
            <a:r>
              <a:rPr lang="en-ID" sz="2000" b="1" i="0" dirty="0" err="1">
                <a:effectLst/>
                <a:latin typeface="+mj-lt"/>
              </a:rPr>
              <a:t>oksigen</a:t>
            </a:r>
            <a:r>
              <a:rPr lang="en-ID" sz="2000" b="1" i="0" dirty="0">
                <a:effectLst/>
                <a:latin typeface="+mj-lt"/>
              </a:rPr>
              <a:t> (O</a:t>
            </a:r>
            <a:r>
              <a:rPr lang="en-ID" sz="2000" b="1" i="0" baseline="-25000" dirty="0">
                <a:effectLst/>
                <a:latin typeface="+mj-lt"/>
              </a:rPr>
              <a:t>2</a:t>
            </a:r>
            <a:r>
              <a:rPr lang="en-ID" sz="2000" b="1" i="0" dirty="0">
                <a:effectLst/>
                <a:latin typeface="+mj-lt"/>
              </a:rPr>
              <a:t>) dan </a:t>
            </a:r>
            <a:r>
              <a:rPr lang="en-ID" sz="2000" b="1" i="0" dirty="0" err="1">
                <a:effectLst/>
                <a:latin typeface="+mj-lt"/>
              </a:rPr>
              <a:t>darah</a:t>
            </a:r>
            <a:r>
              <a:rPr lang="en-ID" sz="2000" b="1" i="0" dirty="0">
                <a:effectLst/>
                <a:latin typeface="+mj-lt"/>
              </a:rPr>
              <a:t> kaya </a:t>
            </a:r>
            <a:r>
              <a:rPr lang="en-ID" sz="2000" b="1" i="0" dirty="0" err="1">
                <a:effectLst/>
                <a:latin typeface="+mj-lt"/>
              </a:rPr>
              <a:t>karbondioksida</a:t>
            </a:r>
            <a:r>
              <a:rPr lang="en-ID" sz="2000" b="1" i="0" dirty="0">
                <a:effectLst/>
                <a:latin typeface="+mj-lt"/>
              </a:rPr>
              <a:t> (CO</a:t>
            </a:r>
            <a:r>
              <a:rPr lang="en-ID" sz="2000" b="1" i="0" baseline="-25000" dirty="0">
                <a:effectLst/>
                <a:latin typeface="+mj-lt"/>
              </a:rPr>
              <a:t>2</a:t>
            </a:r>
            <a:r>
              <a:rPr lang="en-ID" sz="2000" b="1" i="0" dirty="0">
                <a:effectLst/>
                <a:latin typeface="+mj-lt"/>
              </a:rPr>
              <a:t>).</a:t>
            </a:r>
            <a:endParaRPr lang="en-ID" sz="2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01396-34C8-48AF-A718-FA4CB13887BF}"/>
              </a:ext>
            </a:extLst>
          </p:cNvPr>
          <p:cNvSpPr txBox="1"/>
          <p:nvPr/>
        </p:nvSpPr>
        <p:spPr>
          <a:xfrm>
            <a:off x="649357" y="503583"/>
            <a:ext cx="8058545" cy="8617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Peredaran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Darah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Burung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19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3835866" y="1603514"/>
            <a:ext cx="5175613" cy="2763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3835866" y="5012797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NURHAENI,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070B5-3CD7-4F55-97C7-736F1EB30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984715" y="864392"/>
            <a:ext cx="2727140" cy="3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104039"/>
              <a:ext cx="3657600" cy="130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Sehat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Itu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Penting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380960" y="476229"/>
            <a:ext cx="3048021" cy="96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latin typeface="Calibri" pitchFamily="34" charset="0"/>
                <a:cs typeface="Calibri" pitchFamily="34" charset="0"/>
              </a:rPr>
              <a:t>Sistem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endParaRPr lang="en-US" sz="2667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28981" y="380979"/>
            <a:ext cx="8382059" cy="1142259"/>
            <a:chOff x="2571736" y="285734"/>
            <a:chExt cx="6286544" cy="856694"/>
          </a:xfrm>
        </p:grpSpPr>
        <p:sp>
          <p:nvSpPr>
            <p:cNvPr id="11" name="Rectangle 10"/>
            <p:cNvSpPr/>
            <p:nvPr/>
          </p:nvSpPr>
          <p:spPr>
            <a:xfrm>
              <a:off x="3000364" y="285734"/>
              <a:ext cx="5857916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Terbuka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mengalir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tanpa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melalui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pembuluh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00364" y="782428"/>
              <a:ext cx="5857916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Tertutup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peredaran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di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dalam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pembuluh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71736" y="714362"/>
              <a:ext cx="432000" cy="284628"/>
            </a:xfrm>
            <a:prstGeom prst="line">
              <a:avLst/>
            </a:prstGeom>
            <a:ln w="28575">
              <a:solidFill>
                <a:srgbClr val="568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571736" y="428610"/>
              <a:ext cx="428628" cy="284066"/>
            </a:xfrm>
            <a:prstGeom prst="line">
              <a:avLst/>
            </a:prstGeom>
            <a:ln w="28575">
              <a:solidFill>
                <a:srgbClr val="568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5709" y="1700809"/>
          <a:ext cx="11582443" cy="439662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9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0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56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noProof="1">
                          <a:latin typeface="Calibri" pitchFamily="34" charset="0"/>
                          <a:cs typeface="Calibri" pitchFamily="34" charset="0"/>
                        </a:rPr>
                        <a:t>Hewan</a:t>
                      </a:r>
                      <a:endParaRPr lang="en-US" sz="2400" b="1" noProof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Sistem Peredaran</a:t>
                      </a:r>
                      <a:r>
                        <a:rPr lang="en-US" sz="2100" baseline="0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Darah</a:t>
                      </a:r>
                      <a:endParaRPr lang="en-US" sz="2100" b="1" noProof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Tertutup/</a:t>
                      </a:r>
                      <a:b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Terbuka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Organ/Jaringan</a:t>
                      </a:r>
                      <a:r>
                        <a:rPr lang="en-US" sz="2100" b="1" baseline="0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Peredaran Darah</a:t>
                      </a:r>
                      <a:endParaRPr lang="en-US" sz="2100" b="1" noProof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noProof="1">
                          <a:latin typeface="Calibri" pitchFamily="34" charset="0"/>
                          <a:cs typeface="Calibri" pitchFamily="34" charset="0"/>
                        </a:rPr>
                        <a:t>Cacing tanah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noProof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noProof="1">
                          <a:latin typeface="Calibri" pitchFamily="34" charset="0"/>
                          <a:cs typeface="Calibri" pitchFamily="34" charset="0"/>
                        </a:rPr>
                        <a:t>Jantung pembuluh, pembuluh darah, dan darah.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Serangga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Terbuka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Jantung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berupa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hemolimfa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Ikan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latin typeface="Calibri" pitchFamily="34" charset="0"/>
                          <a:cs typeface="Calibri" pitchFamily="34" charset="0"/>
                        </a:rPr>
                        <a:t>Jantung beruang dua, pembuluh darah, dan darah.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Amfibi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Jantung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beruang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tiga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6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Reptilia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burung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mamalia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Jantung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beruang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empat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reptilia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sekat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antara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bilik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kiri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kanan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belum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sempurna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),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1D8E4B-8604-4955-8409-98B231A180D6}"/>
              </a:ext>
            </a:extLst>
          </p:cNvPr>
          <p:cNvSpPr txBox="1"/>
          <p:nvPr/>
        </p:nvSpPr>
        <p:spPr>
          <a:xfrm>
            <a:off x="206046" y="643785"/>
            <a:ext cx="824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Peredaran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Hewan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Fungsinya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D6D1E-490F-4641-9072-06C5350213C2}"/>
              </a:ext>
            </a:extLst>
          </p:cNvPr>
          <p:cNvSpPr/>
          <p:nvPr/>
        </p:nvSpPr>
        <p:spPr>
          <a:xfrm>
            <a:off x="206046" y="2487974"/>
            <a:ext cx="505527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Peredaran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Darah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Serangga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57A13-5A3B-4479-9FD7-10390774B377}"/>
              </a:ext>
            </a:extLst>
          </p:cNvPr>
          <p:cNvSpPr/>
          <p:nvPr/>
        </p:nvSpPr>
        <p:spPr>
          <a:xfrm>
            <a:off x="410816" y="3154018"/>
            <a:ext cx="4147932" cy="3569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peredaran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terbuka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Serangga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pembuluh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pada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serangga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pembuluh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Darah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hemolimfa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fungsinya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mengedarkan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makanan,namun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mengangkut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oksigen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D74C5-827C-4AD3-8EA6-C9D76A638604}"/>
              </a:ext>
            </a:extLst>
          </p:cNvPr>
          <p:cNvSpPr txBox="1"/>
          <p:nvPr/>
        </p:nvSpPr>
        <p:spPr>
          <a:xfrm>
            <a:off x="410816" y="1167006"/>
            <a:ext cx="8465897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Hewan</a:t>
            </a:r>
            <a:r>
              <a:rPr lang="en-US" sz="2000" b="1" dirty="0"/>
              <a:t> juga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peredaran</a:t>
            </a:r>
            <a:r>
              <a:rPr lang="en-US" sz="2000" b="1" dirty="0"/>
              <a:t> </a:t>
            </a:r>
            <a:r>
              <a:rPr lang="en-US" sz="2000" b="1" dirty="0" err="1"/>
              <a:t>darah.Organ</a:t>
            </a:r>
            <a:r>
              <a:rPr lang="en-US" sz="2000" b="1" dirty="0"/>
              <a:t> </a:t>
            </a:r>
            <a:r>
              <a:rPr lang="en-US" sz="2000" b="1" dirty="0" err="1"/>
              <a:t>peredaran</a:t>
            </a:r>
            <a:r>
              <a:rPr lang="en-US" sz="2000" b="1" dirty="0"/>
              <a:t> </a:t>
            </a:r>
            <a:r>
              <a:rPr lang="en-US" sz="2000" b="1" dirty="0" err="1"/>
              <a:t>darah</a:t>
            </a:r>
            <a:r>
              <a:rPr lang="en-US" sz="2000" b="1" dirty="0"/>
              <a:t> </a:t>
            </a:r>
            <a:r>
              <a:rPr lang="en-US" sz="2000" b="1" dirty="0" err="1"/>
              <a:t>hewan</a:t>
            </a:r>
            <a:r>
              <a:rPr lang="en-US" sz="2000" b="1" dirty="0"/>
              <a:t> </a:t>
            </a:r>
            <a:r>
              <a:rPr lang="en-US" sz="2000" b="1" dirty="0" err="1"/>
              <a:t>tersusun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jantung</a:t>
            </a:r>
            <a:r>
              <a:rPr lang="en-US" sz="2000" b="1" dirty="0"/>
              <a:t> dan </a:t>
            </a:r>
            <a:r>
              <a:rPr lang="en-US" sz="2000" b="1" dirty="0" err="1"/>
              <a:t>pembuluh</a:t>
            </a:r>
            <a:r>
              <a:rPr lang="en-US" sz="2000" b="1" dirty="0"/>
              <a:t> </a:t>
            </a:r>
            <a:r>
              <a:rPr lang="en-US" sz="2000" b="1" dirty="0" err="1"/>
              <a:t>darah.</a:t>
            </a:r>
            <a:r>
              <a:rPr lang="en-US" sz="2000" b="1" dirty="0" err="1">
                <a:solidFill>
                  <a:srgbClr val="7030A0"/>
                </a:solidFill>
              </a:rPr>
              <a:t>Peredaran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darah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hewan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terbagi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menjadi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dua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macam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yaitu</a:t>
            </a:r>
            <a:r>
              <a:rPr lang="en-US" sz="2000" b="1" dirty="0">
                <a:solidFill>
                  <a:srgbClr val="7030A0"/>
                </a:solidFill>
              </a:rPr>
              <a:t> : </a:t>
            </a:r>
            <a:r>
              <a:rPr lang="en-US" sz="2000" b="1" dirty="0" err="1">
                <a:solidFill>
                  <a:srgbClr val="7030A0"/>
                </a:solidFill>
              </a:rPr>
              <a:t>Peredaran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darah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terbuka</a:t>
            </a:r>
            <a:r>
              <a:rPr lang="en-US" sz="2000" b="1" dirty="0">
                <a:solidFill>
                  <a:srgbClr val="7030A0"/>
                </a:solidFill>
              </a:rPr>
              <a:t> dan </a:t>
            </a:r>
            <a:r>
              <a:rPr lang="en-US" sz="2000" b="1" dirty="0" err="1">
                <a:solidFill>
                  <a:srgbClr val="7030A0"/>
                </a:solidFill>
              </a:rPr>
              <a:t>peredaran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darah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tertutup</a:t>
            </a:r>
            <a:endParaRPr lang="en-ID" sz="2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Sistem Peredaran Darah Pada Serangga - satwa.foresteract.com">
            <a:extLst>
              <a:ext uri="{FF2B5EF4-FFF2-40B4-BE49-F238E27FC236}">
                <a16:creationId xmlns:a16="http://schemas.microsoft.com/office/drawing/2014/main" id="{79B2A217-7063-4BEE-B206-3E27766F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57" y="3846807"/>
            <a:ext cx="6734668" cy="25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tem Peredaran Darah pada Cacing (Vermes)">
            <a:extLst>
              <a:ext uri="{FF2B5EF4-FFF2-40B4-BE49-F238E27FC236}">
                <a16:creationId xmlns:a16="http://schemas.microsoft.com/office/drawing/2014/main" id="{82922C19-4B63-45B5-849F-9D2AC301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04" y="1437541"/>
            <a:ext cx="38766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703D65-7847-4161-9045-E39CED51DE79}"/>
              </a:ext>
            </a:extLst>
          </p:cNvPr>
          <p:cNvSpPr txBox="1"/>
          <p:nvPr/>
        </p:nvSpPr>
        <p:spPr>
          <a:xfrm>
            <a:off x="464234" y="1589649"/>
            <a:ext cx="4248443" cy="41549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ID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Peredaran</a:t>
            </a:r>
            <a:r>
              <a:rPr lang="en-ID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darah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tertutup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.</a:t>
            </a:r>
          </a:p>
          <a:p>
            <a:endParaRPr lang="en-ID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ID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pembuluh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darah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dan </a:t>
            </a:r>
            <a:r>
              <a:rPr lang="en-ID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jantung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pembuluh</a:t>
            </a:r>
            <a:r>
              <a:rPr lang="en-ID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ID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Jantung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cacing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memompa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darah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dari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jantung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menuju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pembuluh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darah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bagian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atas,lalu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kebagian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bawah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lalu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ke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seluruh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tubuh</a:t>
            </a:r>
            <a:r>
              <a:rPr lang="en-ID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ID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4D1D2-A640-4354-B56B-4910FA890CD3}"/>
              </a:ext>
            </a:extLst>
          </p:cNvPr>
          <p:cNvSpPr txBox="1"/>
          <p:nvPr/>
        </p:nvSpPr>
        <p:spPr>
          <a:xfrm>
            <a:off x="1195753" y="528592"/>
            <a:ext cx="6710289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Peredaran</a:t>
            </a:r>
            <a:r>
              <a:rPr lang="en-US" sz="3200" b="1" dirty="0"/>
              <a:t> Darah </a:t>
            </a:r>
            <a:r>
              <a:rPr lang="en-US" sz="3200" b="1" dirty="0" err="1"/>
              <a:t>Cacing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26350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A0EB76-AC20-4155-BB8C-293E7E023F8D}"/>
              </a:ext>
            </a:extLst>
          </p:cNvPr>
          <p:cNvSpPr/>
          <p:nvPr/>
        </p:nvSpPr>
        <p:spPr>
          <a:xfrm>
            <a:off x="407963" y="1645920"/>
            <a:ext cx="8918916" cy="1631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peredaran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tertutup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ikan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serambi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Bilik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memompa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insang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lalu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diedarkan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Serambi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BA671-5B7F-4B43-8897-9C99062747E6}"/>
              </a:ext>
            </a:extLst>
          </p:cNvPr>
          <p:cNvSpPr/>
          <p:nvPr/>
        </p:nvSpPr>
        <p:spPr>
          <a:xfrm>
            <a:off x="880121" y="787791"/>
            <a:ext cx="60130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Peredaran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Ikan</a:t>
            </a:r>
          </a:p>
        </p:txBody>
      </p:sp>
      <p:pic>
        <p:nvPicPr>
          <p:cNvPr id="3074" name="Picture 2" descr="Sistem Peredaran Darah Ikan Koi | Pusat Informasi Ikan Hias">
            <a:extLst>
              <a:ext uri="{FF2B5EF4-FFF2-40B4-BE49-F238E27FC236}">
                <a16:creationId xmlns:a16="http://schemas.microsoft.com/office/drawing/2014/main" id="{2CF7A249-1866-4ADF-8BD0-A99BF5D4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1" y="3687806"/>
            <a:ext cx="7579390" cy="29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stem Sirkulasi Darah pada Katak Amfibi">
            <a:extLst>
              <a:ext uri="{FF2B5EF4-FFF2-40B4-BE49-F238E27FC236}">
                <a16:creationId xmlns:a16="http://schemas.microsoft.com/office/drawing/2014/main" id="{3DDC3AB0-AC71-4F29-A804-2B9E6F16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5409"/>
            <a:ext cx="3990021" cy="443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D110E-929B-46E7-8453-95AD18FF131F}"/>
              </a:ext>
            </a:extLst>
          </p:cNvPr>
          <p:cNvSpPr txBox="1"/>
          <p:nvPr/>
        </p:nvSpPr>
        <p:spPr>
          <a:xfrm>
            <a:off x="928469" y="952062"/>
            <a:ext cx="5669280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Peredaran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Darah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Amfibi</a:t>
            </a:r>
            <a:endParaRPr lang="en-ID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A1185-EACF-4635-91C1-B7A2CC3BE6EC}"/>
              </a:ext>
            </a:extLst>
          </p:cNvPr>
          <p:cNvSpPr txBox="1"/>
          <p:nvPr/>
        </p:nvSpPr>
        <p:spPr>
          <a:xfrm>
            <a:off x="337626" y="1955409"/>
            <a:ext cx="5289452" cy="443198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peredaran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tertutup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Jantung</a:t>
            </a:r>
            <a:r>
              <a:rPr lang="en-US" sz="2400" dirty="0"/>
              <a:t> </a:t>
            </a:r>
            <a:r>
              <a:rPr lang="en-US" sz="2400" dirty="0" err="1"/>
              <a:t>Amfibi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3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serambi</a:t>
            </a:r>
            <a:r>
              <a:rPr lang="en-US" sz="2400" dirty="0"/>
              <a:t> dan 1 </a:t>
            </a:r>
            <a:r>
              <a:rPr lang="en-US" sz="2400" dirty="0" err="1"/>
              <a:t>bilik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Darah kaya O2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paru-paru</a:t>
            </a:r>
            <a:r>
              <a:rPr lang="en-US" sz="2400" dirty="0"/>
              <a:t> </a:t>
            </a:r>
            <a:r>
              <a:rPr lang="en-US" sz="2400" dirty="0" err="1"/>
              <a:t>bercampur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bilik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CO2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serambi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Darah kayak O2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dipompa</a:t>
            </a:r>
            <a:r>
              <a:rPr lang="en-US" sz="2400" dirty="0"/>
              <a:t> </a:t>
            </a:r>
            <a:r>
              <a:rPr lang="en-US" sz="2400" dirty="0" err="1"/>
              <a:t>keseluruh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, dan </a:t>
            </a:r>
            <a:r>
              <a:rPr lang="en-US" sz="2400" dirty="0" err="1"/>
              <a:t>darah</a:t>
            </a:r>
            <a:r>
              <a:rPr lang="en-US" sz="2400" dirty="0"/>
              <a:t> kaya CO2 </a:t>
            </a:r>
            <a:r>
              <a:rPr lang="en-US" sz="2400" dirty="0" err="1"/>
              <a:t>dipompa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paru-paru</a:t>
            </a:r>
            <a:r>
              <a:rPr lang="en-US" sz="24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00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stem sirkulasi. - ppt download">
            <a:extLst>
              <a:ext uri="{FF2B5EF4-FFF2-40B4-BE49-F238E27FC236}">
                <a16:creationId xmlns:a16="http://schemas.microsoft.com/office/drawing/2014/main" id="{7868DB93-2EEB-4DFE-A9AC-0BADD14B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800262"/>
            <a:ext cx="6580214" cy="47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istem Peredaran Darah Mamalia beserta Gambarnya - DosenBiologi.com">
            <a:extLst>
              <a:ext uri="{FF2B5EF4-FFF2-40B4-BE49-F238E27FC236}">
                <a16:creationId xmlns:a16="http://schemas.microsoft.com/office/drawing/2014/main" id="{D0D769EB-5EC2-4C43-A367-A656543B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42" y="2386783"/>
            <a:ext cx="2729132" cy="35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5ACBAB-8DB8-4030-9D34-8616D7CDA1DA}"/>
              </a:ext>
            </a:extLst>
          </p:cNvPr>
          <p:cNvSpPr txBox="1"/>
          <p:nvPr/>
        </p:nvSpPr>
        <p:spPr>
          <a:xfrm>
            <a:off x="562708" y="717451"/>
            <a:ext cx="6766560" cy="8617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Peredaran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Darah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Mamalia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4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oh Peredaran Darah Ganda Tertutup Pada Hewan">
            <a:extLst>
              <a:ext uri="{FF2B5EF4-FFF2-40B4-BE49-F238E27FC236}">
                <a16:creationId xmlns:a16="http://schemas.microsoft.com/office/drawing/2014/main" id="{7BD5FC73-077C-4E29-811B-E643DC62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74" y="2257864"/>
            <a:ext cx="7300654" cy="37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BBD2C-CA3F-410B-9239-B9F4870FD23B}"/>
              </a:ext>
            </a:extLst>
          </p:cNvPr>
          <p:cNvSpPr txBox="1"/>
          <p:nvPr/>
        </p:nvSpPr>
        <p:spPr>
          <a:xfrm>
            <a:off x="1322363" y="1111347"/>
            <a:ext cx="5936566" cy="8617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Peredaran</a:t>
            </a:r>
            <a:r>
              <a:rPr lang="en-US" sz="3200" b="1" dirty="0"/>
              <a:t> Darah </a:t>
            </a:r>
            <a:r>
              <a:rPr lang="en-US" sz="3200" b="1" dirty="0" err="1"/>
              <a:t>reptilia</a:t>
            </a:r>
            <a:endParaRPr lang="en-ID" sz="3200" b="1" dirty="0"/>
          </a:p>
          <a:p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20405-AEE6-4A80-A462-4DFC0D444B46}"/>
              </a:ext>
            </a:extLst>
          </p:cNvPr>
          <p:cNvSpPr txBox="1"/>
          <p:nvPr/>
        </p:nvSpPr>
        <p:spPr>
          <a:xfrm>
            <a:off x="393895" y="2419643"/>
            <a:ext cx="3362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peredaran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tertutup,memiliki</a:t>
            </a:r>
            <a:r>
              <a:rPr lang="en-US" sz="2400" dirty="0"/>
              <a:t> 4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Pada </a:t>
            </a:r>
            <a:r>
              <a:rPr lang="en-US" sz="2400" dirty="0" err="1"/>
              <a:t>jantung</a:t>
            </a:r>
            <a:r>
              <a:rPr lang="en-US" sz="2400" dirty="0"/>
              <a:t> </a:t>
            </a:r>
            <a:r>
              <a:rPr lang="en-US" sz="2400" dirty="0" err="1"/>
              <a:t>reftilia</a:t>
            </a:r>
            <a:r>
              <a:rPr lang="en-US" sz="2400" dirty="0"/>
              <a:t> </a:t>
            </a:r>
            <a:r>
              <a:rPr lang="en-US" sz="2400" dirty="0" err="1"/>
              <a:t>sekat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bilik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dan </a:t>
            </a:r>
            <a:r>
              <a:rPr lang="en-US" sz="2400" dirty="0" err="1"/>
              <a:t>bilik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pencampuran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kaya O2 dan CO2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4991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</TotalTime>
  <Words>490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Adobe Gothic Std B</vt:lpstr>
      <vt:lpstr>arial</vt:lpstr>
      <vt:lpstr>arial</vt:lpstr>
      <vt:lpstr>Arial Black</vt:lpstr>
      <vt:lpstr>Arial Rounded MT Bold</vt:lpstr>
      <vt:lpstr>Bahnschrift Condensed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2021-10-06T17:56:33Z</dcterms:created>
  <dcterms:modified xsi:type="dcterms:W3CDTF">2021-10-06T18:07:06Z</dcterms:modified>
</cp:coreProperties>
</file>