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4" r:id="rId3"/>
    <p:sldId id="265" r:id="rId4"/>
    <p:sldId id="266" r:id="rId5"/>
    <p:sldId id="282" r:id="rId6"/>
    <p:sldId id="267" r:id="rId7"/>
    <p:sldId id="268" r:id="rId8"/>
    <p:sldId id="277" r:id="rId9"/>
    <p:sldId id="257" r:id="rId10"/>
    <p:sldId id="258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3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80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326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5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7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94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605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029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193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95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75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2B366F2-B64F-4733-A558-B526F46F590C}" type="datetimeFigureOut">
              <a:rPr lang="en-ID" smtClean="0"/>
              <a:t>02/08/2021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E4BAAA1-8E81-4252-9217-9E51BA912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1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0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39" y="943302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8D3DD2-AA39-49C2-936A-00D6B73CEA3C}"/>
              </a:ext>
            </a:extLst>
          </p:cNvPr>
          <p:cNvSpPr/>
          <p:nvPr/>
        </p:nvSpPr>
        <p:spPr>
          <a:xfrm>
            <a:off x="6095999" y="5711686"/>
            <a:ext cx="3432313" cy="375383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E6021-8CED-4C5B-95BE-38309DD2771B}"/>
                  </a:ext>
                </a:extLst>
              </p:cNvPr>
              <p:cNvSpPr txBox="1"/>
              <p:nvPr/>
            </p:nvSpPr>
            <p:spPr>
              <a:xfrm>
                <a:off x="662609" y="1510747"/>
                <a:ext cx="3816626" cy="4040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3600" dirty="0"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US" sz="3600" b="0" dirty="0"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3600" dirty="0"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:r>
                  <a:rPr lang="en-US" sz="3600" dirty="0"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:r>
                  <a:rPr lang="en-US" sz="3600" dirty="0"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E6021-8CED-4C5B-95BE-38309DD27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9" y="1510747"/>
                <a:ext cx="3816626" cy="4040850"/>
              </a:xfrm>
              <a:prstGeom prst="rect">
                <a:avLst/>
              </a:prstGeom>
              <a:blipFill>
                <a:blip r:embed="rId2"/>
                <a:stretch>
                  <a:fillRect l="-4952" b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638017-D07D-4921-A20A-C9F8E9CE3366}"/>
                  </a:ext>
                </a:extLst>
              </p:cNvPr>
              <p:cNvSpPr txBox="1"/>
              <p:nvPr/>
            </p:nvSpPr>
            <p:spPr>
              <a:xfrm>
                <a:off x="6255025" y="1775791"/>
                <a:ext cx="4373217" cy="360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3200" dirty="0"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US" sz="3200" b="0" dirty="0"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3200" dirty="0"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pPr marL="342900" indent="-342900">
                  <a:buAutoNum type="arabicPeriod"/>
                </a:pPr>
                <a:r>
                  <a:rPr lang="en-US" sz="3200" dirty="0">
                    <a:cs typeface="Arial" panose="020B060402020202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pPr marL="342900" indent="-342900">
                  <a:buAutoNum type="arabicPeriod"/>
                </a:pPr>
                <a:r>
                  <a:rPr lang="en-US" sz="3200" dirty="0">
                    <a:cs typeface="Arial" panose="020B0604020202020204" pitchFamily="34" charset="0"/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638017-D07D-4921-A20A-C9F8E9CE3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25" y="1775791"/>
                <a:ext cx="4373217" cy="3602012"/>
              </a:xfrm>
              <a:prstGeom prst="rect">
                <a:avLst/>
              </a:prstGeom>
              <a:blipFill>
                <a:blip r:embed="rId3"/>
                <a:stretch>
                  <a:fillRect l="-3626" b="-20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9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8635EE5-4E34-4D50-B3A5-FA5328B4C7AA}"/>
              </a:ext>
            </a:extLst>
          </p:cNvPr>
          <p:cNvSpPr/>
          <p:nvPr/>
        </p:nvSpPr>
        <p:spPr>
          <a:xfrm>
            <a:off x="3525079" y="1205948"/>
            <a:ext cx="6692348" cy="33130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 descr="D:\PROJECT 2017\4a.st2.p2.3 bu guru.jpg">
            <a:extLst>
              <a:ext uri="{FF2B5EF4-FFF2-40B4-BE49-F238E27FC236}">
                <a16:creationId xmlns:a16="http://schemas.microsoft.com/office/drawing/2014/main" id="{F07C773C-0921-412F-B91D-F8C01B9B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 b="30422"/>
          <a:stretch>
            <a:fillRect/>
          </a:stretch>
        </p:blipFill>
        <p:spPr bwMode="auto">
          <a:xfrm>
            <a:off x="963798" y="801757"/>
            <a:ext cx="2693802" cy="44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F8DF78-0914-4CC4-A293-C237198C5FBA}"/>
              </a:ext>
            </a:extLst>
          </p:cNvPr>
          <p:cNvSpPr/>
          <p:nvPr/>
        </p:nvSpPr>
        <p:spPr>
          <a:xfrm>
            <a:off x="5388749" y="5519530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6F396-354A-447A-B217-8C08836984DA}"/>
              </a:ext>
            </a:extLst>
          </p:cNvPr>
          <p:cNvSpPr txBox="1"/>
          <p:nvPr/>
        </p:nvSpPr>
        <p:spPr>
          <a:xfrm>
            <a:off x="1245705" y="967409"/>
            <a:ext cx="650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Materi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Inti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id-ID" sz="2800" b="1" dirty="0">
                <a:solidFill>
                  <a:srgbClr val="FF0000"/>
                </a:solidFill>
              </a:rPr>
              <a:t>Pengurangan Pecahan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42F87-3DCC-43F2-8736-894293BED0AB}"/>
              </a:ext>
            </a:extLst>
          </p:cNvPr>
          <p:cNvSpPr txBox="1"/>
          <p:nvPr/>
        </p:nvSpPr>
        <p:spPr>
          <a:xfrm>
            <a:off x="1369062" y="1908716"/>
            <a:ext cx="679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solidFill>
                  <a:schemeClr val="bg2">
                    <a:lumMod val="25000"/>
                  </a:schemeClr>
                </a:solidFill>
              </a:rPr>
              <a:t>Pengurangan pecahan biasa dan pecahan campuran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9455A86A-1B90-4DB8-B342-627A29AC8D4A}"/>
              </a:ext>
            </a:extLst>
          </p:cNvPr>
          <p:cNvSpPr/>
          <p:nvPr/>
        </p:nvSpPr>
        <p:spPr>
          <a:xfrm>
            <a:off x="1448425" y="2401982"/>
            <a:ext cx="6724411" cy="10194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</a:rPr>
              <a:t>Cara menyelesaikan pengurangan pecahan biasa dan campuran, sama seperti menyelesaikan penjumlahan pecahan biasa dan campuran.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FA09959F-488E-4663-B318-D852A1378DC0}"/>
              </a:ext>
            </a:extLst>
          </p:cNvPr>
          <p:cNvSpPr/>
          <p:nvPr/>
        </p:nvSpPr>
        <p:spPr>
          <a:xfrm>
            <a:off x="1438467" y="3804929"/>
            <a:ext cx="6721043" cy="13473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</a:rPr>
              <a:t>Jika penyebut pecahan berbeda, ubah penyebut setiap pecahan menjadi KPK dari penyebut-penyebutnya terlebih dahulu. Lalu, sesuaikan pembilangnya dan jumlahkan pembilang kedua pecahan.</a:t>
            </a:r>
          </a:p>
        </p:txBody>
      </p:sp>
      <p:pic>
        <p:nvPicPr>
          <p:cNvPr id="6" name="Picture 5" descr="D:\PROJECT 2017\4a.st2.p2.3 bu guru.jpg">
            <a:extLst>
              <a:ext uri="{FF2B5EF4-FFF2-40B4-BE49-F238E27FC236}">
                <a16:creationId xmlns:a16="http://schemas.microsoft.com/office/drawing/2014/main" id="{D8507F61-9CC8-46BA-BE77-A17734A3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1195" y="1775792"/>
            <a:ext cx="1773952" cy="38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1"/>
            <a:ext cx="1686560" cy="61329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3806" y="104241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3600" b="1" dirty="0">
              <a:ln w="0"/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1" y="782277"/>
            <a:ext cx="1075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9151" y="1543662"/>
            <a:ext cx="2121093" cy="1695939"/>
            <a:chOff x="239151" y="1543662"/>
            <a:chExt cx="2121093" cy="1695939"/>
          </a:xfrm>
        </p:grpSpPr>
        <p:sp>
          <p:nvSpPr>
            <p:cNvPr id="6" name="TextBox 5"/>
            <p:cNvSpPr txBox="1"/>
            <p:nvPr/>
          </p:nvSpPr>
          <p:spPr>
            <a:xfrm>
              <a:off x="239151" y="154366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9151" y="2039747"/>
                  <a:ext cx="1963486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.  .  .  .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51" y="2039747"/>
                  <a:ext cx="1963486" cy="7936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39151" y="2777936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151" y="3334203"/>
                <a:ext cx="97552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1" y="3334203"/>
                <a:ext cx="975523" cy="793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39151" y="3829271"/>
            <a:ext cx="4872835" cy="1988413"/>
            <a:chOff x="239151" y="3829271"/>
            <a:chExt cx="4872835" cy="1988413"/>
          </a:xfrm>
        </p:grpSpPr>
        <p:sp>
          <p:nvSpPr>
            <p:cNvPr id="11" name="Flowchart: Process 10"/>
            <p:cNvSpPr/>
            <p:nvPr/>
          </p:nvSpPr>
          <p:spPr>
            <a:xfrm>
              <a:off x="239151" y="3829271"/>
              <a:ext cx="975523" cy="359091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26912" y="4204459"/>
              <a:ext cx="0" cy="114961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9151" y="5386797"/>
              <a:ext cx="4872835" cy="430887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penyebut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beda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samakan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penyebut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0521" y="4461891"/>
            <a:ext cx="4774723" cy="786177"/>
            <a:chOff x="1030521" y="4461891"/>
            <a:chExt cx="4774723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30521" y="4461891"/>
                  <a:ext cx="1494255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21" y="4461891"/>
                  <a:ext cx="1494255" cy="7861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660583" y="4716630"/>
              <a:ext cx="3144661" cy="430887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sederhanakan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pecahan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28129" y="1616795"/>
            <a:ext cx="2616244" cy="4480608"/>
            <a:chOff x="5928129" y="1616795"/>
            <a:chExt cx="2616244" cy="44806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928129" y="1708283"/>
              <a:ext cx="0" cy="4389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38458" y="1616795"/>
                  <a:ext cx="2405915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.  .  .  .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458" y="1616795"/>
                  <a:ext cx="2405915" cy="7861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138458" y="2354984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41415" y="3636738"/>
            <a:ext cx="4668934" cy="793679"/>
            <a:chOff x="7341415" y="3636738"/>
            <a:chExt cx="4668934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341415" y="3636738"/>
                  <a:ext cx="1630062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38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415" y="3636738"/>
                  <a:ext cx="1630062" cy="79367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9084692" y="3869037"/>
              <a:ext cx="2925657" cy="430887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samakan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penyebut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38458" y="2812590"/>
            <a:ext cx="5871891" cy="806376"/>
            <a:chOff x="6138458" y="2812590"/>
            <a:chExt cx="5871891" cy="806376"/>
          </a:xfrm>
        </p:grpSpPr>
        <p:sp>
          <p:nvSpPr>
            <p:cNvPr id="26" name="TextBox 25"/>
            <p:cNvSpPr txBox="1"/>
            <p:nvPr/>
          </p:nvSpPr>
          <p:spPr>
            <a:xfrm>
              <a:off x="8939860" y="2849525"/>
              <a:ext cx="3070489" cy="769441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ubah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pecahan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biasa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38458" y="2812590"/>
                  <a:ext cx="2693943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458" y="2812590"/>
                  <a:ext cx="2693943" cy="7936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341415" y="4447074"/>
            <a:ext cx="4400706" cy="786177"/>
            <a:chOff x="7341415" y="4447074"/>
            <a:chExt cx="4400706" cy="786177"/>
          </a:xfrm>
        </p:grpSpPr>
        <p:sp>
          <p:nvSpPr>
            <p:cNvPr id="25" name="TextBox 24"/>
            <p:cNvSpPr txBox="1"/>
            <p:nvPr/>
          </p:nvSpPr>
          <p:spPr>
            <a:xfrm>
              <a:off x="8461653" y="4718177"/>
              <a:ext cx="3280468" cy="430887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kurangkan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pembilang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341415" y="4447074"/>
                  <a:ext cx="924164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415" y="4447074"/>
                  <a:ext cx="924164" cy="7861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335387" y="5234881"/>
            <a:ext cx="4174442" cy="924798"/>
            <a:chOff x="7335387" y="5234881"/>
            <a:chExt cx="4174442" cy="924798"/>
          </a:xfrm>
        </p:grpSpPr>
        <p:sp>
          <p:nvSpPr>
            <p:cNvPr id="31" name="TextBox 30"/>
            <p:cNvSpPr txBox="1"/>
            <p:nvPr/>
          </p:nvSpPr>
          <p:spPr>
            <a:xfrm>
              <a:off x="8474965" y="5390238"/>
              <a:ext cx="3034864" cy="769441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ubah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pecahan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campuran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335387" y="5234881"/>
                  <a:ext cx="1145378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387" y="5234881"/>
                  <a:ext cx="1145378" cy="7861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1030521" y="3355039"/>
            <a:ext cx="4498951" cy="783804"/>
            <a:chOff x="1030521" y="3355039"/>
            <a:chExt cx="4498951" cy="783804"/>
          </a:xfrm>
        </p:grpSpPr>
        <p:sp>
          <p:nvSpPr>
            <p:cNvPr id="15" name="TextBox 14"/>
            <p:cNvSpPr txBox="1"/>
            <p:nvPr/>
          </p:nvSpPr>
          <p:spPr>
            <a:xfrm>
              <a:off x="2660583" y="3441693"/>
              <a:ext cx="2868889" cy="430887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kurangkan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pembilang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030521" y="3355039"/>
                  <a:ext cx="1614032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21" y="3355039"/>
                  <a:ext cx="1614032" cy="78380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16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65" y="123937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Desimal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4782" y="708712"/>
            <a:ext cx="3179033" cy="1651896"/>
            <a:chOff x="254782" y="708712"/>
            <a:chExt cx="3179033" cy="1651896"/>
          </a:xfrm>
        </p:grpSpPr>
        <p:sp>
          <p:nvSpPr>
            <p:cNvPr id="5" name="TextBox 4"/>
            <p:cNvSpPr txBox="1"/>
            <p:nvPr/>
          </p:nvSpPr>
          <p:spPr>
            <a:xfrm>
              <a:off x="254782" y="708712"/>
              <a:ext cx="1563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508" y="1312155"/>
              <a:ext cx="3089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0,75 – 0,52 = . . . 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6668" y="1898943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4508" y="4634934"/>
            <a:ext cx="35461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0,75 – 0,52 = 0,23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5801" y="1872544"/>
            <a:ext cx="4728490" cy="2526545"/>
            <a:chOff x="605801" y="1872544"/>
            <a:chExt cx="4728490" cy="2526545"/>
          </a:xfrm>
        </p:grpSpPr>
        <p:sp>
          <p:nvSpPr>
            <p:cNvPr id="18" name="TextBox 17"/>
            <p:cNvSpPr txBox="1"/>
            <p:nvPr/>
          </p:nvSpPr>
          <p:spPr>
            <a:xfrm>
              <a:off x="1435725" y="38758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9753" y="386949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1166" y="381145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5801" y="1872544"/>
              <a:ext cx="4728490" cy="2522635"/>
              <a:chOff x="605801" y="1872544"/>
              <a:chExt cx="4728490" cy="25226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51420" y="2633210"/>
                <a:ext cx="1183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0 , 7 5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51420" y="3151412"/>
                <a:ext cx="1183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0 , 5 2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05801" y="3447769"/>
                <a:ext cx="2609513" cy="584775"/>
                <a:chOff x="1054913" y="3781618"/>
                <a:chExt cx="2609513" cy="58477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054913" y="4126333"/>
                  <a:ext cx="207825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3252134" y="3781618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732690" y="3871959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2128687" y="2789054"/>
                <a:ext cx="233652" cy="876300"/>
              </a:xfrm>
              <a:prstGeom prst="rightBrac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Callout 22"/>
              <p:cNvSpPr/>
              <p:nvPr/>
            </p:nvSpPr>
            <p:spPr>
              <a:xfrm>
                <a:off x="2997712" y="1872544"/>
                <a:ext cx="2336579" cy="1801697"/>
              </a:xfrm>
              <a:prstGeom prst="wedgeEllipseCallout">
                <a:avLst>
                  <a:gd name="adj1" fmla="val -73419"/>
                  <a:gd name="adj2" fmla="val 36787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Banyak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kedua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bilangan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harus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sama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banyak</a:t>
                </a:r>
                <a:endPara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81386" y="1312155"/>
            <a:ext cx="3682270" cy="4717042"/>
            <a:chOff x="5681386" y="1312155"/>
            <a:chExt cx="3682270" cy="471704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681386" y="1640077"/>
              <a:ext cx="0" cy="4389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74724" y="1312155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0,8 – 0,25 = . . . 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2473" y="1898942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561273" y="5514180"/>
            <a:ext cx="33682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0,8 – 0,25 = 0,55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30609" y="1928268"/>
            <a:ext cx="6297079" cy="3361638"/>
            <a:chOff x="5730609" y="1928268"/>
            <a:chExt cx="6297079" cy="3361638"/>
          </a:xfrm>
        </p:grpSpPr>
        <p:sp>
          <p:nvSpPr>
            <p:cNvPr id="27" name="TextBox 26"/>
            <p:cNvSpPr txBox="1"/>
            <p:nvPr/>
          </p:nvSpPr>
          <p:spPr>
            <a:xfrm>
              <a:off x="7849880" y="3524027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0 , 8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9880" y="4042229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0 , 2 5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504261" y="4338586"/>
              <a:ext cx="2609513" cy="584775"/>
              <a:chOff x="1054913" y="3781618"/>
              <a:chExt cx="2609513" cy="58477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054913" y="4126333"/>
                <a:ext cx="20782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252134" y="378161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8631150" y="476277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34185" y="476668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8213" y="476031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626" y="4702267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5730609" y="2371516"/>
              <a:ext cx="2194277" cy="1303116"/>
            </a:xfrm>
            <a:prstGeom prst="wedgeEllipseCallout">
              <a:avLst>
                <a:gd name="adj1" fmla="val 38894"/>
                <a:gd name="adj2" fmla="val 7538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Banyak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bilangan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tidak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sama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banyak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>
              <a:off x="9098673" y="1928268"/>
              <a:ext cx="2929015" cy="1690251"/>
            </a:xfrm>
            <a:prstGeom prst="wedgeEllipseCallout">
              <a:avLst>
                <a:gd name="adj1" fmla="val -49703"/>
                <a:gd name="adj2" fmla="val 6154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Tambahkan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angka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 di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belakang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angka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56550" y="35182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41142" y="307955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8721717" y="3587357"/>
              <a:ext cx="292837" cy="3595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417124" y="3587357"/>
              <a:ext cx="292837" cy="3595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375121" y="308213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9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5100480.0007.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74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296" y="263028"/>
            <a:ext cx="902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765" y="942034"/>
            <a:ext cx="858662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Ubahlah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2325" y="2162890"/>
            <a:ext cx="4272157" cy="1137783"/>
            <a:chOff x="592325" y="2162890"/>
            <a:chExt cx="4272157" cy="1137783"/>
          </a:xfrm>
        </p:grpSpPr>
        <p:sp>
          <p:nvSpPr>
            <p:cNvPr id="6" name="TextBox 5"/>
            <p:cNvSpPr txBox="1"/>
            <p:nvPr/>
          </p:nvSpPr>
          <p:spPr>
            <a:xfrm>
              <a:off x="614280" y="2162890"/>
              <a:ext cx="1563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7528" y="2203144"/>
              <a:ext cx="268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0,75 – 50% = . . .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325" y="2839008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20543" y="3773251"/>
            <a:ext cx="2686954" cy="461665"/>
          </a:xfrm>
          <a:prstGeom prst="rect">
            <a:avLst/>
          </a:prstGeom>
          <a:solidFill>
            <a:srgbClr val="79E79B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0,75 – 50% = . . . 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96224" y="3161855"/>
            <a:ext cx="2365828" cy="1391157"/>
            <a:chOff x="2796224" y="3161855"/>
            <a:chExt cx="2365828" cy="1391157"/>
          </a:xfrm>
        </p:grpSpPr>
        <p:sp>
          <p:nvSpPr>
            <p:cNvPr id="11" name="Bent-Up Arrow 10"/>
            <p:cNvSpPr/>
            <p:nvPr/>
          </p:nvSpPr>
          <p:spPr>
            <a:xfrm flipH="1" flipV="1">
              <a:off x="2796224" y="3925919"/>
              <a:ext cx="2365828" cy="627093"/>
            </a:xfrm>
            <a:prstGeom prst="bent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3300" y="3161855"/>
              <a:ext cx="199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ubah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desimal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65988" y="3167785"/>
            <a:ext cx="2365828" cy="1380677"/>
            <a:chOff x="7965988" y="3167785"/>
            <a:chExt cx="2365828" cy="1380677"/>
          </a:xfrm>
        </p:grpSpPr>
        <p:sp>
          <p:nvSpPr>
            <p:cNvPr id="10" name="Bent-Up Arrow 9"/>
            <p:cNvSpPr/>
            <p:nvPr/>
          </p:nvSpPr>
          <p:spPr>
            <a:xfrm flipV="1">
              <a:off x="7965988" y="3921369"/>
              <a:ext cx="2365828" cy="627093"/>
            </a:xfrm>
            <a:prstGeom prst="bent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79267" y="3167785"/>
              <a:ext cx="199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ubah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persen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0440" y="4710366"/>
            <a:ext cx="4410182" cy="878933"/>
            <a:chOff x="720440" y="4710366"/>
            <a:chExt cx="4410182" cy="878933"/>
          </a:xfrm>
        </p:grpSpPr>
        <p:sp>
          <p:nvSpPr>
            <p:cNvPr id="14" name="TextBox 13"/>
            <p:cNvSpPr txBox="1"/>
            <p:nvPr/>
          </p:nvSpPr>
          <p:spPr>
            <a:xfrm>
              <a:off x="720440" y="4710366"/>
              <a:ext cx="4410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0,75 – 50% = 0,75 – 0,5 = 0,25</a:t>
              </a:r>
            </a:p>
          </p:txBody>
        </p:sp>
        <p:sp>
          <p:nvSpPr>
            <p:cNvPr id="16" name="Curved Up Arrow 15"/>
            <p:cNvSpPr/>
            <p:nvPr/>
          </p:nvSpPr>
          <p:spPr>
            <a:xfrm>
              <a:off x="1875260" y="5170236"/>
              <a:ext cx="2072625" cy="41906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97639" y="4685778"/>
            <a:ext cx="4634602" cy="880728"/>
            <a:chOff x="7497639" y="4685778"/>
            <a:chExt cx="4634602" cy="880728"/>
          </a:xfrm>
        </p:grpSpPr>
        <p:sp>
          <p:nvSpPr>
            <p:cNvPr id="17" name="TextBox 16"/>
            <p:cNvSpPr txBox="1"/>
            <p:nvPr/>
          </p:nvSpPr>
          <p:spPr>
            <a:xfrm>
              <a:off x="7497639" y="4685778"/>
              <a:ext cx="4634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0,75 – 50% = 75% – 50% = 25%</a:t>
              </a:r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7842355" y="5147443"/>
              <a:ext cx="1963769" cy="41906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1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57" y="212036"/>
            <a:ext cx="1033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 startAt="3"/>
            </a:pP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3600" b="1" dirty="0">
              <a:ln w="0"/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835" y="3053680"/>
            <a:ext cx="6983894" cy="3201346"/>
            <a:chOff x="239151" y="3053680"/>
            <a:chExt cx="6557434" cy="3891396"/>
          </a:xfrm>
        </p:grpSpPr>
        <p:sp>
          <p:nvSpPr>
            <p:cNvPr id="6" name="TextBox 5"/>
            <p:cNvSpPr txBox="1"/>
            <p:nvPr/>
          </p:nvSpPr>
          <p:spPr>
            <a:xfrm>
              <a:off x="239151" y="3053680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9151" y="3577487"/>
                  <a:ext cx="6557434" cy="3367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Panjang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biru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	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m</a:t>
                  </a:r>
                </a:p>
                <a:p>
                  <a:endParaRPr lang="en-US" sz="2200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Panjang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seluruh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  <a:p>
                  <a:endParaRPr lang="en-US" sz="2200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Jadi, </a:t>
                  </a:r>
                  <a:r>
                    <a:rPr lang="en-US" sz="2000" dirty="0" err="1">
                      <a:latin typeface="Arial" pitchFamily="34" charset="0"/>
                      <a:cs typeface="Arial" pitchFamily="34" charset="0"/>
                    </a:rPr>
                    <a:t>panjang</a:t>
                  </a:r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000" dirty="0" err="1">
                      <a:latin typeface="Arial" pitchFamily="34" charset="0"/>
                      <a:cs typeface="Arial" pitchFamily="34" charset="0"/>
                    </a:rPr>
                    <a:t>seluruh</a:t>
                  </a:r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000" dirty="0" err="1">
                      <a:latin typeface="Arial" pitchFamily="34" charset="0"/>
                      <a:cs typeface="Arial" pitchFamily="34" charset="0"/>
                    </a:rPr>
                    <a:t>Mita</a:t>
                  </a:r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000" dirty="0" err="1">
                      <a:latin typeface="Arial" pitchFamily="34" charset="0"/>
                      <a:cs typeface="Arial" pitchFamily="34" charset="0"/>
                    </a:rPr>
                    <a:t>adalah</a:t>
                  </a:r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 meter</a:t>
                  </a:r>
                </a:p>
                <a:p>
                  <a:endParaRPr lang="en-US" sz="2200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2200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51" y="3577487"/>
                  <a:ext cx="6557434" cy="33675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39151" y="1200331"/>
            <a:ext cx="8391070" cy="1853349"/>
            <a:chOff x="239151" y="1200331"/>
            <a:chExt cx="8391070" cy="1853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39151" y="1658811"/>
                  <a:ext cx="8391070" cy="1394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Mita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mempunyai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merah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dan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biru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Panjang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merah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meter.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Panjang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biru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meter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lebih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panjang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dari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merah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Berapa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panjang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sebuah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pita </a:t>
                  </a:r>
                  <a:r>
                    <a:rPr lang="en-US" sz="2200" dirty="0" err="1">
                      <a:latin typeface="Arial" pitchFamily="34" charset="0"/>
                      <a:cs typeface="Arial" pitchFamily="34" charset="0"/>
                    </a:rPr>
                    <a:t>Mita</a:t>
                  </a:r>
                  <a:r>
                    <a:rPr lang="en-US" sz="2200" dirty="0">
                      <a:latin typeface="Arial" pitchFamily="34" charset="0"/>
                      <a:cs typeface="Arial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51" y="1658811"/>
                  <a:ext cx="8391070" cy="13948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44" r="-1235" b="-82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239151" y="1200331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3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3183346"/>
            <a:ext cx="10459915" cy="2586183"/>
            <a:chOff x="323850" y="2770809"/>
            <a:chExt cx="10459915" cy="2586183"/>
          </a:xfrm>
        </p:grpSpPr>
        <p:sp>
          <p:nvSpPr>
            <p:cNvPr id="7" name="TextBox 6"/>
            <p:cNvSpPr txBox="1"/>
            <p:nvPr/>
          </p:nvSpPr>
          <p:spPr>
            <a:xfrm>
              <a:off x="323850" y="2770809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850" y="3418000"/>
              <a:ext cx="1045991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Ketinggian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:</a:t>
              </a:r>
            </a:p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3,78 + 2,5 = 6,28 km</a:t>
              </a:r>
            </a:p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Selisih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ketinggian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puncak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gunung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:</a:t>
              </a:r>
            </a:p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8,848 – 6,28 = 2,568</a:t>
              </a:r>
            </a:p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Jadi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harus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mendaki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sejauh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2,568 km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lagi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mecapai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puncak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gunung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850" y="162649"/>
            <a:ext cx="9277350" cy="2835171"/>
            <a:chOff x="323850" y="162649"/>
            <a:chExt cx="9277350" cy="2835171"/>
          </a:xfrm>
        </p:grpSpPr>
        <p:sp>
          <p:nvSpPr>
            <p:cNvPr id="4" name="TextBox 3"/>
            <p:cNvSpPr txBox="1"/>
            <p:nvPr/>
          </p:nvSpPr>
          <p:spPr>
            <a:xfrm>
              <a:off x="323850" y="689496"/>
              <a:ext cx="92773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Seseorang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mendaki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sebuah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gunung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ketinggian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8,848 km.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berhasil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mendaki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hingga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3,78 km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diatas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permukaan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air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laut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berhasil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mendaki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sejauh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2,5 km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lebih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tinggi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Berapa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km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lagi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hingga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mencapai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puncak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gunung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pendakian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850" y="162649"/>
              <a:ext cx="14606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5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15CB53-AC8F-45BD-8A05-AB5456839084}"/>
                  </a:ext>
                </a:extLst>
              </p:cNvPr>
              <p:cNvSpPr txBox="1"/>
              <p:nvPr/>
            </p:nvSpPr>
            <p:spPr>
              <a:xfrm>
                <a:off x="821635" y="1444487"/>
                <a:ext cx="3710608" cy="410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US" sz="3600" b="0" dirty="0"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15CB53-AC8F-45BD-8A05-AB5456839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35" y="1444487"/>
                <a:ext cx="3710608" cy="410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35C62B-5F2F-456E-8245-B6B202AE440A}"/>
              </a:ext>
            </a:extLst>
          </p:cNvPr>
          <p:cNvSpPr txBox="1"/>
          <p:nvPr/>
        </p:nvSpPr>
        <p:spPr>
          <a:xfrm>
            <a:off x="1113183" y="569843"/>
            <a:ext cx="291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 Black" panose="020B0A04020102020204" pitchFamily="34" charset="0"/>
                <a:cs typeface="Aharoni" panose="02010803020104030203" pitchFamily="2" charset="-79"/>
              </a:rPr>
              <a:t>Soal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rial Black" panose="020B0A04020102020204" pitchFamily="34" charset="0"/>
                <a:cs typeface="Aharoni" panose="02010803020104030203" pitchFamily="2" charset="-79"/>
              </a:rPr>
              <a:t>latihan</a:t>
            </a:r>
            <a:endParaRPr lang="en-ID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5558BD-5526-47AA-BABA-3AD3CF903FBA}"/>
                  </a:ext>
                </a:extLst>
              </p:cNvPr>
              <p:cNvSpPr txBox="1"/>
              <p:nvPr/>
            </p:nvSpPr>
            <p:spPr>
              <a:xfrm>
                <a:off x="5764696" y="1537252"/>
                <a:ext cx="4041913" cy="366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cs typeface="Arial" panose="020B0604020202020204" pitchFamily="34" charset="0"/>
                  </a:rPr>
                  <a:t>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US" sz="3200" b="0" dirty="0">
                  <a:cs typeface="Arial" panose="020B0604020202020204" pitchFamily="34" charset="0"/>
                </a:endParaRPr>
              </a:p>
              <a:p>
                <a:r>
                  <a:rPr lang="en-ID" sz="3200" dirty="0"/>
                  <a:t>7.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r>
                  <a:rPr lang="en-ID" sz="3200" dirty="0"/>
                  <a:t>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r>
                  <a:rPr lang="en-ID" sz="3200" dirty="0"/>
                  <a:t>9.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  <a:p>
                <a:r>
                  <a:rPr lang="en-ID" sz="3200" dirty="0"/>
                  <a:t>10.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 .  .  .</m:t>
                    </m:r>
                  </m:oMath>
                </a14:m>
                <a:endParaRPr lang="en-ID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5558BD-5526-47AA-BABA-3AD3CF90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96" y="1537252"/>
                <a:ext cx="4041913" cy="3661580"/>
              </a:xfrm>
              <a:prstGeom prst="rect">
                <a:avLst/>
              </a:prstGeom>
              <a:blipFill>
                <a:blip r:embed="rId3"/>
                <a:stretch>
                  <a:fillRect l="-3922" b="-1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5609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239</TotalTime>
  <Words>698</Words>
  <Application>Microsoft Office PowerPoint</Application>
  <PresentationFormat>Widescreen</PresentationFormat>
  <Paragraphs>111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Arial Black</vt:lpstr>
      <vt:lpstr>Calibri</vt:lpstr>
      <vt:lpstr>Cambria Math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5</cp:revision>
  <dcterms:created xsi:type="dcterms:W3CDTF">2021-07-30T13:22:44Z</dcterms:created>
  <dcterms:modified xsi:type="dcterms:W3CDTF">2021-08-02T18:28:53Z</dcterms:modified>
</cp:coreProperties>
</file>