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85" r:id="rId2"/>
    <p:sldId id="256" r:id="rId3"/>
    <p:sldId id="268" r:id="rId4"/>
    <p:sldId id="283" r:id="rId5"/>
    <p:sldId id="284" r:id="rId6"/>
    <p:sldId id="270" r:id="rId7"/>
    <p:sldId id="300" r:id="rId8"/>
    <p:sldId id="286" r:id="rId9"/>
    <p:sldId id="299" r:id="rId10"/>
    <p:sldId id="287" r:id="rId11"/>
    <p:sldId id="292" r:id="rId12"/>
    <p:sldId id="293" r:id="rId13"/>
    <p:sldId id="290" r:id="rId14"/>
    <p:sldId id="291" r:id="rId15"/>
    <p:sldId id="274" r:id="rId16"/>
    <p:sldId id="295" r:id="rId17"/>
    <p:sldId id="296" r:id="rId18"/>
    <p:sldId id="298" r:id="rId19"/>
    <p:sldId id="297" r:id="rId20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8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3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80959-8931-47EC-BB6E-53805B97E7C7}" type="datetimeFigureOut">
              <a:rPr lang="id-ID" smtClean="0"/>
              <a:t>19/07/2021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D1C61-9DE9-477B-AFFB-14AB77B85D72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2372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25147-4EE9-4A32-8F0D-88F8973556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64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25147-4EE9-4A32-8F0D-88F8973556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5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13B7B-D616-4D97-BFC3-084D3DA5A2FD}" type="datetimeFigureOut">
              <a:rPr lang="id-ID" smtClean="0"/>
              <a:t>19/07/2021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1820-29F4-4193-AF99-C897914BDF6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6209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13B7B-D616-4D97-BFC3-084D3DA5A2FD}" type="datetimeFigureOut">
              <a:rPr lang="id-ID" smtClean="0"/>
              <a:t>19/07/2021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1820-29F4-4193-AF99-C897914BDF6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2433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13B7B-D616-4D97-BFC3-084D3DA5A2FD}" type="datetimeFigureOut">
              <a:rPr lang="id-ID" smtClean="0"/>
              <a:t>19/07/2021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1820-29F4-4193-AF99-C897914BDF6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551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13B7B-D616-4D97-BFC3-084D3DA5A2FD}" type="datetimeFigureOut">
              <a:rPr lang="id-ID" smtClean="0"/>
              <a:t>19/07/2021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1820-29F4-4193-AF99-C897914BDF6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4186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13B7B-D616-4D97-BFC3-084D3DA5A2FD}" type="datetimeFigureOut">
              <a:rPr lang="id-ID" smtClean="0"/>
              <a:t>19/07/2021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1820-29F4-4193-AF99-C897914BDF6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149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13B7B-D616-4D97-BFC3-084D3DA5A2FD}" type="datetimeFigureOut">
              <a:rPr lang="id-ID" smtClean="0"/>
              <a:t>19/07/2021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1820-29F4-4193-AF99-C897914BDF6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3483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13B7B-D616-4D97-BFC3-084D3DA5A2FD}" type="datetimeFigureOut">
              <a:rPr lang="id-ID" smtClean="0"/>
              <a:t>19/07/2021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1820-29F4-4193-AF99-C897914BDF6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482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13B7B-D616-4D97-BFC3-084D3DA5A2FD}" type="datetimeFigureOut">
              <a:rPr lang="id-ID" smtClean="0"/>
              <a:t>19/07/2021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1820-29F4-4193-AF99-C897914BDF6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9270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13B7B-D616-4D97-BFC3-084D3DA5A2FD}" type="datetimeFigureOut">
              <a:rPr lang="id-ID" smtClean="0"/>
              <a:t>19/07/2021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1820-29F4-4193-AF99-C897914BDF6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954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13B7B-D616-4D97-BFC3-084D3DA5A2FD}" type="datetimeFigureOut">
              <a:rPr lang="id-ID" smtClean="0"/>
              <a:t>19/07/2021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1820-29F4-4193-AF99-C897914BDF6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885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13B7B-D616-4D97-BFC3-084D3DA5A2FD}" type="datetimeFigureOut">
              <a:rPr lang="id-ID" smtClean="0"/>
              <a:t>19/07/2021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1820-29F4-4193-AF99-C897914BDF6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428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13B7B-D616-4D97-BFC3-084D3DA5A2FD}" type="datetimeFigureOut">
              <a:rPr lang="id-ID" smtClean="0"/>
              <a:t>19/07/2021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21820-29F4-4193-AF99-C897914BDF6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2558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3-zz366917ah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ZBPWsmu5nTKRmGPC6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nyflip.com/ixiga/ixqh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QJnKAx-D61Mf-XowX2VYMTd8dai31fcP/view?usp=shari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beabeo-lagu-anak-indonesia-senam-sehat-gembira-nursery-rhymes-gny-tfl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67" b="92500" l="7556" r="91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307"/>
            <a:ext cx="9144000" cy="54499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5944" y="246184"/>
            <a:ext cx="37321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LAGU KEBANGSAAN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INDONESIA RAYA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ndonesia-raya-with-intro-and-tex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8200" y="5778500"/>
            <a:ext cx="377714" cy="3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73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ontent Placeholder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195321"/>
              </p:ext>
            </p:extLst>
          </p:nvPr>
        </p:nvGraphicFramePr>
        <p:xfrm>
          <a:off x="457199" y="3206260"/>
          <a:ext cx="8347649" cy="329184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359022"/>
                <a:gridCol w="6988627"/>
              </a:tblGrid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Sila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ke</a:t>
                      </a:r>
                      <a:r>
                        <a:rPr lang="en-US" sz="1800" dirty="0" smtClean="0"/>
                        <a:t>-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Nilai</a:t>
                      </a:r>
                      <a:r>
                        <a:rPr lang="en-US" sz="1800" baseline="0" dirty="0" err="1" smtClean="0"/>
                        <a:t>-Nilai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dalam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Sila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Pancasila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 smtClean="0"/>
                        <a:t>Masyarakat</a:t>
                      </a:r>
                      <a:r>
                        <a:rPr lang="en-US" sz="1800" kern="1200" dirty="0" smtClean="0"/>
                        <a:t> Indonesia </a:t>
                      </a:r>
                      <a:r>
                        <a:rPr lang="en-US" sz="1800" kern="1200" dirty="0" err="1" smtClean="0"/>
                        <a:t>mengakui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Tuhan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adalah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pencipta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alam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semesta</a:t>
                      </a:r>
                      <a:r>
                        <a:rPr lang="en-US" sz="1800" kern="1200" dirty="0" smtClean="0"/>
                        <a:t>.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 smtClean="0"/>
                        <a:t>Mengakui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adanya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persamaan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derajat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antara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sesama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manusia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sehingga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setiap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warga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negara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memiliki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hak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dan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kewajiban</a:t>
                      </a:r>
                      <a:r>
                        <a:rPr lang="en-US" sz="1800" kern="1200" dirty="0" smtClean="0"/>
                        <a:t> yang </a:t>
                      </a:r>
                      <a:r>
                        <a:rPr lang="en-US" sz="1800" kern="1200" dirty="0" err="1" smtClean="0"/>
                        <a:t>sama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 smtClean="0"/>
                        <a:t>Diwujudkan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dengan</a:t>
                      </a:r>
                      <a:r>
                        <a:rPr lang="en-US" sz="1800" kern="1200" dirty="0" smtClean="0"/>
                        <a:t> rasa </a:t>
                      </a:r>
                      <a:r>
                        <a:rPr lang="en-US" sz="1800" kern="1200" dirty="0" err="1" smtClean="0"/>
                        <a:t>cinta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terhadap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tanah</a:t>
                      </a:r>
                      <a:r>
                        <a:rPr lang="en-US" sz="1800" kern="1200" dirty="0" smtClean="0"/>
                        <a:t> air </a:t>
                      </a:r>
                      <a:r>
                        <a:rPr lang="en-US" sz="1800" kern="1200" dirty="0" err="1" smtClean="0"/>
                        <a:t>dan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rela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berkorban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bagi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bangsa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dan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negara</a:t>
                      </a:r>
                      <a:r>
                        <a:rPr lang="en-US" sz="1800" kern="1200" dirty="0" smtClean="0"/>
                        <a:t>.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/>
                        <a:t>Sebagai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pedoman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dalam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upaya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penyelesaian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masalah</a:t>
                      </a:r>
                      <a:r>
                        <a:rPr lang="en-US" sz="1800" kern="1200" dirty="0" smtClean="0"/>
                        <a:t> yang </a:t>
                      </a:r>
                      <a:r>
                        <a:rPr lang="en-US" sz="1800" kern="1200" dirty="0" err="1" smtClean="0"/>
                        <a:t>terjadi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di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masyarakat</a:t>
                      </a:r>
                      <a:r>
                        <a:rPr lang="en-US" sz="1800" kern="1200" dirty="0" smtClean="0"/>
                        <a:t>.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/>
                        <a:t>Mengharapkan</a:t>
                      </a:r>
                      <a:r>
                        <a:rPr lang="en-US" sz="1800" kern="1200" dirty="0" smtClean="0"/>
                        <a:t> agar </a:t>
                      </a:r>
                      <a:r>
                        <a:rPr lang="en-US" sz="1800" kern="1200" dirty="0" err="1" smtClean="0"/>
                        <a:t>masyarakat</a:t>
                      </a:r>
                      <a:r>
                        <a:rPr lang="en-US" sz="1800" kern="1200" dirty="0" smtClean="0"/>
                        <a:t> Indonesia </a:t>
                      </a:r>
                      <a:r>
                        <a:rPr lang="en-US" sz="1800" kern="1200" dirty="0" err="1" smtClean="0"/>
                        <a:t>tidak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melakukan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perbuatan</a:t>
                      </a:r>
                      <a:r>
                        <a:rPr lang="en-US" sz="1800" kern="1200" dirty="0" smtClean="0"/>
                        <a:t> yang </a:t>
                      </a:r>
                      <a:r>
                        <a:rPr lang="en-US" sz="1800" kern="1200" dirty="0" err="1" smtClean="0"/>
                        <a:t>dapat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merugikan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kepentingan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umum</a:t>
                      </a:r>
                      <a:r>
                        <a:rPr lang="en-US" sz="1800" kern="1200" dirty="0" smtClean="0"/>
                        <a:t>.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2545" y="2157046"/>
            <a:ext cx="8362303" cy="9906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Nilai-Nilai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Terkandung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Tiap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Sila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Pancasila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6797206" y="1412013"/>
              <a:ext cx="2346794" cy="1600200"/>
              <a:chOff x="6797206" y="0"/>
              <a:chExt cx="2346794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797206" y="226709"/>
                <a:ext cx="504374" cy="504374"/>
              </a:xfrm>
              <a:prstGeom prst="ellipse">
                <a:avLst/>
              </a:prstGeom>
              <a:solidFill>
                <a:srgbClr val="FF3399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251219" y="5236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/>
                  <a:t>Muatan</a:t>
                </a:r>
                <a:endParaRPr lang="en-US" sz="1800" b="1" dirty="0"/>
              </a:p>
              <a:p>
                <a:pPr algn="ctr"/>
                <a:r>
                  <a:rPr lang="en-US" sz="1800" b="1" dirty="0" err="1" smtClean="0"/>
                  <a:t>PPKn</a:t>
                </a:r>
                <a:endParaRPr lang="en-US" sz="1800" b="1" dirty="0"/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/>
                  <a:t>KD </a:t>
                </a:r>
                <a:r>
                  <a:rPr lang="en-US" sz="1600" dirty="0" smtClean="0"/>
                  <a:t>3.1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4.1</a:t>
                </a:r>
                <a:endParaRPr lang="en-US" sz="1600" dirty="0"/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59" y="561349"/>
            <a:ext cx="1679146" cy="15400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639" y="43962"/>
            <a:ext cx="212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Materi</a:t>
            </a:r>
            <a:r>
              <a:rPr lang="en-US" dirty="0" smtClean="0"/>
              <a:t> </a:t>
            </a:r>
            <a:r>
              <a:rPr lang="en-US" dirty="0" err="1" smtClean="0"/>
              <a:t>Muatan</a:t>
            </a:r>
            <a:r>
              <a:rPr lang="en-US" dirty="0" smtClean="0"/>
              <a:t> </a:t>
            </a:r>
            <a:r>
              <a:rPr lang="en-US" dirty="0" err="1" smtClean="0"/>
              <a:t>PPKn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69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ontent Placeholder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910683"/>
              </p:ext>
            </p:extLst>
          </p:nvPr>
        </p:nvGraphicFramePr>
        <p:xfrm>
          <a:off x="87924" y="1957773"/>
          <a:ext cx="8936234" cy="4837886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171573"/>
                <a:gridCol w="6764661"/>
              </a:tblGrid>
              <a:tr h="4291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+mn-lt"/>
                          <a:cs typeface="+mn-cs"/>
                        </a:rPr>
                        <a:t>Sila</a:t>
                      </a:r>
                      <a:r>
                        <a:rPr lang="en-US" sz="1600" baseline="0" dirty="0" smtClean="0"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sz="1600" baseline="0" dirty="0" err="1" smtClean="0">
                          <a:latin typeface="+mn-lt"/>
                          <a:cs typeface="+mn-cs"/>
                        </a:rPr>
                        <a:t>ke</a:t>
                      </a:r>
                      <a:r>
                        <a:rPr lang="en-US" sz="1600" baseline="0" dirty="0" smtClean="0">
                          <a:latin typeface="+mn-lt"/>
                          <a:cs typeface="+mn-cs"/>
                        </a:rPr>
                        <a:t>- &amp; </a:t>
                      </a:r>
                      <a:r>
                        <a:rPr lang="en-US" sz="1600" baseline="0" dirty="0" err="1" smtClean="0">
                          <a:latin typeface="+mn-lt"/>
                          <a:cs typeface="+mn-cs"/>
                        </a:rPr>
                        <a:t>lambang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Nilai</a:t>
                      </a:r>
                      <a:r>
                        <a:rPr lang="en-US" sz="1800" baseline="0" dirty="0" err="1" smtClean="0"/>
                        <a:t>-Nilai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dalam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Sila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Pancasila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9195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/>
                        <a:t>Diwujudkan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dengan</a:t>
                      </a:r>
                      <a:r>
                        <a:rPr lang="en-US" sz="1800" kern="1200" dirty="0" smtClean="0"/>
                        <a:t> rasa </a:t>
                      </a:r>
                      <a:r>
                        <a:rPr lang="en-US" sz="1800" kern="1200" dirty="0" err="1" smtClean="0"/>
                        <a:t>cinta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terhadap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tanah</a:t>
                      </a:r>
                      <a:r>
                        <a:rPr lang="en-US" sz="1800" kern="1200" dirty="0" smtClean="0"/>
                        <a:t> air </a:t>
                      </a:r>
                      <a:r>
                        <a:rPr lang="en-US" sz="1800" kern="1200" dirty="0" err="1" smtClean="0"/>
                        <a:t>dan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rela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berkorban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bagi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bangsa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dan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negara</a:t>
                      </a:r>
                      <a:r>
                        <a:rPr lang="en-US" sz="1800" kern="1200" dirty="0" smtClean="0"/>
                        <a:t>.</a:t>
                      </a: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51091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/>
                        <a:t>Mengharapkan</a:t>
                      </a:r>
                      <a:r>
                        <a:rPr lang="en-US" sz="1800" kern="1200" dirty="0" smtClean="0"/>
                        <a:t> agar </a:t>
                      </a:r>
                      <a:r>
                        <a:rPr lang="en-US" sz="1800" kern="1200" dirty="0" err="1" smtClean="0"/>
                        <a:t>masyarakat</a:t>
                      </a:r>
                      <a:r>
                        <a:rPr lang="en-US" sz="1800" kern="1200" dirty="0" smtClean="0"/>
                        <a:t> Indonesia </a:t>
                      </a:r>
                      <a:r>
                        <a:rPr lang="en-US" sz="1800" kern="1200" dirty="0" err="1" smtClean="0"/>
                        <a:t>tidak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melakukan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perbuatan</a:t>
                      </a:r>
                      <a:r>
                        <a:rPr lang="en-US" sz="1800" kern="1200" dirty="0" smtClean="0"/>
                        <a:t> yang </a:t>
                      </a:r>
                      <a:r>
                        <a:rPr lang="en-US" sz="1800" kern="1200" dirty="0" err="1" smtClean="0"/>
                        <a:t>dapat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merugikan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kepentingan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umum</a:t>
                      </a:r>
                      <a:r>
                        <a:rPr lang="en-US" sz="1800" kern="1200" dirty="0" smtClean="0"/>
                        <a:t>.</a:t>
                      </a: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51091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/>
                        <a:t>Sebagai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pedoman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dalam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upaya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penyelesaian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masalah</a:t>
                      </a:r>
                      <a:r>
                        <a:rPr lang="en-US" sz="1800" kern="1200" dirty="0" smtClean="0"/>
                        <a:t> yang </a:t>
                      </a:r>
                      <a:r>
                        <a:rPr lang="en-US" sz="1800" kern="1200" dirty="0" err="1" smtClean="0"/>
                        <a:t>terjadi</a:t>
                      </a:r>
                      <a:r>
                        <a:rPr lang="en-US" sz="1800" kern="1200" dirty="0" smtClean="0"/>
                        <a:t> di </a:t>
                      </a:r>
                      <a:r>
                        <a:rPr lang="en-US" sz="1800" kern="1200" dirty="0" err="1" smtClean="0"/>
                        <a:t>masyarakat</a:t>
                      </a:r>
                      <a:r>
                        <a:rPr lang="en-US" sz="1800" kern="1200" dirty="0" smtClean="0"/>
                        <a:t>.</a:t>
                      </a: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51091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/>
                        <a:t>Masyarakat</a:t>
                      </a:r>
                      <a:r>
                        <a:rPr lang="en-US" sz="1800" kern="1200" dirty="0" smtClean="0"/>
                        <a:t> Indonesia </a:t>
                      </a:r>
                      <a:r>
                        <a:rPr lang="en-US" sz="1800" kern="1200" dirty="0" err="1" smtClean="0"/>
                        <a:t>mengakui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Tuhan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adalah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pencipta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alam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semesta</a:t>
                      </a:r>
                      <a:r>
                        <a:rPr lang="en-US" sz="1800" kern="1200" dirty="0" smtClean="0"/>
                        <a:t>.</a:t>
                      </a: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51091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/>
                        <a:t>Mengakui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adanya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persamaan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derajat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antara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sesama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manusia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sehingga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setiap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warga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negara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memiliki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hak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dan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kewajiban</a:t>
                      </a:r>
                      <a:r>
                        <a:rPr lang="en-US" sz="1800" kern="1200" dirty="0" smtClean="0"/>
                        <a:t> yang </a:t>
                      </a:r>
                      <a:r>
                        <a:rPr lang="en-US" sz="1800" kern="1200" dirty="0" err="1" smtClean="0"/>
                        <a:t>sama</a:t>
                      </a: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82154" y="1260236"/>
            <a:ext cx="6400800" cy="990600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Nilai-Nilai</a:t>
            </a:r>
            <a:r>
              <a:rPr lang="en-US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1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Terkandung</a:t>
            </a:r>
            <a:r>
              <a:rPr lang="en-US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Tiap</a:t>
            </a:r>
            <a:r>
              <a:rPr lang="en-US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Sila</a:t>
            </a:r>
            <a:r>
              <a:rPr lang="en-US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Pancasila</a:t>
            </a:r>
            <a:endParaRPr lang="en-US" sz="1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6797206" y="1412013"/>
              <a:ext cx="2346794" cy="1600200"/>
              <a:chOff x="6797206" y="0"/>
              <a:chExt cx="2346794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797206" y="226709"/>
                <a:ext cx="504374" cy="504374"/>
              </a:xfrm>
              <a:prstGeom prst="ellipse">
                <a:avLst/>
              </a:prstGeom>
              <a:solidFill>
                <a:srgbClr val="FF3399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251219" y="5236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/>
                  <a:t>Muatan</a:t>
                </a:r>
                <a:endParaRPr lang="en-US" sz="1800" b="1" dirty="0"/>
              </a:p>
              <a:p>
                <a:pPr algn="ctr"/>
                <a:r>
                  <a:rPr lang="en-US" sz="1800" b="1" dirty="0" err="1" smtClean="0"/>
                  <a:t>PPKn</a:t>
                </a:r>
                <a:endParaRPr lang="en-US" sz="1800" b="1" dirty="0"/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/>
                  <a:t>KD </a:t>
                </a:r>
                <a:r>
                  <a:rPr lang="en-US" sz="1600" dirty="0" smtClean="0"/>
                  <a:t>3.1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4.1</a:t>
                </a:r>
                <a:endParaRPr lang="en-US" sz="1600" dirty="0"/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36" y="508600"/>
            <a:ext cx="1230918" cy="11289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263" y="50866"/>
            <a:ext cx="405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DISKUSIKAN DENGAN KELOMPOK!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59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ontent Placeholder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2306549"/>
              </p:ext>
            </p:extLst>
          </p:nvPr>
        </p:nvGraphicFramePr>
        <p:xfrm>
          <a:off x="87924" y="1957773"/>
          <a:ext cx="8936234" cy="4837886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171573"/>
                <a:gridCol w="6764661"/>
              </a:tblGrid>
              <a:tr h="4291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+mn-lt"/>
                          <a:cs typeface="+mn-cs"/>
                        </a:rPr>
                        <a:t>Sila</a:t>
                      </a:r>
                      <a:r>
                        <a:rPr lang="en-US" sz="1600" baseline="0" dirty="0" smtClean="0"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sz="1600" baseline="0" dirty="0" err="1" smtClean="0">
                          <a:latin typeface="+mn-lt"/>
                          <a:cs typeface="+mn-cs"/>
                        </a:rPr>
                        <a:t>ke</a:t>
                      </a:r>
                      <a:r>
                        <a:rPr lang="en-US" sz="1600" baseline="0" dirty="0" smtClean="0">
                          <a:latin typeface="+mn-lt"/>
                          <a:cs typeface="+mn-cs"/>
                        </a:rPr>
                        <a:t>- &amp; </a:t>
                      </a:r>
                      <a:r>
                        <a:rPr lang="en-US" sz="1600" baseline="0" dirty="0" err="1" smtClean="0">
                          <a:latin typeface="+mn-lt"/>
                          <a:cs typeface="+mn-cs"/>
                        </a:rPr>
                        <a:t>lambang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Nilai</a:t>
                      </a:r>
                      <a:r>
                        <a:rPr lang="en-US" sz="1800" baseline="0" dirty="0" err="1" smtClean="0"/>
                        <a:t>-Nilai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dalam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Sila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Pancasila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91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/>
                        <a:t>Diwujudkan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dengan</a:t>
                      </a:r>
                      <a:r>
                        <a:rPr lang="en-US" sz="1800" kern="1200" dirty="0" smtClean="0"/>
                        <a:t> rasa </a:t>
                      </a:r>
                      <a:r>
                        <a:rPr lang="en-US" sz="1800" kern="1200" dirty="0" err="1" smtClean="0"/>
                        <a:t>cinta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terhadap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tanah</a:t>
                      </a:r>
                      <a:r>
                        <a:rPr lang="en-US" sz="1800" kern="1200" dirty="0" smtClean="0"/>
                        <a:t> air </a:t>
                      </a:r>
                      <a:r>
                        <a:rPr lang="en-US" sz="1800" kern="1200" dirty="0" err="1" smtClean="0"/>
                        <a:t>dan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rela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berkorban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bagi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bangsa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dan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negara</a:t>
                      </a:r>
                      <a:r>
                        <a:rPr lang="en-US" sz="1800" kern="1200" dirty="0" smtClean="0"/>
                        <a:t>.</a:t>
                      </a: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510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/>
                        <a:t>Mengharapkan</a:t>
                      </a:r>
                      <a:r>
                        <a:rPr lang="en-US" sz="1800" kern="1200" dirty="0" smtClean="0"/>
                        <a:t> agar </a:t>
                      </a:r>
                      <a:r>
                        <a:rPr lang="en-US" sz="1800" kern="1200" dirty="0" err="1" smtClean="0"/>
                        <a:t>masyarakat</a:t>
                      </a:r>
                      <a:r>
                        <a:rPr lang="en-US" sz="1800" kern="1200" dirty="0" smtClean="0"/>
                        <a:t> Indonesia </a:t>
                      </a:r>
                      <a:r>
                        <a:rPr lang="en-US" sz="1800" kern="1200" dirty="0" err="1" smtClean="0"/>
                        <a:t>tidak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melakukan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perbuatan</a:t>
                      </a:r>
                      <a:r>
                        <a:rPr lang="en-US" sz="1800" kern="1200" dirty="0" smtClean="0"/>
                        <a:t> yang </a:t>
                      </a:r>
                      <a:r>
                        <a:rPr lang="en-US" sz="1800" kern="1200" dirty="0" err="1" smtClean="0"/>
                        <a:t>dapat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merugikan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kepentingan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umum</a:t>
                      </a:r>
                      <a:r>
                        <a:rPr lang="en-US" sz="1800" kern="1200" dirty="0" smtClean="0"/>
                        <a:t>.</a:t>
                      </a: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510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/>
                        <a:t>Sebagai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pedoman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dalam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upaya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penyelesaian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masalah</a:t>
                      </a:r>
                      <a:r>
                        <a:rPr lang="en-US" sz="1800" kern="1200" dirty="0" smtClean="0"/>
                        <a:t> yang </a:t>
                      </a:r>
                      <a:r>
                        <a:rPr lang="en-US" sz="1800" kern="1200" dirty="0" err="1" smtClean="0"/>
                        <a:t>terjadi</a:t>
                      </a:r>
                      <a:r>
                        <a:rPr lang="en-US" sz="1800" kern="1200" dirty="0" smtClean="0"/>
                        <a:t> di </a:t>
                      </a:r>
                      <a:r>
                        <a:rPr lang="en-US" sz="1800" kern="1200" dirty="0" err="1" smtClean="0"/>
                        <a:t>masyarakat</a:t>
                      </a:r>
                      <a:r>
                        <a:rPr lang="en-US" sz="1800" kern="1200" dirty="0" smtClean="0"/>
                        <a:t>.</a:t>
                      </a: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510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/>
                        <a:t>Masyarakat</a:t>
                      </a:r>
                      <a:r>
                        <a:rPr lang="en-US" sz="1800" kern="1200" dirty="0" smtClean="0"/>
                        <a:t> Indonesia </a:t>
                      </a:r>
                      <a:r>
                        <a:rPr lang="en-US" sz="1800" kern="1200" dirty="0" err="1" smtClean="0"/>
                        <a:t>mengakui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Tuhan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adalah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pencipta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alam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semesta</a:t>
                      </a:r>
                      <a:r>
                        <a:rPr lang="en-US" sz="1800" kern="1200" dirty="0" smtClean="0"/>
                        <a:t>.</a:t>
                      </a: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510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/>
                        <a:t>Mengakui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adanya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persamaan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derajat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antara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sesama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manusia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sehingga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setiap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warga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negara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memiliki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hak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dan</a:t>
                      </a:r>
                      <a:r>
                        <a:rPr lang="en-US" sz="1800" kern="1200" dirty="0" smtClean="0"/>
                        <a:t> </a:t>
                      </a:r>
                      <a:r>
                        <a:rPr lang="en-US" sz="1800" kern="1200" dirty="0" err="1" smtClean="0"/>
                        <a:t>kewajiban</a:t>
                      </a:r>
                      <a:r>
                        <a:rPr lang="en-US" sz="1800" kern="1200" dirty="0" smtClean="0"/>
                        <a:t> yang </a:t>
                      </a:r>
                      <a:r>
                        <a:rPr lang="en-US" sz="1800" kern="1200" dirty="0" err="1" smtClean="0"/>
                        <a:t>sama</a:t>
                      </a: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82154" y="1260236"/>
            <a:ext cx="6400800" cy="990600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Nilai-Nilai</a:t>
            </a:r>
            <a:r>
              <a:rPr lang="en-US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1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Terkandung</a:t>
            </a:r>
            <a:r>
              <a:rPr lang="en-US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Tiap</a:t>
            </a:r>
            <a:r>
              <a:rPr lang="en-US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Sila</a:t>
            </a:r>
            <a:r>
              <a:rPr lang="en-US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Pancasila</a:t>
            </a:r>
            <a:endParaRPr lang="en-US" sz="1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6797206" y="1412013"/>
              <a:ext cx="2346794" cy="1600200"/>
              <a:chOff x="6797206" y="0"/>
              <a:chExt cx="2346794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797206" y="226709"/>
                <a:ext cx="504374" cy="504374"/>
              </a:xfrm>
              <a:prstGeom prst="ellipse">
                <a:avLst/>
              </a:prstGeom>
              <a:solidFill>
                <a:srgbClr val="FF3399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251219" y="5236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/>
                  <a:t>Muatan</a:t>
                </a:r>
                <a:endParaRPr lang="en-US" sz="1800" b="1" dirty="0"/>
              </a:p>
              <a:p>
                <a:pPr algn="ctr"/>
                <a:r>
                  <a:rPr lang="en-US" sz="1800" b="1" dirty="0" err="1" smtClean="0"/>
                  <a:t>PPKn</a:t>
                </a:r>
                <a:endParaRPr lang="en-US" sz="1800" b="1" dirty="0"/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/>
                  <a:t>KD </a:t>
                </a:r>
                <a:r>
                  <a:rPr lang="en-US" sz="1600" dirty="0" smtClean="0"/>
                  <a:t>3.1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4.1</a:t>
                </a:r>
                <a:endParaRPr lang="en-US" sz="1600" dirty="0"/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36" y="508600"/>
            <a:ext cx="1230918" cy="11289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263" y="50866"/>
            <a:ext cx="405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HASIL DISKUSI KELOMPOK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6839" r="29254" b="36839"/>
          <a:stretch/>
        </p:blipFill>
        <p:spPr>
          <a:xfrm>
            <a:off x="1463972" y="5176451"/>
            <a:ext cx="625295" cy="591301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3" t="72008" r="4615" b="1670"/>
          <a:stretch/>
        </p:blipFill>
        <p:spPr>
          <a:xfrm>
            <a:off x="1508321" y="5998467"/>
            <a:ext cx="603496" cy="65197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3" t="555" r="1095" b="73123"/>
          <a:stretch/>
        </p:blipFill>
        <p:spPr>
          <a:xfrm>
            <a:off x="1534698" y="2504087"/>
            <a:ext cx="590636" cy="59063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" t="1671" r="58292" b="72007"/>
          <a:stretch/>
        </p:blipFill>
        <p:spPr>
          <a:xfrm>
            <a:off x="1402811" y="4364421"/>
            <a:ext cx="701969" cy="59063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72008" r="55652" b="1670"/>
          <a:stretch/>
        </p:blipFill>
        <p:spPr>
          <a:xfrm>
            <a:off x="1490728" y="3416495"/>
            <a:ext cx="701974" cy="5586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16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user\Documents\ENDAH\130018 Tematik terpadu 1a NEW\hasil\gambar\abc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3" y="50216"/>
            <a:ext cx="793171" cy="45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126054" y="42471"/>
            <a:ext cx="683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Kesimpulan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5979" y="1098572"/>
            <a:ext cx="7495314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IPA 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Aktivitas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kegiatan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manusia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menggunakan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organ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gerak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Organ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gerak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fungsinya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manusia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id-ID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6827" y="3748013"/>
            <a:ext cx="7650649" cy="2677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PPKn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Kita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harus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pandai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bersyukur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kepada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Tuhan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Maha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Esa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cinta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terhadap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tanah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air.</a:t>
            </a:r>
          </a:p>
          <a:p>
            <a:pPr marL="228600" indent="-228600"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Menerapkan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nilai-nilai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terkandung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tiap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sila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Pancasila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kehidupan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sehari-hari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i-FI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96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72671" y="204734"/>
            <a:ext cx="7535549" cy="584775"/>
            <a:chOff x="372671" y="758646"/>
            <a:chExt cx="6205830" cy="584775"/>
          </a:xfrm>
        </p:grpSpPr>
        <p:sp>
          <p:nvSpPr>
            <p:cNvPr id="14" name="Rectangle 13"/>
            <p:cNvSpPr/>
            <p:nvPr/>
          </p:nvSpPr>
          <p:spPr>
            <a:xfrm>
              <a:off x="3007823" y="758646"/>
              <a:ext cx="357067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Refleksi</a:t>
              </a:r>
              <a:endParaRPr lang="id-ID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71" y="765007"/>
              <a:ext cx="528726" cy="523220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249597" y="934645"/>
            <a:ext cx="524074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Ayo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Renungkan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: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err="1" smtClean="0"/>
              <a:t>Apa</a:t>
            </a:r>
            <a:r>
              <a:rPr lang="en-US" dirty="0" smtClean="0"/>
              <a:t> </a:t>
            </a:r>
            <a:r>
              <a:rPr lang="en-US" dirty="0"/>
              <a:t>yang </a:t>
            </a:r>
            <a:r>
              <a:rPr lang="en-US" dirty="0" err="1"/>
              <a:t>sudah</a:t>
            </a:r>
            <a:r>
              <a:rPr lang="en-US" dirty="0"/>
              <a:t> kalian </a:t>
            </a:r>
            <a:r>
              <a:rPr lang="en-US" dirty="0" err="1"/>
              <a:t>pelajari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err="1" smtClean="0"/>
              <a:t>Sudahkah</a:t>
            </a:r>
            <a:r>
              <a:rPr lang="en-US" dirty="0" smtClean="0"/>
              <a:t> </a:t>
            </a:r>
            <a:r>
              <a:rPr lang="en-US" dirty="0"/>
              <a:t>kalian </a:t>
            </a:r>
            <a:r>
              <a:rPr lang="en-US" dirty="0" err="1"/>
              <a:t>bersyukur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Tuhan</a:t>
            </a:r>
            <a:r>
              <a:rPr lang="en-US" dirty="0"/>
              <a:t> </a:t>
            </a:r>
            <a:r>
              <a:rPr lang="en-US" dirty="0" smtClean="0"/>
              <a:t>Yang </a:t>
            </a:r>
            <a:r>
              <a:rPr lang="en-US" dirty="0" err="1" smtClean="0"/>
              <a:t>Maha</a:t>
            </a:r>
            <a:r>
              <a:rPr lang="en-US" dirty="0" smtClean="0"/>
              <a:t> </a:t>
            </a:r>
            <a:r>
              <a:rPr lang="en-US" dirty="0" err="1"/>
              <a:t>Esa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nikmatNya</a:t>
            </a:r>
            <a:r>
              <a:rPr lang="en-US" dirty="0"/>
              <a:t>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kehidupan</a:t>
            </a:r>
            <a:r>
              <a:rPr lang="en-US" dirty="0"/>
              <a:t> </a:t>
            </a:r>
            <a:r>
              <a:rPr lang="en-US" dirty="0" smtClean="0"/>
              <a:t>?</a:t>
            </a:r>
            <a:endParaRPr lang="en-US" dirty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mtClean="0"/>
              <a:t>Apa</a:t>
            </a:r>
            <a:r>
              <a:rPr lang="en-US" dirty="0" smtClean="0"/>
              <a:t> </a:t>
            </a:r>
            <a:r>
              <a:rPr lang="en-US" dirty="0"/>
              <a:t>yang </a:t>
            </a:r>
            <a:r>
              <a:rPr lang="en-US" dirty="0" err="1"/>
              <a:t>akan</a:t>
            </a:r>
            <a:r>
              <a:rPr lang="en-US" dirty="0"/>
              <a:t> kalian </a:t>
            </a:r>
            <a:r>
              <a:rPr lang="en-US" dirty="0" err="1"/>
              <a:t>lakukan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membuktikan</a:t>
            </a:r>
            <a:r>
              <a:rPr lang="en-US" dirty="0"/>
              <a:t> rasa </a:t>
            </a:r>
            <a:r>
              <a:rPr lang="en-US" dirty="0" err="1"/>
              <a:t>bersyukur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Tuhan</a:t>
            </a:r>
            <a:r>
              <a:rPr lang="en-US" dirty="0"/>
              <a:t> Yang </a:t>
            </a:r>
            <a:r>
              <a:rPr lang="en-US" dirty="0" err="1"/>
              <a:t>Maha</a:t>
            </a:r>
            <a:r>
              <a:rPr lang="en-US" dirty="0"/>
              <a:t> </a:t>
            </a:r>
            <a:r>
              <a:rPr lang="en-US" dirty="0" err="1"/>
              <a:t>Esa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karuniaNya</a:t>
            </a:r>
            <a:r>
              <a:rPr lang="en-US" dirty="0"/>
              <a:t>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kehidupan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kedamaian</a:t>
            </a:r>
            <a:r>
              <a:rPr lang="en-US" dirty="0"/>
              <a:t> di </a:t>
            </a:r>
            <a:r>
              <a:rPr lang="en-US" dirty="0" err="1"/>
              <a:t>negara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tercinta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?</a:t>
            </a:r>
          </a:p>
          <a:p>
            <a:pPr>
              <a:spcAft>
                <a:spcPts val="600"/>
              </a:spcAft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E:\ELISA\ERLANGGA LISA\2016\MEDIA MENGAJAR PPT\PPT tematik 4A\gambar tematik 4a\nina nunjuk tangan icon temati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26"/>
          <a:stretch/>
        </p:blipFill>
        <p:spPr bwMode="auto">
          <a:xfrm>
            <a:off x="5774730" y="2866160"/>
            <a:ext cx="3190612" cy="377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16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187" y="604713"/>
            <a:ext cx="3802086" cy="60422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899" y="131885"/>
            <a:ext cx="6488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LKPD :  </a:t>
            </a:r>
            <a:r>
              <a:rPr lang="fi-FI" u="sng" dirty="0">
                <a:hlinkClick r:id="rId3"/>
              </a:rPr>
              <a:t>https://www.liveworksheets.com/3-zz366917ah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7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42" y="905599"/>
            <a:ext cx="5372617" cy="5469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847" y="325318"/>
            <a:ext cx="7297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Google Form :  </a:t>
            </a:r>
            <a:r>
              <a:rPr lang="fi-FI" u="sng" dirty="0">
                <a:hlinkClick r:id="rId3"/>
              </a:rPr>
              <a:t>https://forms.gle/ZBPWsmu5nTKRmGPC6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161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7789"/>
            <a:ext cx="9144000" cy="49516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" y="360485"/>
            <a:ext cx="7596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Anyflip</a:t>
            </a:r>
            <a:r>
              <a:rPr lang="en-US" dirty="0"/>
              <a:t> </a:t>
            </a:r>
            <a:r>
              <a:rPr lang="en-US" dirty="0" smtClean="0"/>
              <a:t>:  </a:t>
            </a:r>
            <a:r>
              <a:rPr lang="id-ID" u="sng" dirty="0">
                <a:hlinkClick r:id="rId3"/>
              </a:rPr>
              <a:t>https://anyflip.com/ixiga/ixqh/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5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16" y="1362809"/>
            <a:ext cx="7371351" cy="52306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45" y="307735"/>
            <a:ext cx="9020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err="1" smtClean="0"/>
              <a:t>Rak</a:t>
            </a:r>
            <a:r>
              <a:rPr lang="en-US" dirty="0" smtClean="0"/>
              <a:t> </a:t>
            </a:r>
            <a:r>
              <a:rPr lang="en-US" dirty="0" err="1" smtClean="0"/>
              <a:t>Modul</a:t>
            </a:r>
            <a:r>
              <a:rPr lang="en-US" dirty="0" smtClean="0"/>
              <a:t> </a:t>
            </a:r>
            <a:r>
              <a:rPr lang="en-US" dirty="0" err="1" smtClean="0"/>
              <a:t>Buku</a:t>
            </a:r>
            <a:r>
              <a:rPr lang="en-US" dirty="0" smtClean="0"/>
              <a:t> Digital : </a:t>
            </a:r>
          </a:p>
          <a:p>
            <a:pPr lvl="0"/>
            <a:r>
              <a:rPr lang="en-US" dirty="0" smtClean="0"/>
              <a:t> </a:t>
            </a:r>
            <a:r>
              <a:rPr lang="en-US" i="1" u="sng" dirty="0">
                <a:hlinkClick r:id="rId3"/>
              </a:rPr>
              <a:t>https://drive.google.com/file/d/1QJnKAx-D61Mf-XowX2VYMTd8dai31fcP/view?usp=sharing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7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3"/>
          <p:cNvGrpSpPr>
            <a:grpSpLocks/>
          </p:cNvGrpSpPr>
          <p:nvPr/>
        </p:nvGrpSpPr>
        <p:grpSpPr bwMode="auto">
          <a:xfrm>
            <a:off x="434975" y="1822450"/>
            <a:ext cx="8175625" cy="2736850"/>
            <a:chOff x="-2134" y="2016274"/>
            <a:chExt cx="8886297" cy="3074404"/>
          </a:xfrm>
        </p:grpSpPr>
        <p:grpSp>
          <p:nvGrpSpPr>
            <p:cNvPr id="14339" name="Group 30"/>
            <p:cNvGrpSpPr>
              <a:grpSpLocks/>
            </p:cNvGrpSpPr>
            <p:nvPr/>
          </p:nvGrpSpPr>
          <p:grpSpPr bwMode="auto">
            <a:xfrm>
              <a:off x="1476615" y="2952505"/>
              <a:ext cx="6480958" cy="1594268"/>
              <a:chOff x="2156602" y="2726838"/>
              <a:chExt cx="5120767" cy="864371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2156602" y="2726838"/>
                <a:ext cx="5120767" cy="86437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 err="1" smtClean="0">
                    <a:solidFill>
                      <a:schemeClr val="tx1"/>
                    </a:solidFill>
                    <a:latin typeface="Arial" pitchFamily="34" charset="0"/>
                    <a:ea typeface="Adobe Gothic Std B" panose="020B0800000000000000" pitchFamily="34" charset="-128"/>
                    <a:cs typeface="Arial" pitchFamily="34" charset="0"/>
                  </a:rPr>
                  <a:t>Terima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Arial" pitchFamily="34" charset="0"/>
                    <a:ea typeface="Adobe Gothic Std B" panose="020B0800000000000000" pitchFamily="34" charset="-128"/>
                    <a:cs typeface="Arial" pitchFamily="34" charset="0"/>
                  </a:rPr>
                  <a:t> </a:t>
                </a:r>
                <a:r>
                  <a:rPr lang="en-US" sz="4000" b="1" dirty="0" err="1" smtClean="0">
                    <a:solidFill>
                      <a:schemeClr val="tx1"/>
                    </a:solidFill>
                    <a:latin typeface="Arial" pitchFamily="34" charset="0"/>
                    <a:ea typeface="Adobe Gothic Std B" panose="020B0800000000000000" pitchFamily="34" charset="-128"/>
                    <a:cs typeface="Arial" pitchFamily="34" charset="0"/>
                  </a:rPr>
                  <a:t>Kasih</a:t>
                </a:r>
                <a:endParaRPr lang="id-ID" sz="4000" b="1" dirty="0">
                  <a:solidFill>
                    <a:schemeClr val="tx1"/>
                  </a:solidFill>
                  <a:latin typeface="Arial" pitchFamily="34" charset="0"/>
                  <a:ea typeface="Adobe Gothic Std B" panose="020B0800000000000000" pitchFamily="34" charset="-128"/>
                  <a:cs typeface="Arial" pitchFamily="34" charset="0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2245220" y="2812888"/>
                <a:ext cx="4927170" cy="692270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400"/>
              </a:p>
            </p:txBody>
          </p:sp>
        </p:grpSp>
        <p:pic>
          <p:nvPicPr>
            <p:cNvPr id="6" name="Picture 5" descr="C:\Users\user\Documents\ENDAH\130018 Tematik terpadu 1a NEW\hasil\subtema 3\gambar\toni seragam.t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134" y="2016274"/>
              <a:ext cx="1773808" cy="302447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  <a:extLst/>
          </p:spPr>
        </p:pic>
        <p:pic>
          <p:nvPicPr>
            <p:cNvPr id="7" name="Picture 2" descr="D:\Agni\TEMATIK TERPADU 4A\File idd\pembelajaran 15\Links\nina2.t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88238" y="2135755"/>
              <a:ext cx="1395925" cy="295492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112240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1447800"/>
            <a:ext cx="4571999" cy="5378606"/>
            <a:chOff x="1880" y="1680210"/>
            <a:chExt cx="4460771" cy="564753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1880" y="1680210"/>
              <a:ext cx="4460771" cy="56475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ound Diagonal Corner Rectangle 15"/>
            <p:cNvSpPr/>
            <p:nvPr/>
          </p:nvSpPr>
          <p:spPr>
            <a:xfrm>
              <a:off x="266980" y="1840230"/>
              <a:ext cx="2586368" cy="648072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3200" b="1" dirty="0">
                  <a:solidFill>
                    <a:schemeClr val="bg1"/>
                  </a:solidFill>
                  <a:latin typeface="Arial" pitchFamily="34" charset="0"/>
                  <a:ea typeface="Adobe Gothic Std B" panose="020B0800000000000000" pitchFamily="34" charset="-128"/>
                  <a:cs typeface="Arial" pitchFamily="34" charset="0"/>
                </a:rPr>
                <a:t>Subtema </a:t>
              </a:r>
              <a:r>
                <a:rPr lang="en-US" sz="3200" b="1" dirty="0">
                  <a:solidFill>
                    <a:schemeClr val="bg1"/>
                  </a:solidFill>
                  <a:latin typeface="Arial" pitchFamily="34" charset="0"/>
                  <a:ea typeface="Adobe Gothic Std B" panose="020B0800000000000000" pitchFamily="34" charset="-128"/>
                  <a:cs typeface="Arial" pitchFamily="34" charset="0"/>
                </a:rPr>
                <a:t>2</a:t>
              </a:r>
              <a:endParaRPr lang="id-ID" sz="3200" b="1" dirty="0">
                <a:solidFill>
                  <a:schemeClr val="bg1"/>
                </a:solidFill>
                <a:latin typeface="Arial" pitchFamily="34" charset="0"/>
                <a:ea typeface="Adobe Gothic Std B" panose="020B0800000000000000" pitchFamily="34" charset="-128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2096" y="2595512"/>
              <a:ext cx="4018584" cy="138961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dirty="0" err="1" smtClean="0">
                  <a:solidFill>
                    <a:schemeClr val="tx2">
                      <a:lumMod val="75000"/>
                    </a:schemeClr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Manusia</a:t>
              </a:r>
              <a:r>
                <a:rPr lang="en-US" sz="4000" dirty="0" smtClean="0">
                  <a:solidFill>
                    <a:schemeClr val="tx2">
                      <a:lumMod val="75000"/>
                    </a:schemeClr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 </a:t>
              </a:r>
              <a:r>
                <a:rPr lang="en-US" sz="4000" dirty="0" err="1" smtClean="0">
                  <a:solidFill>
                    <a:schemeClr val="tx2">
                      <a:lumMod val="75000"/>
                    </a:schemeClr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dan</a:t>
              </a:r>
              <a:r>
                <a:rPr lang="en-US" sz="4000" dirty="0" smtClean="0">
                  <a:solidFill>
                    <a:schemeClr val="tx2">
                      <a:lumMod val="75000"/>
                    </a:schemeClr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 </a:t>
              </a:r>
              <a:r>
                <a:rPr lang="en-US" sz="4000" dirty="0" err="1" smtClean="0">
                  <a:solidFill>
                    <a:schemeClr val="tx2">
                      <a:lumMod val="75000"/>
                    </a:schemeClr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Lingkungan</a:t>
              </a:r>
              <a:endParaRPr lang="id-ID" sz="4000" dirty="0">
                <a:solidFill>
                  <a:schemeClr val="tx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  <p:pic>
        <p:nvPicPr>
          <p:cNvPr id="18" name="Picture 2" descr="C:\Users\P1846\Desktop\label open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3" t="9633" r="19583" b="76891"/>
          <a:stretch>
            <a:fillRect/>
          </a:stretch>
        </p:blipFill>
        <p:spPr bwMode="auto">
          <a:xfrm>
            <a:off x="271463" y="-106363"/>
            <a:ext cx="5656262" cy="148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G:\tematik 5A kirim\tematik 5A kirim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3" b="2935"/>
          <a:stretch/>
        </p:blipFill>
        <p:spPr bwMode="auto">
          <a:xfrm>
            <a:off x="3971499" y="1447800"/>
            <a:ext cx="5172501" cy="544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44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82941" y="480561"/>
            <a:ext cx="8359638" cy="2894935"/>
            <a:chOff x="108074" y="161255"/>
            <a:chExt cx="8229019" cy="3039682"/>
          </a:xfrm>
        </p:grpSpPr>
        <p:sp>
          <p:nvSpPr>
            <p:cNvPr id="26" name="Isosceles Triangle 25"/>
            <p:cNvSpPr/>
            <p:nvPr/>
          </p:nvSpPr>
          <p:spPr>
            <a:xfrm rot="10800000">
              <a:off x="108074" y="898366"/>
              <a:ext cx="660770" cy="473083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53143" y="529809"/>
              <a:ext cx="8083950" cy="23672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81945" y="1084204"/>
              <a:ext cx="7519016" cy="2116733"/>
            </a:xfrm>
            <a:prstGeom prst="rect">
              <a:avLst/>
            </a:prstGeom>
          </p:spPr>
          <p:txBody>
            <a:bodyPr wrap="square" numCol="1" spcCol="457200">
              <a:spAutoFit/>
            </a:bodyPr>
            <a:lstStyle/>
            <a:p>
              <a:pPr lvl="0"/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1.</a:t>
              </a:r>
              <a:r>
                <a:rPr lang="en-US" sz="240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id-ID" sz="2400" dirty="0" smtClean="0"/>
                <a:t>Alat </a:t>
              </a:r>
              <a:r>
                <a:rPr lang="id-ID" sz="2400" dirty="0"/>
                <a:t>gerak dan fungsinya </a:t>
              </a:r>
              <a:r>
                <a:rPr lang="en-US" sz="2400" dirty="0" err="1"/>
                <a:t>serta</a:t>
              </a:r>
              <a:r>
                <a:rPr lang="en-US" sz="2400" dirty="0"/>
                <a:t> </a:t>
              </a:r>
              <a:r>
                <a:rPr lang="en-US" sz="2400" dirty="0" err="1"/>
                <a:t>aktivitas</a:t>
              </a:r>
              <a:r>
                <a:rPr lang="en-US" sz="2400" dirty="0"/>
                <a:t> </a:t>
              </a:r>
              <a:r>
                <a:rPr lang="en-US" sz="2400" dirty="0" err="1"/>
                <a:t>sehari-hari</a:t>
              </a:r>
              <a:r>
                <a:rPr lang="en-US" sz="2400" dirty="0"/>
                <a:t> </a:t>
              </a:r>
              <a:r>
                <a:rPr lang="id-ID" sz="2400" dirty="0"/>
                <a:t>pada </a:t>
              </a:r>
              <a:r>
                <a:rPr lang="en-US" sz="2400" dirty="0" smtClean="0"/>
                <a:t> </a:t>
              </a:r>
            </a:p>
            <a:p>
              <a:pPr lvl="0"/>
              <a:r>
                <a:rPr lang="en-US" sz="2400" dirty="0"/>
                <a:t> </a:t>
              </a:r>
              <a:r>
                <a:rPr lang="en-US" sz="2400" dirty="0" smtClean="0"/>
                <a:t>     </a:t>
              </a:r>
              <a:r>
                <a:rPr lang="id-ID" sz="2400" dirty="0" smtClean="0"/>
                <a:t>manusia</a:t>
              </a:r>
              <a:r>
                <a:rPr lang="en-US" sz="2400" dirty="0" smtClean="0"/>
                <a:t>.</a:t>
              </a:r>
              <a:endParaRPr lang="en-US" sz="2400" dirty="0"/>
            </a:p>
            <a:p>
              <a:pPr lvl="0"/>
              <a:r>
                <a:rPr lang="en-US" sz="2400" dirty="0"/>
                <a:t>2</a:t>
              </a:r>
              <a:r>
                <a:rPr lang="en-US" sz="2400" dirty="0" smtClean="0"/>
                <a:t>. N</a:t>
              </a:r>
              <a:r>
                <a:rPr lang="id-ID" sz="2400" dirty="0"/>
                <a:t>ilai-nilai yang terkandung pada setiap sila </a:t>
              </a:r>
              <a:r>
                <a:rPr lang="id-ID" sz="2400" dirty="0" smtClean="0"/>
                <a:t>pancasila</a:t>
              </a:r>
              <a:r>
                <a:rPr lang="en-US" sz="2400" dirty="0" smtClean="0"/>
                <a:t>.</a:t>
              </a:r>
              <a:endParaRPr lang="en-US" sz="2400" dirty="0"/>
            </a:p>
            <a:p>
              <a:pPr>
                <a:spcAft>
                  <a:spcPts val="600"/>
                </a:spcAft>
              </a:pPr>
              <a:endParaRPr lang="en-US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600"/>
                </a:spcAft>
              </a:pPr>
              <a:endParaRPr lang="id-ID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108075" y="161255"/>
              <a:ext cx="5472607" cy="737111"/>
              <a:chOff x="292991" y="401389"/>
              <a:chExt cx="5472607" cy="737111"/>
            </a:xfrm>
          </p:grpSpPr>
          <p:sp>
            <p:nvSpPr>
              <p:cNvPr id="39" name="Pentagon 38"/>
              <p:cNvSpPr/>
              <p:nvPr/>
            </p:nvSpPr>
            <p:spPr>
              <a:xfrm>
                <a:off x="292991" y="401389"/>
                <a:ext cx="5472607" cy="737111"/>
              </a:xfrm>
              <a:prstGeom prst="homePlat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86903" y="529811"/>
                <a:ext cx="4350740" cy="549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fi-FI" sz="28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Hari ini kita akan belajar:</a:t>
                </a: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334613" y="3884637"/>
            <a:ext cx="6212463" cy="2234809"/>
            <a:chOff x="248911" y="4032109"/>
            <a:chExt cx="7939934" cy="2671228"/>
          </a:xfrm>
        </p:grpSpPr>
        <p:sp>
          <p:nvSpPr>
            <p:cNvPr id="42" name="Rounded Rectangle 41"/>
            <p:cNvSpPr/>
            <p:nvPr/>
          </p:nvSpPr>
          <p:spPr>
            <a:xfrm>
              <a:off x="248911" y="4032109"/>
              <a:ext cx="7939934" cy="2671228"/>
            </a:xfrm>
            <a:prstGeom prst="roundRect">
              <a:avLst>
                <a:gd name="adj" fmla="val 477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114770" y="4743526"/>
              <a:ext cx="4176464" cy="1648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AutoNum type="arabicPeriod"/>
              </a:pPr>
              <a:r>
                <a:rPr lang="id-ID" sz="24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Percaya diri</a:t>
              </a:r>
            </a:p>
            <a:p>
              <a:pPr marL="457200" indent="-457200">
                <a:buAutoNum type="arabicPeriod"/>
              </a:pPr>
              <a:r>
                <a:rPr lang="id-ID" sz="24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Peduli</a:t>
              </a:r>
            </a:p>
            <a:p>
              <a:pPr marL="457200" indent="-457200">
                <a:buAutoNum type="arabicPeriod"/>
              </a:pPr>
              <a:r>
                <a:rPr lang="id-ID" sz="24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Tanggung jawab</a:t>
              </a:r>
            </a:p>
            <a:p>
              <a:pPr marL="457200" indent="-457200">
                <a:buAutoNum type="arabicPeriod"/>
              </a:pPr>
              <a:r>
                <a:rPr lang="id-ID" sz="24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Disiplin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12860" y="4094020"/>
              <a:ext cx="7188101" cy="5518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i-FI" sz="2400" b="1" dirty="0">
                  <a:latin typeface="Arial" pitchFamily="34" charset="0"/>
                  <a:cs typeface="Arial" pitchFamily="34" charset="0"/>
                </a:rPr>
                <a:t>Sikap yang akan kita kembangkan</a:t>
              </a:r>
              <a:r>
                <a:rPr lang="fi-FI" sz="2400" dirty="0">
                  <a:latin typeface="Arial" pitchFamily="34" charset="0"/>
                  <a:cs typeface="Arial" pitchFamily="34" charset="0"/>
                </a:rPr>
                <a:t>: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305044" y="4630071"/>
              <a:ext cx="7795917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2" descr="C:\Users\user\Documents\ENDAH\TEMATIK TERPADU 4A\Subtema 2\gambar\guru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8"/>
          <a:stretch/>
        </p:blipFill>
        <p:spPr bwMode="auto">
          <a:xfrm flipH="1">
            <a:off x="6547076" y="3086105"/>
            <a:ext cx="2443524" cy="363684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04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user\Documents\ENDAH\130018 Tematik terpadu 1a NEW\hasil\gambar\abc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3" y="50216"/>
            <a:ext cx="793171" cy="45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126054" y="42471"/>
            <a:ext cx="6839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KOMPETENSI INTI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5464" y="491546"/>
            <a:ext cx="7568581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1.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Menerima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menjalankan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ajaran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agama yang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dianutnya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. </a:t>
            </a:r>
            <a:endParaRPr lang="id-ID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5464" y="921984"/>
            <a:ext cx="754220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Menunjukkan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perilaku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jujur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disiplin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tanggung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jawab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santun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peduli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percaya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diri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berinteraksi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keluarga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teman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guru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tetangga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. </a:t>
            </a:r>
            <a:endParaRPr lang="id-ID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00625" y="1544073"/>
            <a:ext cx="753342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Memahami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pengetahuan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faktual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cara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mengamati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mendengar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melihat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membaca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menanya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berdasarkan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rasa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ingin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tahu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tentang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dirinya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makhluk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ciptaan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Tuhan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kegiatannya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benda-benda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dijumpainya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rumah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sekolah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. </a:t>
            </a:r>
            <a:endParaRPr lang="id-ID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2608" y="3571112"/>
            <a:ext cx="6839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KOMPETENSI DASAR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9603" y="4070369"/>
            <a:ext cx="7495314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IPA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3.1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alat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gerak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fungsinya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pada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hewan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manusia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serta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cara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memelihara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kesehatan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alat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gerak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manusia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4.1</a:t>
            </a:r>
            <a:r>
              <a:rPr lang="en-US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Membuat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model </a:t>
            </a:r>
            <a:r>
              <a:rPr lang="en-US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sederhana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alat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gerak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manusia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hewan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id-ID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3569" y="2311932"/>
            <a:ext cx="753047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4.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Menyajikan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pengetahuan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faktual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bahasa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jelas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sistematis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logis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karya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estetis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gerakan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mencerminkan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anak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sehat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tindakan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mencerminkan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perilaku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anak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beriman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berakhlak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mulia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. </a:t>
            </a:r>
            <a:endParaRPr lang="id-ID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3736" y="5269082"/>
            <a:ext cx="7650649" cy="10464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PPKn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1.1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Bersyukur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kepada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Tuhan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Maha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Esa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atas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nilai-nilai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Pancasila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kehidupan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sehari-hari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i-FI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i-FI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2.1 Bersikap tanggung jawab, cinta tanah air, dan rela berkorban sesuai nilai-nilai Pancasila.</a:t>
            </a:r>
          </a:p>
          <a:p>
            <a:r>
              <a:rPr lang="fi-FI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3.1 Mengidentifikasi nilai-nilai Pancasila dalam kehidupan sehari-hari.</a:t>
            </a:r>
          </a:p>
          <a:p>
            <a:r>
              <a:rPr lang="fi-FI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4.1 Menyajikan hasil identifikasi nilai-nilai Pancasila dalam kehidupan sehari-hari.</a:t>
            </a:r>
            <a:endParaRPr lang="id-ID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30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9" grpId="0" animBg="1"/>
      <p:bldP spid="18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82941" y="480561"/>
            <a:ext cx="8807657" cy="6377439"/>
            <a:chOff x="108074" y="161255"/>
            <a:chExt cx="8670038" cy="6696309"/>
          </a:xfrm>
        </p:grpSpPr>
        <p:sp>
          <p:nvSpPr>
            <p:cNvPr id="26" name="Isosceles Triangle 25"/>
            <p:cNvSpPr/>
            <p:nvPr/>
          </p:nvSpPr>
          <p:spPr>
            <a:xfrm rot="10800000">
              <a:off x="108074" y="898366"/>
              <a:ext cx="660770" cy="473083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53142" y="529810"/>
              <a:ext cx="8524970" cy="632775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53142" y="937520"/>
              <a:ext cx="7798680" cy="5913925"/>
            </a:xfrm>
            <a:prstGeom prst="rect">
              <a:avLst/>
            </a:prstGeom>
          </p:spPr>
          <p:txBody>
            <a:bodyPr wrap="square" numCol="1" spcCol="457200">
              <a:spAutoFit/>
            </a:bodyPr>
            <a:lstStyle/>
            <a:p>
              <a:pPr marL="342900" lvl="0" indent="-342900">
                <a:buAutoNum type="arabicPeriod"/>
              </a:pPr>
              <a:r>
                <a:rPr lang="id-ID" dirty="0" smtClean="0"/>
                <a:t>Dengan </a:t>
              </a:r>
              <a:r>
                <a:rPr lang="id-ID" dirty="0"/>
                <a:t>mengamati</a:t>
              </a:r>
              <a:r>
                <a:rPr lang="en-US" dirty="0"/>
                <a:t> </a:t>
              </a:r>
              <a:r>
                <a:rPr lang="en-US" dirty="0" err="1"/>
                <a:t>tayangan</a:t>
              </a:r>
              <a:r>
                <a:rPr lang="en-US" dirty="0"/>
                <a:t> video </a:t>
              </a:r>
              <a:r>
                <a:rPr lang="en-US" dirty="0" err="1"/>
                <a:t>pembelajaran</a:t>
              </a:r>
              <a:r>
                <a:rPr lang="en-US" dirty="0"/>
                <a:t> </a:t>
              </a:r>
              <a:r>
                <a:rPr lang="en-US" dirty="0" err="1" smtClean="0"/>
                <a:t>aktivitas</a:t>
              </a:r>
              <a:r>
                <a:rPr lang="en-US" dirty="0" smtClean="0"/>
                <a:t> </a:t>
              </a:r>
              <a:r>
                <a:rPr lang="en-US" dirty="0" err="1" smtClean="0"/>
                <a:t>manusia</a:t>
              </a:r>
              <a:r>
                <a:rPr lang="en-US" dirty="0" smtClean="0"/>
                <a:t> </a:t>
              </a:r>
              <a:r>
                <a:rPr lang="en-US" dirty="0" err="1" smtClean="0"/>
                <a:t>melalui</a:t>
              </a:r>
              <a:r>
                <a:rPr lang="en-US" dirty="0" smtClean="0"/>
                <a:t> </a:t>
              </a:r>
              <a:r>
                <a:rPr lang="en-US" dirty="0" err="1" smtClean="0"/>
                <a:t>senam</a:t>
              </a:r>
              <a:r>
                <a:rPr lang="en-US" dirty="0" smtClean="0"/>
                <a:t> </a:t>
              </a:r>
              <a:r>
                <a:rPr lang="en-US" dirty="0" err="1" smtClean="0"/>
                <a:t>sehat</a:t>
              </a:r>
              <a:r>
                <a:rPr lang="id-ID" dirty="0" smtClean="0"/>
                <a:t>, </a:t>
              </a:r>
              <a:r>
                <a:rPr lang="id-ID" dirty="0"/>
                <a:t>peserta didik  mampu mengidentifikasi </a:t>
              </a:r>
              <a:r>
                <a:rPr lang="en-US" dirty="0" err="1"/>
                <a:t>alat</a:t>
              </a:r>
              <a:r>
                <a:rPr lang="en-US" dirty="0"/>
                <a:t> </a:t>
              </a:r>
              <a:r>
                <a:rPr lang="en-US" dirty="0" err="1"/>
                <a:t>gerak</a:t>
              </a:r>
              <a:r>
                <a:rPr lang="en-US" dirty="0"/>
                <a:t> </a:t>
              </a:r>
              <a:r>
                <a:rPr lang="en-US" dirty="0" err="1"/>
                <a:t>dan</a:t>
              </a:r>
              <a:r>
                <a:rPr lang="en-US" dirty="0"/>
                <a:t> </a:t>
              </a:r>
              <a:r>
                <a:rPr lang="en-US" dirty="0" err="1"/>
                <a:t>fungsinya</a:t>
              </a:r>
              <a:r>
                <a:rPr lang="en-US" dirty="0"/>
                <a:t> </a:t>
              </a:r>
              <a:r>
                <a:rPr lang="en-US" dirty="0" err="1"/>
                <a:t>serta</a:t>
              </a:r>
              <a:r>
                <a:rPr lang="en-US" dirty="0"/>
                <a:t> </a:t>
              </a:r>
              <a:r>
                <a:rPr lang="id-ID" dirty="0"/>
                <a:t>aktivitas </a:t>
              </a:r>
              <a:r>
                <a:rPr lang="en-US" dirty="0" err="1"/>
                <a:t>pada</a:t>
              </a:r>
              <a:r>
                <a:rPr lang="en-US" dirty="0"/>
                <a:t> </a:t>
              </a:r>
              <a:r>
                <a:rPr lang="id-ID" dirty="0"/>
                <a:t>manusia</a:t>
              </a:r>
              <a:r>
                <a:rPr lang="en-US" dirty="0"/>
                <a:t> </a:t>
              </a:r>
              <a:r>
                <a:rPr lang="en-US" dirty="0" err="1"/>
                <a:t>dengan</a:t>
              </a:r>
              <a:r>
                <a:rPr lang="en-US" dirty="0"/>
                <a:t> </a:t>
              </a:r>
              <a:r>
                <a:rPr lang="en-US" dirty="0" err="1"/>
                <a:t>benar</a:t>
              </a:r>
              <a:r>
                <a:rPr lang="en-US" dirty="0"/>
                <a:t>. (</a:t>
              </a:r>
              <a:r>
                <a:rPr lang="en-US" dirty="0" smtClean="0"/>
                <a:t>C3)</a:t>
              </a:r>
            </a:p>
            <a:p>
              <a:pPr marL="342900" lvl="0" indent="-342900">
                <a:buAutoNum type="arabicPeriod"/>
              </a:pPr>
              <a:r>
                <a:rPr lang="en-US" dirty="0" err="1" smtClean="0"/>
                <a:t>Dengan</a:t>
              </a:r>
              <a:r>
                <a:rPr lang="en-US" dirty="0" smtClean="0"/>
                <a:t> </a:t>
              </a:r>
              <a:r>
                <a:rPr lang="en-US" dirty="0" err="1"/>
                <a:t>berkarya</a:t>
              </a:r>
              <a:r>
                <a:rPr lang="en-US" dirty="0"/>
                <a:t>, </a:t>
              </a:r>
              <a:r>
                <a:rPr lang="en-US" dirty="0" err="1"/>
                <a:t>peserta</a:t>
              </a:r>
              <a:r>
                <a:rPr lang="en-US" dirty="0"/>
                <a:t> </a:t>
              </a:r>
              <a:r>
                <a:rPr lang="en-US" dirty="0" err="1"/>
                <a:t>didik</a:t>
              </a:r>
              <a:r>
                <a:rPr lang="en-US" dirty="0"/>
                <a:t> </a:t>
              </a:r>
              <a:r>
                <a:rPr lang="en-US" dirty="0" err="1"/>
                <a:t>mampu</a:t>
              </a:r>
              <a:r>
                <a:rPr lang="en-US" dirty="0"/>
                <a:t>  </a:t>
              </a:r>
              <a:r>
                <a:rPr lang="id-ID" dirty="0"/>
                <a:t>membuat model  alat gerak dan fungsinya pada manusia</a:t>
              </a:r>
              <a:r>
                <a:rPr lang="en-US" dirty="0"/>
                <a:t> yang </a:t>
              </a:r>
              <a:r>
                <a:rPr lang="en-US" dirty="0" err="1"/>
                <a:t>bahannya</a:t>
              </a:r>
              <a:r>
                <a:rPr lang="en-US" dirty="0"/>
                <a:t> di </a:t>
              </a:r>
              <a:r>
                <a:rPr lang="en-US" dirty="0" err="1"/>
                <a:t>ambil</a:t>
              </a:r>
              <a:r>
                <a:rPr lang="en-US" dirty="0"/>
                <a:t> </a:t>
              </a:r>
              <a:r>
                <a:rPr lang="en-US" dirty="0" err="1"/>
                <a:t>dari</a:t>
              </a:r>
              <a:r>
                <a:rPr lang="en-US" dirty="0"/>
                <a:t> </a:t>
              </a:r>
              <a:r>
                <a:rPr lang="en-US" dirty="0" err="1"/>
                <a:t>majalah</a:t>
              </a:r>
              <a:r>
                <a:rPr lang="en-US" dirty="0"/>
                <a:t> </a:t>
              </a:r>
              <a:r>
                <a:rPr lang="en-US" dirty="0" err="1"/>
                <a:t>atau</a:t>
              </a:r>
              <a:r>
                <a:rPr lang="en-US" dirty="0"/>
                <a:t> internet. (</a:t>
              </a:r>
              <a:r>
                <a:rPr lang="en-US" dirty="0" smtClean="0"/>
                <a:t>C6)</a:t>
              </a:r>
            </a:p>
            <a:p>
              <a:pPr marL="342900" lvl="0" indent="-342900">
                <a:buAutoNum type="arabicPeriod"/>
              </a:pPr>
              <a:r>
                <a:rPr lang="id-ID" dirty="0" smtClean="0"/>
                <a:t>Dengan </a:t>
              </a:r>
              <a:r>
                <a:rPr lang="id-ID" dirty="0"/>
                <a:t>mengucapkan </a:t>
              </a:r>
              <a:r>
                <a:rPr lang="en-US" dirty="0" smtClean="0"/>
                <a:t>“</a:t>
              </a:r>
              <a:r>
                <a:rPr lang="id-ID" dirty="0" smtClean="0"/>
                <a:t>Alhamdulillah</a:t>
              </a:r>
              <a:r>
                <a:rPr lang="en-US" dirty="0" smtClean="0"/>
                <a:t>”</a:t>
              </a:r>
              <a:r>
                <a:rPr lang="id-ID" dirty="0" smtClean="0"/>
                <a:t>, </a:t>
              </a:r>
              <a:r>
                <a:rPr lang="id-ID" dirty="0"/>
                <a:t>peserta didik mampu menerapkan nilai-nilai Pancasila dalam kehidupan sehari-hari. </a:t>
              </a:r>
              <a:r>
                <a:rPr lang="en-US" dirty="0"/>
                <a:t>(</a:t>
              </a:r>
              <a:r>
                <a:rPr lang="en-US" dirty="0" smtClean="0"/>
                <a:t>A3)</a:t>
              </a:r>
            </a:p>
            <a:p>
              <a:pPr marL="342900" lvl="0" indent="-342900">
                <a:buAutoNum type="arabicPeriod"/>
              </a:pPr>
              <a:r>
                <a:rPr lang="id-ID" dirty="0" smtClean="0"/>
                <a:t>Dengan </a:t>
              </a:r>
              <a:r>
                <a:rPr lang="id-ID" dirty="0"/>
                <a:t>saling menghormati dan menghargai antarsesama, peserta didik mampu melaksanakan tanggung jawab, cinta tanah air, dan rela berkorban sesuai nilai-nilai sila </a:t>
              </a:r>
              <a:r>
                <a:rPr lang="id-ID" dirty="0" smtClean="0"/>
                <a:t>Pancasila</a:t>
              </a:r>
              <a:r>
                <a:rPr lang="en-US" dirty="0" smtClean="0"/>
                <a:t>, </a:t>
              </a:r>
              <a:r>
                <a:rPr lang="en-US" dirty="0" err="1" smtClean="0"/>
                <a:t>dalam</a:t>
              </a:r>
              <a:r>
                <a:rPr lang="en-US" dirty="0" smtClean="0"/>
                <a:t> </a:t>
              </a:r>
              <a:r>
                <a:rPr lang="en-US" dirty="0" err="1" smtClean="0"/>
                <a:t>kehidupan</a:t>
              </a:r>
              <a:r>
                <a:rPr lang="en-US" dirty="0" smtClean="0"/>
                <a:t> </a:t>
              </a:r>
              <a:r>
                <a:rPr lang="en-US" dirty="0" err="1" smtClean="0"/>
                <a:t>sehari-hari</a:t>
              </a:r>
              <a:r>
                <a:rPr lang="en-US" dirty="0" smtClean="0"/>
                <a:t>.</a:t>
              </a:r>
              <a:r>
                <a:rPr lang="id-ID" dirty="0" smtClean="0"/>
                <a:t> </a:t>
              </a:r>
              <a:r>
                <a:rPr lang="en-US" dirty="0"/>
                <a:t>(</a:t>
              </a:r>
              <a:r>
                <a:rPr lang="en-US" dirty="0" smtClean="0"/>
                <a:t>A3)</a:t>
              </a:r>
            </a:p>
            <a:p>
              <a:pPr marL="342900" lvl="0" indent="-342900">
                <a:buAutoNum type="arabicPeriod"/>
              </a:pPr>
              <a:r>
                <a:rPr lang="en-US" dirty="0" err="1" smtClean="0"/>
                <a:t>Melalui</a:t>
              </a:r>
              <a:r>
                <a:rPr lang="id-ID" dirty="0" smtClean="0"/>
                <a:t> </a:t>
              </a:r>
              <a:r>
                <a:rPr lang="id-ID" dirty="0"/>
                <a:t>informasi</a:t>
              </a:r>
              <a:r>
                <a:rPr lang="en-US" dirty="0"/>
                <a:t> </a:t>
              </a:r>
              <a:r>
                <a:rPr lang="en-US" dirty="0" err="1"/>
                <a:t>dari</a:t>
              </a:r>
              <a:r>
                <a:rPr lang="en-US" dirty="0"/>
                <a:t> internet </a:t>
              </a:r>
              <a:r>
                <a:rPr lang="en-US" dirty="0" err="1" smtClean="0"/>
                <a:t>dan</a:t>
              </a:r>
              <a:r>
                <a:rPr lang="en-US" dirty="0" smtClean="0"/>
                <a:t> </a:t>
              </a:r>
              <a:r>
                <a:rPr lang="en-US" dirty="0" err="1" smtClean="0"/>
                <a:t>buku</a:t>
              </a:r>
              <a:r>
                <a:rPr lang="en-US" dirty="0" smtClean="0"/>
                <a:t> </a:t>
              </a:r>
              <a:r>
                <a:rPr lang="en-US" dirty="0" err="1" smtClean="0"/>
                <a:t>paket</a:t>
              </a:r>
              <a:r>
                <a:rPr lang="id-ID" dirty="0" smtClean="0"/>
                <a:t>, </a:t>
              </a:r>
              <a:r>
                <a:rPr lang="id-ID" dirty="0"/>
                <a:t>p</a:t>
              </a:r>
              <a:r>
                <a:rPr lang="en-US" dirty="0" err="1"/>
                <a:t>eserta</a:t>
              </a:r>
              <a:r>
                <a:rPr lang="en-US" dirty="0"/>
                <a:t> </a:t>
              </a:r>
              <a:r>
                <a:rPr lang="en-US" dirty="0" err="1"/>
                <a:t>didik</a:t>
              </a:r>
              <a:r>
                <a:rPr lang="id-ID" dirty="0"/>
                <a:t> mampu membandingkan nilai-nilai yang terkandung pada setiap sila pancasila</a:t>
              </a:r>
              <a:r>
                <a:rPr lang="en-US" dirty="0"/>
                <a:t> </a:t>
              </a:r>
              <a:r>
                <a:rPr lang="en-US" dirty="0" err="1"/>
                <a:t>dengan</a:t>
              </a:r>
              <a:r>
                <a:rPr lang="en-US" dirty="0"/>
                <a:t> </a:t>
              </a:r>
              <a:r>
                <a:rPr lang="en-US" dirty="0" err="1"/>
                <a:t>benar</a:t>
              </a:r>
              <a:r>
                <a:rPr lang="id-ID" dirty="0"/>
                <a:t>.(</a:t>
              </a:r>
              <a:r>
                <a:rPr lang="id-ID" dirty="0" smtClean="0"/>
                <a:t>C5)</a:t>
              </a:r>
              <a:endParaRPr lang="en-US" dirty="0"/>
            </a:p>
            <a:p>
              <a:pPr marL="342900" lvl="0" indent="-342900">
                <a:buAutoNum type="arabicPeriod"/>
              </a:pPr>
              <a:r>
                <a:rPr lang="id-ID" dirty="0" smtClean="0"/>
                <a:t>Melalui </a:t>
              </a:r>
              <a:r>
                <a:rPr lang="id-ID" dirty="0"/>
                <a:t>diskus</a:t>
              </a:r>
              <a:r>
                <a:rPr lang="en-US" dirty="0" err="1"/>
                <a:t>i</a:t>
              </a:r>
              <a:r>
                <a:rPr lang="en-US" dirty="0"/>
                <a:t> </a:t>
              </a:r>
              <a:r>
                <a:rPr lang="en-US" dirty="0" err="1"/>
                <a:t>kelompok</a:t>
              </a:r>
              <a:r>
                <a:rPr lang="en-US" dirty="0"/>
                <a:t>, </a:t>
              </a:r>
              <a:r>
                <a:rPr lang="en-US" dirty="0" err="1"/>
                <a:t>siswa</a:t>
              </a:r>
              <a:r>
                <a:rPr lang="en-US" dirty="0"/>
                <a:t> </a:t>
              </a:r>
              <a:r>
                <a:rPr lang="en-US" dirty="0" err="1"/>
                <a:t>mampu</a:t>
              </a:r>
              <a:r>
                <a:rPr lang="en-US" dirty="0"/>
                <a:t> </a:t>
              </a:r>
              <a:r>
                <a:rPr lang="en-US" dirty="0" err="1"/>
                <a:t>mempresentasikan</a:t>
              </a:r>
              <a:r>
                <a:rPr lang="en-US" dirty="0"/>
                <a:t> </a:t>
              </a:r>
              <a:r>
                <a:rPr lang="en-US" dirty="0" err="1"/>
                <a:t>hasil</a:t>
              </a:r>
              <a:r>
                <a:rPr lang="en-US" dirty="0"/>
                <a:t> </a:t>
              </a:r>
              <a:r>
                <a:rPr lang="en-US" dirty="0" err="1" smtClean="0"/>
                <a:t>temuannya</a:t>
              </a:r>
              <a:r>
                <a:rPr lang="en-US" dirty="0" smtClean="0"/>
                <a:t> </a:t>
              </a:r>
              <a:r>
                <a:rPr lang="en-US" dirty="0" err="1"/>
                <a:t>tentang</a:t>
              </a:r>
              <a:r>
                <a:rPr lang="en-US" dirty="0"/>
                <a:t> </a:t>
              </a:r>
              <a:r>
                <a:rPr lang="en-US" dirty="0" err="1"/>
                <a:t>nilai-nilai</a:t>
              </a:r>
              <a:r>
                <a:rPr lang="en-US" dirty="0"/>
                <a:t> </a:t>
              </a:r>
              <a:r>
                <a:rPr lang="en-US" dirty="0" err="1"/>
                <a:t>Pancasila</a:t>
              </a:r>
              <a:r>
                <a:rPr lang="en-US" dirty="0"/>
                <a:t> </a:t>
              </a:r>
              <a:r>
                <a:rPr lang="en-US" dirty="0" err="1"/>
                <a:t>dalam</a:t>
              </a:r>
              <a:r>
                <a:rPr lang="en-US" dirty="0"/>
                <a:t> </a:t>
              </a:r>
              <a:r>
                <a:rPr lang="en-US" dirty="0" err="1"/>
                <a:t>kehidupan</a:t>
              </a:r>
              <a:r>
                <a:rPr lang="en-US" dirty="0"/>
                <a:t> </a:t>
              </a:r>
              <a:r>
                <a:rPr lang="en-US" dirty="0" err="1"/>
                <a:t>sehari-hari</a:t>
              </a:r>
              <a:r>
                <a:rPr lang="en-US" dirty="0"/>
                <a:t>.(C5)</a:t>
              </a:r>
            </a:p>
            <a:p>
              <a:pPr marL="342900" lvl="0" indent="-342900">
                <a:buAutoNum type="arabicPeriod"/>
              </a:pPr>
              <a:endParaRPr lang="en-US" dirty="0"/>
            </a:p>
            <a:p>
              <a:pPr marL="731509" indent="-731509">
                <a:buFont typeface="+mj-lt"/>
                <a:buAutoNum type="arabicPeriod"/>
              </a:pPr>
              <a:endParaRPr lang="id-ID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marL="325115" indent="-325115">
                <a:buFont typeface="+mj-lt"/>
                <a:buAutoNum type="arabicPeriod"/>
              </a:pPr>
              <a:endParaRPr lang="id-ID" dirty="0">
                <a:latin typeface="Arial" pitchFamily="34" charset="0"/>
                <a:cs typeface="Arial" pitchFamily="34" charset="0"/>
              </a:endParaRPr>
            </a:p>
            <a:p>
              <a:endPara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108075" y="161255"/>
              <a:ext cx="5472607" cy="737111"/>
              <a:chOff x="292991" y="401389"/>
              <a:chExt cx="5472607" cy="737111"/>
            </a:xfrm>
          </p:grpSpPr>
          <p:sp>
            <p:nvSpPr>
              <p:cNvPr id="39" name="Pentagon 38"/>
              <p:cNvSpPr/>
              <p:nvPr/>
            </p:nvSpPr>
            <p:spPr>
              <a:xfrm>
                <a:off x="292991" y="401389"/>
                <a:ext cx="5472607" cy="737111"/>
              </a:xfrm>
              <a:prstGeom prst="homePlat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86903" y="529811"/>
                <a:ext cx="3929994" cy="549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fi-FI" sz="28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Tujuan Pembelajaran :</a:t>
                </a:r>
                <a:endParaRPr lang="fi-FI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4" name="Picture 2" descr="C:\Users\user\Documents\ENDAH\TEMATIK TERPADU 4A\Subtema 2\gambar\guru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8"/>
          <a:stretch/>
        </p:blipFill>
        <p:spPr bwMode="auto">
          <a:xfrm flipH="1">
            <a:off x="7505432" y="5112947"/>
            <a:ext cx="1181367" cy="17582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8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ocuments\ENDAH\130018 Tematik terpadu 1a NEW\hasil\gambar\pem 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572796" cy="7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51269" y="1009620"/>
            <a:ext cx="8167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 smtClean="0">
                <a:latin typeface="Arial" pitchFamily="34" charset="0"/>
                <a:cs typeface="Arial" pitchFamily="34" charset="0"/>
              </a:rPr>
              <a:t>Menjelaskan Aktivitas Manusia yang Memanfaatkan Organ Gerak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8899" y="4633976"/>
            <a:ext cx="880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 smtClean="0">
                <a:latin typeface="Arial" pitchFamily="34" charset="0"/>
                <a:cs typeface="Arial" pitchFamily="34" charset="0"/>
              </a:rPr>
              <a:t>Senam pagi sangat </a:t>
            </a:r>
            <a:r>
              <a:rPr lang="id-ID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mengasyikkan</a:t>
            </a:r>
            <a:r>
              <a:rPr lang="id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 smtClean="0">
                <a:latin typeface="Arial" pitchFamily="34" charset="0"/>
                <a:cs typeface="Arial" pitchFamily="34" charset="0"/>
              </a:rPr>
              <a:t>karena menambah kekompakan dan sangat </a:t>
            </a:r>
            <a:r>
              <a:rPr lang="id-ID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menyehatkan</a:t>
            </a:r>
            <a:r>
              <a:rPr lang="id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 smtClean="0">
                <a:latin typeface="Arial" pitchFamily="34" charset="0"/>
                <a:cs typeface="Arial" pitchFamily="34" charset="0"/>
              </a:rPr>
              <a:t>karena dapat </a:t>
            </a:r>
            <a:r>
              <a:rPr lang="id-ID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melatih gerak tubuh </a:t>
            </a:r>
            <a:r>
              <a:rPr lang="id-ID" sz="2000" dirty="0" smtClean="0">
                <a:latin typeface="Arial" pitchFamily="34" charset="0"/>
                <a:cs typeface="Arial" pitchFamily="34" charset="0"/>
              </a:rPr>
              <a:t>dan mengeluarkan </a:t>
            </a:r>
            <a:r>
              <a:rPr lang="id-ID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keringat</a:t>
            </a:r>
            <a:r>
              <a:rPr lang="id-ID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9240" y="521254"/>
            <a:ext cx="3701981" cy="395708"/>
            <a:chOff x="539725" y="758646"/>
            <a:chExt cx="3701981" cy="395708"/>
          </a:xfrm>
        </p:grpSpPr>
        <p:sp>
          <p:nvSpPr>
            <p:cNvPr id="19" name="Rectangle 18"/>
            <p:cNvSpPr/>
            <p:nvPr/>
          </p:nvSpPr>
          <p:spPr>
            <a:xfrm>
              <a:off x="1002119" y="758646"/>
              <a:ext cx="323958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Ayo </a:t>
              </a:r>
              <a:r>
                <a:rPr lang="id-ID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Mengamati</a:t>
              </a:r>
              <a:endParaRPr lang="id-ID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725" y="791383"/>
              <a:ext cx="366791" cy="362971"/>
            </a:xfrm>
            <a:prstGeom prst="rect">
              <a:avLst/>
            </a:prstGeom>
          </p:spPr>
        </p:pic>
      </p:grpSp>
      <p:pic>
        <p:nvPicPr>
          <p:cNvPr id="4" name="Picture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39" y="1717778"/>
            <a:ext cx="3988434" cy="2782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202859" y="6191320"/>
            <a:ext cx="8800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 smtClean="0">
                <a:latin typeface="Arial" pitchFamily="34" charset="0"/>
                <a:cs typeface="Arial" pitchFamily="34" charset="0"/>
              </a:rPr>
              <a:t>Tahukah kamu mengapa kita berkeringat dan apa </a:t>
            </a:r>
            <a:r>
              <a:rPr lang="id-ID" sz="16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manfaat</a:t>
            </a:r>
            <a:r>
              <a:rPr lang="id-ID" sz="1600" dirty="0" smtClean="0">
                <a:latin typeface="Arial" pitchFamily="34" charset="0"/>
                <a:cs typeface="Arial" pitchFamily="34" charset="0"/>
              </a:rPr>
              <a:t> senam pagi bagi </a:t>
            </a:r>
            <a:r>
              <a:rPr lang="id-ID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organ gerak</a:t>
            </a:r>
            <a:r>
              <a:rPr lang="id-ID" sz="1600" dirty="0" smtClean="0">
                <a:latin typeface="Arial" pitchFamily="34" charset="0"/>
                <a:cs typeface="Arial" pitchFamily="34" charset="0"/>
              </a:rPr>
              <a:t>? 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9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5279" y="160771"/>
            <a:ext cx="2018836" cy="377135"/>
            <a:chOff x="372671" y="758646"/>
            <a:chExt cx="2018836" cy="377135"/>
          </a:xfrm>
        </p:grpSpPr>
        <p:sp>
          <p:nvSpPr>
            <p:cNvPr id="11" name="Rectangle 10"/>
            <p:cNvSpPr/>
            <p:nvPr/>
          </p:nvSpPr>
          <p:spPr>
            <a:xfrm>
              <a:off x="624049" y="758646"/>
              <a:ext cx="17674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Ayo </a:t>
              </a:r>
              <a:r>
                <a:rPr lang="id-ID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Membaca</a:t>
              </a:r>
              <a:endParaRPr lang="id-ID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71" y="765007"/>
              <a:ext cx="374676" cy="370774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923831" y="640339"/>
            <a:ext cx="7147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Menjelaskan Alat Gerak dan Fungsinya pada Manusia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0559" y="1626122"/>
            <a:ext cx="3463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dirty="0" smtClean="0">
                <a:latin typeface="Arial" pitchFamily="34" charset="0"/>
                <a:cs typeface="Arial" pitchFamily="34" charset="0"/>
              </a:rPr>
              <a:t>Apa fungsi </a:t>
            </a:r>
            <a:r>
              <a:rPr lang="id-ID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rangka</a:t>
            </a:r>
            <a:r>
              <a:rPr lang="id-ID" sz="2800" dirty="0" smtClean="0">
                <a:latin typeface="Arial" pitchFamily="34" charset="0"/>
                <a:cs typeface="Arial" pitchFamily="34" charset="0"/>
              </a:rPr>
              <a:t>?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18212" y="1717153"/>
            <a:ext cx="49290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id-ID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id-ID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Memberi bentuk pada tubuh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id-ID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id-ID" sz="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Menegakkan tubuh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id-ID" sz="20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id-ID" sz="2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Melindungi organ tubuh yang penting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id-ID" sz="2000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id-ID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Tempat pembentukan sel darah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id-ID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id-ID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Alat gerak pasif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E:\ELISA\ERLANGGA LISA\2016\MEDIA MENGAJAR PPT\PPT tematik 4A\gambar tematik 4a\nina nunjuk tangan icon temati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26"/>
          <a:stretch/>
        </p:blipFill>
        <p:spPr bwMode="auto">
          <a:xfrm>
            <a:off x="7067200" y="4475149"/>
            <a:ext cx="1799885" cy="21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4" y="1638033"/>
            <a:ext cx="3363552" cy="44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5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686578"/>
            <a:ext cx="9144000" cy="482673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cara-kerja-otot-secara-sinergis-antagon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8775" y="3171825"/>
            <a:ext cx="3248025" cy="2466975"/>
          </a:xfrm>
          <a:prstGeom prst="rect">
            <a:avLst/>
          </a:prstGeom>
        </p:spPr>
      </p:pic>
      <p:grpSp>
        <p:nvGrpSpPr>
          <p:cNvPr id="4" name="Group 41"/>
          <p:cNvGrpSpPr/>
          <p:nvPr/>
        </p:nvGrpSpPr>
        <p:grpSpPr>
          <a:xfrm>
            <a:off x="0" y="234461"/>
            <a:ext cx="9144000" cy="1600200"/>
            <a:chOff x="0" y="1412013"/>
            <a:chExt cx="9144000" cy="1600200"/>
          </a:xfrm>
        </p:grpSpPr>
        <p:cxnSp>
          <p:nvCxnSpPr>
            <p:cNvPr id="43" name="Straight Connector 42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22"/>
            <p:cNvGrpSpPr/>
            <p:nvPr/>
          </p:nvGrpSpPr>
          <p:grpSpPr>
            <a:xfrm>
              <a:off x="97135" y="1412013"/>
              <a:ext cx="9046865" cy="1600200"/>
              <a:chOff x="97135" y="0"/>
              <a:chExt cx="9046865" cy="1600200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797206" y="226709"/>
                <a:ext cx="504374" cy="50437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332972" y="625218"/>
                <a:ext cx="139012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/>
                  <a:t>Muatan</a:t>
                </a:r>
                <a:endParaRPr lang="en-US" sz="1600" b="1" dirty="0"/>
              </a:p>
              <a:p>
                <a:pPr algn="ctr"/>
                <a:r>
                  <a:rPr lang="en-US" sz="1600" b="1" dirty="0" smtClean="0"/>
                  <a:t>IPA</a:t>
                </a:r>
                <a:endParaRPr lang="en-US" sz="1600" b="1" dirty="0"/>
              </a:p>
              <a:p>
                <a:pPr algn="ctr"/>
                <a:r>
                  <a:rPr lang="en-US" sz="1600" dirty="0"/>
                  <a:t>KD </a:t>
                </a:r>
                <a:r>
                  <a:rPr lang="en-US" sz="1600" dirty="0" smtClean="0"/>
                  <a:t>3.1 </a:t>
                </a:r>
                <a:r>
                  <a:rPr lang="en-US" sz="1600" dirty="0" err="1"/>
                  <a:t>dan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4.1</a:t>
                </a:r>
                <a:endParaRPr lang="en-US" sz="1600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97135" y="3517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/>
                  <a:t>Pembelajaran</a:t>
                </a:r>
                <a:r>
                  <a:rPr lang="en-US" sz="2000" b="1" dirty="0"/>
                  <a:t> 1:</a:t>
                </a:r>
              </a:p>
            </p:txBody>
          </p:sp>
        </p:grpSp>
        <p:cxnSp>
          <p:nvCxnSpPr>
            <p:cNvPr id="45" name="Straight Connector 44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2271348" y="911472"/>
            <a:ext cx="4334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Alat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Gerak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Manusia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054" y="2071328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Alat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gerak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terdiri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dari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dua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macam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31" name="Rectangular Callout 30"/>
          <p:cNvSpPr/>
          <p:nvPr/>
        </p:nvSpPr>
        <p:spPr>
          <a:xfrm>
            <a:off x="4648200" y="3810000"/>
            <a:ext cx="1295400" cy="990600"/>
          </a:xfrm>
          <a:prstGeom prst="wedgeRectCallout">
            <a:avLst>
              <a:gd name="adj1" fmla="val 74383"/>
              <a:gd name="adj2" fmla="val 4259"/>
            </a:avLst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Otot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sebagai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alat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gerak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aktif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ular Callout 31"/>
          <p:cNvSpPr/>
          <p:nvPr/>
        </p:nvSpPr>
        <p:spPr>
          <a:xfrm>
            <a:off x="7620000" y="4876800"/>
            <a:ext cx="1295400" cy="990600"/>
          </a:xfrm>
          <a:prstGeom prst="wedgeRectCallout">
            <a:avLst>
              <a:gd name="adj1" fmla="val -74168"/>
              <a:gd name="adj2" fmla="val -38450"/>
            </a:avLst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sebagai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alat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gerak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pasif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3946" y="2976709"/>
            <a:ext cx="4114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US" sz="20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Alat</a:t>
            </a: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gerak</a:t>
            </a: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aktif</a:t>
            </a: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/>
            <a:r>
              <a:rPr lang="en-US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u="sng" dirty="0" err="1">
                <a:latin typeface="Arial" pitchFamily="34" charset="0"/>
                <a:cs typeface="Arial" pitchFamily="34" charset="0"/>
              </a:rPr>
              <a:t>Otot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disebut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alat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gerak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aktif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karena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bergerak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/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4488" indent="-344488">
              <a:buFont typeface="+mj-lt"/>
              <a:buAutoNum type="alphaLcPeriod" startAt="2"/>
            </a:pPr>
            <a:r>
              <a:rPr lang="en-US" sz="20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Alat</a:t>
            </a: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gerak</a:t>
            </a: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pasif</a:t>
            </a:r>
            <a:endParaRPr lang="en-US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US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u="sng" dirty="0" err="1">
                <a:latin typeface="Arial" pitchFamily="34" charset="0"/>
                <a:cs typeface="Arial" pitchFamily="34" charset="0"/>
              </a:rPr>
              <a:t>Tulang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disebut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alat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gerak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pasif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karena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tanpa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gerakan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otot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tulang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melakukan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gerakan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47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4" grpId="0"/>
      <p:bldP spid="22" grpId="0"/>
      <p:bldP spid="31" grpId="0" animBg="1"/>
      <p:bldP spid="32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5" y="1125415"/>
            <a:ext cx="2921500" cy="292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6633" y="473290"/>
            <a:ext cx="7490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Menjelaskan Alat Gerak dan Fungsinya pada Manusia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6495" y="116809"/>
            <a:ext cx="2212259" cy="377128"/>
            <a:chOff x="372671" y="758646"/>
            <a:chExt cx="2212259" cy="377128"/>
          </a:xfrm>
        </p:grpSpPr>
        <p:sp>
          <p:nvSpPr>
            <p:cNvPr id="12" name="Rectangle 11"/>
            <p:cNvSpPr/>
            <p:nvPr/>
          </p:nvSpPr>
          <p:spPr>
            <a:xfrm>
              <a:off x="685598" y="758646"/>
              <a:ext cx="18993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Ayo </a:t>
              </a:r>
              <a:r>
                <a:rPr lang="id-ID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Membaca</a:t>
              </a:r>
              <a:endParaRPr lang="id-ID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71" y="765007"/>
              <a:ext cx="374669" cy="37076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239767" y="4255477"/>
            <a:ext cx="4798723" cy="2470958"/>
            <a:chOff x="179862" y="2892244"/>
            <a:chExt cx="4192017" cy="31981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7" r="20822"/>
            <a:stretch/>
          </p:blipFill>
          <p:spPr>
            <a:xfrm>
              <a:off x="1201966" y="2892244"/>
              <a:ext cx="2471082" cy="2567202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2433935" y="3883457"/>
              <a:ext cx="1937944" cy="584775"/>
              <a:chOff x="2433935" y="3861354"/>
              <a:chExt cx="1937944" cy="584775"/>
            </a:xfrm>
          </p:grpSpPr>
          <p:cxnSp>
            <p:nvCxnSpPr>
              <p:cNvPr id="33" name="Straight Connector 32"/>
              <p:cNvCxnSpPr>
                <a:endCxn id="34" idx="1"/>
              </p:cNvCxnSpPr>
              <p:nvPr/>
            </p:nvCxnSpPr>
            <p:spPr>
              <a:xfrm flipV="1">
                <a:off x="2433935" y="4153742"/>
                <a:ext cx="876718" cy="8203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3310653" y="3861354"/>
                <a:ext cx="10612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600" dirty="0" smtClean="0">
                    <a:latin typeface="Arial" pitchFamily="34" charset="0"/>
                    <a:cs typeface="Arial" pitchFamily="34" charset="0"/>
                  </a:rPr>
                  <a:t>Tulang dada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2410292" y="5083363"/>
              <a:ext cx="1937944" cy="584775"/>
              <a:chOff x="2410292" y="5061260"/>
              <a:chExt cx="1937944" cy="584775"/>
            </a:xfrm>
          </p:grpSpPr>
          <p:cxnSp>
            <p:nvCxnSpPr>
              <p:cNvPr id="31" name="Straight Connector 30"/>
              <p:cNvCxnSpPr>
                <a:endCxn id="32" idx="1"/>
              </p:cNvCxnSpPr>
              <p:nvPr/>
            </p:nvCxnSpPr>
            <p:spPr>
              <a:xfrm flipV="1">
                <a:off x="2410292" y="5353648"/>
                <a:ext cx="876718" cy="8205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3287010" y="5061260"/>
                <a:ext cx="10612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600" dirty="0" smtClean="0">
                    <a:latin typeface="Arial" pitchFamily="34" charset="0"/>
                    <a:cs typeface="Arial" pitchFamily="34" charset="0"/>
                  </a:rPr>
                  <a:t>Tulang belakang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9055" y="5259977"/>
              <a:ext cx="2323370" cy="830411"/>
              <a:chOff x="749055" y="5237874"/>
              <a:chExt cx="2323370" cy="830411"/>
            </a:xfrm>
          </p:grpSpPr>
          <p:cxnSp>
            <p:nvCxnSpPr>
              <p:cNvPr id="29" name="Straight Connector 28"/>
              <p:cNvCxnSpPr>
                <a:endCxn id="30" idx="0"/>
              </p:cNvCxnSpPr>
              <p:nvPr/>
            </p:nvCxnSpPr>
            <p:spPr>
              <a:xfrm>
                <a:off x="1910740" y="5237874"/>
                <a:ext cx="0" cy="491857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749055" y="5729731"/>
                <a:ext cx="23233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600" dirty="0" smtClean="0">
                    <a:latin typeface="Arial" pitchFamily="34" charset="0"/>
                    <a:cs typeface="Arial" pitchFamily="34" charset="0"/>
                  </a:rPr>
                  <a:t>Tulang rusuk melayang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01988" y="4734570"/>
              <a:ext cx="1401552" cy="603556"/>
              <a:chOff x="301988" y="4712467"/>
              <a:chExt cx="1401552" cy="603556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201966" y="4712467"/>
                <a:ext cx="501574" cy="432000"/>
                <a:chOff x="1201966" y="4712467"/>
                <a:chExt cx="501574" cy="432000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1688108" y="4712467"/>
                  <a:ext cx="15432" cy="4320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1201966" y="4907574"/>
                  <a:ext cx="50157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TextBox 25"/>
              <p:cNvSpPr txBox="1"/>
              <p:nvPr/>
            </p:nvSpPr>
            <p:spPr>
              <a:xfrm>
                <a:off x="301988" y="4731248"/>
                <a:ext cx="12488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600" dirty="0" smtClean="0">
                    <a:latin typeface="Arial" pitchFamily="34" charset="0"/>
                    <a:cs typeface="Arial" pitchFamily="34" charset="0"/>
                  </a:rPr>
                  <a:t>Tulang rusuk palsu 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79862" y="3542681"/>
              <a:ext cx="1930484" cy="1150103"/>
              <a:chOff x="179862" y="3520578"/>
              <a:chExt cx="1930484" cy="1150103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201966" y="3520578"/>
                <a:ext cx="908380" cy="1150103"/>
                <a:chOff x="1201966" y="4712467"/>
                <a:chExt cx="501574" cy="43200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88108" y="4712467"/>
                  <a:ext cx="15432" cy="4320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H="1">
                  <a:off x="1201966" y="4907574"/>
                  <a:ext cx="50157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/>
              <p:cNvSpPr txBox="1"/>
              <p:nvPr/>
            </p:nvSpPr>
            <p:spPr>
              <a:xfrm>
                <a:off x="179862" y="3854085"/>
                <a:ext cx="12488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600" dirty="0" smtClean="0">
                    <a:latin typeface="Arial" pitchFamily="34" charset="0"/>
                    <a:cs typeface="Arial" pitchFamily="34" charset="0"/>
                  </a:rPr>
                  <a:t>Tulang rusuk sejati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92966" y="4293099"/>
            <a:ext cx="3614107" cy="2441807"/>
            <a:chOff x="4829756" y="2719396"/>
            <a:chExt cx="4228781" cy="293126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756" y="2719396"/>
              <a:ext cx="3167555" cy="2726336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7120593" y="3250991"/>
              <a:ext cx="1937944" cy="584775"/>
              <a:chOff x="7120593" y="3250991"/>
              <a:chExt cx="1937944" cy="584775"/>
            </a:xfrm>
          </p:grpSpPr>
          <p:cxnSp>
            <p:nvCxnSpPr>
              <p:cNvPr id="44" name="Straight Connector 43"/>
              <p:cNvCxnSpPr>
                <a:endCxn id="45" idx="1"/>
              </p:cNvCxnSpPr>
              <p:nvPr/>
            </p:nvCxnSpPr>
            <p:spPr>
              <a:xfrm flipV="1">
                <a:off x="7120593" y="3543379"/>
                <a:ext cx="876718" cy="8205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7997311" y="3250991"/>
                <a:ext cx="10612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600" dirty="0" smtClean="0">
                    <a:latin typeface="Arial" pitchFamily="34" charset="0"/>
                    <a:cs typeface="Arial" pitchFamily="34" charset="0"/>
                  </a:rPr>
                  <a:t>Tulang pinggul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6682234" y="4618127"/>
              <a:ext cx="1937944" cy="584775"/>
              <a:chOff x="6682234" y="4618127"/>
              <a:chExt cx="1937944" cy="584775"/>
            </a:xfrm>
          </p:grpSpPr>
          <p:cxnSp>
            <p:nvCxnSpPr>
              <p:cNvPr id="42" name="Straight Connector 41"/>
              <p:cNvCxnSpPr>
                <a:endCxn id="43" idx="1"/>
              </p:cNvCxnSpPr>
              <p:nvPr/>
            </p:nvCxnSpPr>
            <p:spPr>
              <a:xfrm flipV="1">
                <a:off x="6682234" y="4910515"/>
                <a:ext cx="876718" cy="8207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7558952" y="4618127"/>
                <a:ext cx="10612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600" dirty="0" smtClean="0">
                    <a:latin typeface="Arial" pitchFamily="34" charset="0"/>
                    <a:cs typeface="Arial" pitchFamily="34" charset="0"/>
                  </a:rPr>
                  <a:t>Tulang duduk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5235582" y="4820252"/>
              <a:ext cx="2323370" cy="830411"/>
              <a:chOff x="5235582" y="4820252"/>
              <a:chExt cx="2323370" cy="830411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397267" y="4820252"/>
                <a:ext cx="0" cy="491857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5235582" y="5312109"/>
                <a:ext cx="23233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600" dirty="0" smtClean="0">
                    <a:latin typeface="Arial" pitchFamily="34" charset="0"/>
                    <a:cs typeface="Arial" pitchFamily="34" charset="0"/>
                  </a:rPr>
                  <a:t>Tulang kemaluan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4032331" y="919231"/>
            <a:ext cx="4803938" cy="2860981"/>
            <a:chOff x="271320" y="2677936"/>
            <a:chExt cx="4751616" cy="330462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6" r="10185"/>
            <a:stretch/>
          </p:blipFill>
          <p:spPr>
            <a:xfrm flipH="1">
              <a:off x="1253974" y="2801691"/>
              <a:ext cx="2628333" cy="2657755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775839" y="2677936"/>
              <a:ext cx="1870316" cy="841878"/>
              <a:chOff x="158899" y="2677936"/>
              <a:chExt cx="1870316" cy="84187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flipH="1" flipV="1">
                <a:off x="1002119" y="3081403"/>
                <a:ext cx="288062" cy="438411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158899" y="2677936"/>
                <a:ext cx="18703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600" dirty="0" smtClean="0">
                    <a:latin typeface="Arial" pitchFamily="34" charset="0"/>
                    <a:cs typeface="Arial" pitchFamily="34" charset="0"/>
                  </a:rPr>
                  <a:t>Tulang ubun-ubun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71320" y="3945580"/>
              <a:ext cx="2285987" cy="584775"/>
              <a:chOff x="-267605" y="2212271"/>
              <a:chExt cx="2285987" cy="584775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H="1" flipV="1">
                <a:off x="622093" y="2550592"/>
                <a:ext cx="139628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-267605" y="2212271"/>
                <a:ext cx="8432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600" dirty="0" smtClean="0">
                    <a:latin typeface="Arial" pitchFamily="34" charset="0"/>
                    <a:cs typeface="Arial" pitchFamily="34" charset="0"/>
                  </a:rPr>
                  <a:t>Tulang pelipis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006247" y="3218292"/>
              <a:ext cx="1390626" cy="584775"/>
              <a:chOff x="-2242465" y="2024419"/>
              <a:chExt cx="1390626" cy="584775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>
                <a:off x="-2242465" y="2325006"/>
                <a:ext cx="5163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-1695059" y="2024419"/>
                <a:ext cx="8432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600" dirty="0" smtClean="0">
                    <a:latin typeface="Arial" pitchFamily="34" charset="0"/>
                    <a:cs typeface="Arial" pitchFamily="34" charset="0"/>
                  </a:rPr>
                  <a:t>Tulang dahi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3326428" y="4350979"/>
              <a:ext cx="1696508" cy="830997"/>
              <a:chOff x="-2242465" y="2024419"/>
              <a:chExt cx="1696508" cy="830997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-2242465" y="2325006"/>
                <a:ext cx="5163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-1695060" y="2024419"/>
                <a:ext cx="114910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600" dirty="0" smtClean="0">
                    <a:latin typeface="Arial" pitchFamily="34" charset="0"/>
                    <a:cs typeface="Arial" pitchFamily="34" charset="0"/>
                  </a:rPr>
                  <a:t>Tulang rahang atas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233408" y="5181976"/>
              <a:ext cx="2214976" cy="800582"/>
              <a:chOff x="-3182544" y="1851026"/>
              <a:chExt cx="2214976" cy="800582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-2108417" y="1851026"/>
                <a:ext cx="0" cy="429684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-3182544" y="2313054"/>
                <a:ext cx="22149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600" dirty="0" smtClean="0">
                    <a:latin typeface="Arial" pitchFamily="34" charset="0"/>
                    <a:cs typeface="Arial" pitchFamily="34" charset="0"/>
                  </a:rPr>
                  <a:t>Tulang rahang bawah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105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1300</TotalTime>
  <Words>967</Words>
  <Application>Microsoft Office PowerPoint</Application>
  <PresentationFormat>On-screen Show (4:3)</PresentationFormat>
  <Paragraphs>146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Adobe Gothic Std B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Nilai-Nilai yang Terkandung dalam Tiap Sila Pancasila</vt:lpstr>
      <vt:lpstr>Nilai-Nilai yang Terkandung dalam Tiap Sila Pancasila</vt:lpstr>
      <vt:lpstr>Nilai-Nilai yang Terkandung dalam Tiap Sila Pancasila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101</cp:revision>
  <dcterms:created xsi:type="dcterms:W3CDTF">2017-02-19T06:44:46Z</dcterms:created>
  <dcterms:modified xsi:type="dcterms:W3CDTF">2021-07-19T11:10:36Z</dcterms:modified>
</cp:coreProperties>
</file>