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5" r:id="rId2"/>
    <p:sldId id="267" r:id="rId3"/>
    <p:sldId id="256" r:id="rId4"/>
    <p:sldId id="269" r:id="rId5"/>
    <p:sldId id="275" r:id="rId6"/>
    <p:sldId id="271" r:id="rId7"/>
    <p:sldId id="273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141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65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14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7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234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0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45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72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679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552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4398E9-D21B-4D9B-97DB-F08C32F606C8}" type="datetimeFigureOut">
              <a:rPr lang="en-ID" smtClean="0"/>
              <a:t>17/10/2021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4BA9DD-A5FB-4E57-82CE-64FA5518DADC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18954" y="1650652"/>
            <a:ext cx="4856907" cy="353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943301"/>
            <a:ext cx="3906143" cy="498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2226BC-0E6A-4484-9F30-AD5A2FF27EA9}"/>
              </a:ext>
            </a:extLst>
          </p:cNvPr>
          <p:cNvSpPr/>
          <p:nvPr/>
        </p:nvSpPr>
        <p:spPr>
          <a:xfrm>
            <a:off x="6276618" y="5390229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0951" y="177801"/>
            <a:ext cx="7010400" cy="5772151"/>
            <a:chOff x="3795402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62202" y="2024564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5333" b="1" dirty="0"/>
                <a:t>Kecepatan dan Debit</a:t>
              </a:r>
              <a:endParaRPr lang="en-US" sz="5333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5402" y="1352462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2</a:t>
              </a:r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77346"/>
            <a:ext cx="6604000" cy="6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24191"/>
            <a:ext cx="11390750" cy="7474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171766"/>
            <a:ext cx="849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Materi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Inti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id-ID" sz="3600" b="1" dirty="0">
                <a:solidFill>
                  <a:schemeClr val="bg1"/>
                </a:solidFill>
              </a:rPr>
              <a:t>2</a:t>
            </a:r>
            <a:r>
              <a:rPr lang="en-US" sz="3600" b="1" dirty="0">
                <a:solidFill>
                  <a:schemeClr val="bg1"/>
                </a:solidFill>
              </a:rPr>
              <a:t>: </a:t>
            </a:r>
            <a:r>
              <a:rPr lang="id-ID" sz="3600" b="1" dirty="0">
                <a:solidFill>
                  <a:schemeClr val="bg1"/>
                </a:solidFill>
              </a:rPr>
              <a:t>Satuan Jarak dan Kecepatan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933" y="899789"/>
            <a:ext cx="868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bg2">
                    <a:lumMod val="25000"/>
                  </a:schemeClr>
                </a:solidFill>
              </a:rPr>
              <a:t>Perhatikan hubungan antarsatuan jarak berikut!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" name="Picture 29" descr="D:\PROJECT 2017\4a.st2.p2.3 bu gur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6481" y="1369324"/>
            <a:ext cx="2325227" cy="40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254998" y="1757811"/>
            <a:ext cx="3767833" cy="2605248"/>
            <a:chOff x="863470" y="1187114"/>
            <a:chExt cx="2825875" cy="1953936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1492833"/>
              <a:ext cx="2563420" cy="1644197"/>
              <a:chOff x="685800" y="1565388"/>
              <a:chExt cx="2717834" cy="27625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85800" y="1565388"/>
                <a:ext cx="1941310" cy="1833718"/>
                <a:chOff x="685800" y="1565388"/>
                <a:chExt cx="1941310" cy="183371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85800" y="1565388"/>
                  <a:ext cx="1164786" cy="917286"/>
                  <a:chOff x="2590800" y="2128157"/>
                  <a:chExt cx="1164786" cy="917286"/>
                </a:xfrm>
              </p:grpSpPr>
              <p:cxnSp>
                <p:nvCxnSpPr>
                  <p:cNvPr id="14" name="Elbow Connector 13"/>
                  <p:cNvCxnSpPr/>
                  <p:nvPr/>
                </p:nvCxnSpPr>
                <p:spPr>
                  <a:xfrm>
                    <a:off x="2590800" y="2128157"/>
                    <a:ext cx="776524" cy="459497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Elbow Connector 24"/>
                  <p:cNvCxnSpPr/>
                  <p:nvPr/>
                </p:nvCxnSpPr>
                <p:spPr>
                  <a:xfrm>
                    <a:off x="2979062" y="2585946"/>
                    <a:ext cx="776524" cy="459497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1462324" y="2481820"/>
                  <a:ext cx="1164786" cy="917286"/>
                  <a:chOff x="2590800" y="2128157"/>
                  <a:chExt cx="1164786" cy="917286"/>
                </a:xfrm>
              </p:grpSpPr>
              <p:cxnSp>
                <p:nvCxnSpPr>
                  <p:cNvPr id="27" name="Elbow Connector 26"/>
                  <p:cNvCxnSpPr/>
                  <p:nvPr/>
                </p:nvCxnSpPr>
                <p:spPr>
                  <a:xfrm>
                    <a:off x="2590800" y="2128157"/>
                    <a:ext cx="776524" cy="459497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Elbow Connector 28"/>
                  <p:cNvCxnSpPr/>
                  <p:nvPr/>
                </p:nvCxnSpPr>
                <p:spPr>
                  <a:xfrm>
                    <a:off x="2979062" y="2585946"/>
                    <a:ext cx="776524" cy="459497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" name="Group 31"/>
              <p:cNvGrpSpPr/>
              <p:nvPr/>
            </p:nvGrpSpPr>
            <p:grpSpPr>
              <a:xfrm>
                <a:off x="2238848" y="3410608"/>
                <a:ext cx="1164786" cy="917286"/>
                <a:chOff x="2590800" y="2128157"/>
                <a:chExt cx="1164786" cy="917286"/>
              </a:xfrm>
            </p:grpSpPr>
            <p:cxnSp>
              <p:nvCxnSpPr>
                <p:cNvPr id="36" name="Elbow Connector 35"/>
                <p:cNvCxnSpPr/>
                <p:nvPr/>
              </p:nvCxnSpPr>
              <p:spPr>
                <a:xfrm>
                  <a:off x="2590800" y="2128157"/>
                  <a:ext cx="776524" cy="459497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lbow Connector 36"/>
                <p:cNvCxnSpPr/>
                <p:nvPr/>
              </p:nvCxnSpPr>
              <p:spPr>
                <a:xfrm>
                  <a:off x="2979062" y="2585946"/>
                  <a:ext cx="776524" cy="459497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Box 14"/>
            <p:cNvSpPr txBox="1"/>
            <p:nvPr/>
          </p:nvSpPr>
          <p:spPr>
            <a:xfrm>
              <a:off x="863470" y="1187114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km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1008" y="1446773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hm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08516" y="1709583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dam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11012" y="1970224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9437" y="2249221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dm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87862" y="2511398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cm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79745" y="2794801"/>
              <a:ext cx="6096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/>
                <a:t>mm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4138915" y="1856163"/>
            <a:ext cx="1555239" cy="1317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299761" y="3148284"/>
            <a:ext cx="1613537" cy="1389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232732" y="1627812"/>
            <a:ext cx="3164749" cy="8699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Setiap turun 1 tangga dikalikan 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18615" y="4357699"/>
            <a:ext cx="2959173" cy="958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Setiap naik</a:t>
            </a:r>
            <a:r>
              <a:rPr lang="en-US" sz="2400" dirty="0"/>
              <a:t> </a:t>
            </a:r>
            <a:r>
              <a:rPr lang="id-ID" sz="2400" dirty="0"/>
              <a:t>1 tangga dibagi dengan 10</a:t>
            </a:r>
          </a:p>
        </p:txBody>
      </p:sp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2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Satuan Jarak dan Kecepatan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189" y="911593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85189" y="1418541"/>
            <a:ext cx="39284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1,5 hm + 200 dm = . . . m</a:t>
            </a:r>
            <a:endParaRPr lang="en-US" sz="2667" dirty="0"/>
          </a:p>
        </p:txBody>
      </p:sp>
      <p:sp>
        <p:nvSpPr>
          <p:cNvPr id="42" name="TextBox 41"/>
          <p:cNvSpPr txBox="1"/>
          <p:nvPr/>
        </p:nvSpPr>
        <p:spPr>
          <a:xfrm>
            <a:off x="2461394" y="3149621"/>
            <a:ext cx="24929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= 150 m + 20 m</a:t>
            </a:r>
            <a:endParaRPr lang="en-US" sz="2667" dirty="0"/>
          </a:p>
        </p:txBody>
      </p:sp>
      <p:sp>
        <p:nvSpPr>
          <p:cNvPr id="21" name="TextBox 20"/>
          <p:cNvSpPr txBox="1"/>
          <p:nvPr/>
        </p:nvSpPr>
        <p:spPr>
          <a:xfrm>
            <a:off x="214217" y="2010341"/>
            <a:ext cx="24929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i="1" dirty="0"/>
              <a:t>Penyelesaian:</a:t>
            </a:r>
            <a:endParaRPr lang="en-US" sz="2667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07210" y="2557821"/>
            <a:ext cx="423773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 (1,5 × 100) m + (200 : 10) m</a:t>
            </a:r>
            <a:endParaRPr lang="en-US" sz="2667" dirty="0"/>
          </a:p>
        </p:txBody>
      </p:sp>
      <p:sp>
        <p:nvSpPr>
          <p:cNvPr id="23" name="TextBox 22"/>
          <p:cNvSpPr txBox="1"/>
          <p:nvPr/>
        </p:nvSpPr>
        <p:spPr>
          <a:xfrm>
            <a:off x="2474962" y="3707368"/>
            <a:ext cx="22036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= 170 m</a:t>
            </a:r>
            <a:endParaRPr lang="en-US" sz="2667" dirty="0"/>
          </a:p>
        </p:txBody>
      </p:sp>
      <p:sp>
        <p:nvSpPr>
          <p:cNvPr id="20" name="TextBox 19"/>
          <p:cNvSpPr txBox="1"/>
          <p:nvPr/>
        </p:nvSpPr>
        <p:spPr>
          <a:xfrm>
            <a:off x="160157" y="2560130"/>
            <a:ext cx="28878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1,5 hm + 200 dm =</a:t>
            </a:r>
            <a:endParaRPr lang="en-US" sz="2667" dirty="0"/>
          </a:p>
        </p:txBody>
      </p:sp>
      <p:pic>
        <p:nvPicPr>
          <p:cNvPr id="28" name="Picture 27" descr="D:\PROJECT 2017\4a.st2.p2.3 bu gur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3759" y="1647639"/>
            <a:ext cx="2325227" cy="40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39" grpId="0"/>
      <p:bldP spid="42" grpId="0"/>
      <p:bldP spid="21" grpId="0"/>
      <p:bldP spid="22" grpId="0"/>
      <p:bldP spid="2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25100480.0033.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488" y="2833143"/>
            <a:ext cx="1970217" cy="28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4" y="98183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2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Satuan Jarak dan Kecepatan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346" y="685801"/>
            <a:ext cx="1964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chemeClr val="bg2">
                    <a:lumMod val="25000"/>
                  </a:schemeClr>
                </a:solidFill>
              </a:rPr>
              <a:t>Kecepatan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6164" y="1395215"/>
            <a:ext cx="9417437" cy="67669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Kecepatan merupakan jarak yang ditempuh dalam selang waktu tertentu.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3679" y="3789336"/>
            <a:ext cx="931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Satuan kecepatan, antara lain km/jam, m/jam, m/detik, dan sebagainya.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2592773" y="2574924"/>
                <a:ext cx="5840027" cy="942235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d-ID" sz="2667" dirty="0">
                    <a:solidFill>
                      <a:schemeClr val="tx1"/>
                    </a:solidFill>
                  </a:rPr>
                  <a:t>Kecepatan (</a:t>
                </a:r>
                <a:r>
                  <a:rPr lang="id-ID" sz="2667" i="1" dirty="0">
                    <a:solidFill>
                      <a:schemeClr val="tx1"/>
                    </a:solidFill>
                  </a:rPr>
                  <a:t>v</a:t>
                </a:r>
                <a:r>
                  <a:rPr lang="id-ID" sz="2667" dirty="0">
                    <a:solidFill>
                      <a:schemeClr val="tx1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Jarak</m:t>
                        </m:r>
                        <m: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yang</m:t>
                        </m:r>
                        <m: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ditempuh</m:t>
                        </m:r>
                        <m: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Waktu</m:t>
                        </m:r>
                        <m: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tempuh</m:t>
                        </m:r>
                        <m:r>
                          <a:rPr lang="id-ID" sz="2667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d-ID" sz="266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id-ID" sz="2667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73" y="2574924"/>
                <a:ext cx="5840027" cy="9422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8" grpId="0" animBg="1"/>
      <p:bldP spid="3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2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Satuan Jarak dan Kecepatan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189" y="911593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85189" y="1418541"/>
            <a:ext cx="69268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Jarak rumah ayah ke kantor adalah 25 km.</a:t>
            </a:r>
            <a:endParaRPr lang="en-US" sz="2667" dirty="0"/>
          </a:p>
        </p:txBody>
      </p:sp>
      <p:sp>
        <p:nvSpPr>
          <p:cNvPr id="42" name="TextBox 41"/>
          <p:cNvSpPr txBox="1"/>
          <p:nvPr/>
        </p:nvSpPr>
        <p:spPr>
          <a:xfrm>
            <a:off x="6440316" y="3760505"/>
            <a:ext cx="24929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dirty="0"/>
              <a:t>= 50 km/jam</a:t>
            </a:r>
            <a:endParaRPr lang="en-US" sz="2667" dirty="0"/>
          </a:p>
        </p:txBody>
      </p:sp>
      <p:sp>
        <p:nvSpPr>
          <p:cNvPr id="21" name="TextBox 20"/>
          <p:cNvSpPr txBox="1"/>
          <p:nvPr/>
        </p:nvSpPr>
        <p:spPr>
          <a:xfrm>
            <a:off x="210220" y="3087183"/>
            <a:ext cx="24929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/>
            <a:r>
              <a:rPr lang="id-ID" sz="2667" i="1" dirty="0"/>
              <a:t>Penyelesaian:</a:t>
            </a:r>
            <a:endParaRPr lang="en-US" sz="2667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301019" y="3644384"/>
                <a:ext cx="1337780" cy="850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f>
                          <m:fPr>
                            <m:ctrlPr>
                              <a:rPr lang="id-ID" sz="26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2667" dirty="0"/>
                  <a:t> </a:t>
                </a:r>
                <a:endParaRPr lang="en-US" sz="2667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19" y="3644384"/>
                <a:ext cx="1337780" cy="850361"/>
              </a:xfrm>
              <a:prstGeom prst="rect">
                <a:avLst/>
              </a:prstGeom>
              <a:blipFill>
                <a:blip r:embed="rId3"/>
                <a:stretch>
                  <a:fillRect l="-86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97203" y="4777449"/>
            <a:ext cx="844039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Jadi, kecepatan rata-rata mobil yang dikendarai ayah adalah 50 km/jam.</a:t>
            </a:r>
            <a:endParaRPr lang="en-US" sz="2667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6158" y="3636972"/>
                <a:ext cx="5635041" cy="74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Kecepatan (</a:t>
                </a:r>
                <a:r>
                  <a:rPr lang="id-ID" sz="2667" i="1" dirty="0"/>
                  <a:t>v</a:t>
                </a:r>
                <a:r>
                  <a:rPr lang="id-ID" sz="2667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Jarak</m:t>
                        </m:r>
                        <m:r>
                          <a:rPr lang="id-ID" sz="2667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yang</m:t>
                        </m:r>
                        <m:r>
                          <a:rPr lang="id-ID" sz="2667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ditempuh</m:t>
                        </m:r>
                        <m:r>
                          <a:rPr lang="id-ID" sz="2667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Waktu</m:t>
                        </m:r>
                        <m:r>
                          <a:rPr lang="id-ID" sz="2667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2667">
                            <a:latin typeface="Cambria Math" panose="02040503050406030204" pitchFamily="18" charset="0"/>
                          </a:rPr>
                          <m:t>tempuh</m:t>
                        </m:r>
                        <m:r>
                          <a:rPr lang="id-ID" sz="2667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8" y="3636972"/>
                <a:ext cx="5635041" cy="747064"/>
              </a:xfrm>
              <a:prstGeom prst="rect">
                <a:avLst/>
              </a:prstGeom>
              <a:blipFill>
                <a:blip r:embed="rId4"/>
                <a:stretch>
                  <a:fillRect l="-2056" b="-245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D:\PROJECT 2017\4a.st2.p2.3 bu gur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2228" y="1599201"/>
            <a:ext cx="2325227" cy="40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5189" y="1881595"/>
            <a:ext cx="90604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Ayah pergi ke kantor mengendarai mobil selama setengah jam.</a:t>
            </a:r>
            <a:endParaRPr lang="en-US" sz="2667" dirty="0"/>
          </a:p>
        </p:txBody>
      </p:sp>
      <p:sp>
        <p:nvSpPr>
          <p:cNvPr id="25" name="TextBox 24"/>
          <p:cNvSpPr txBox="1"/>
          <p:nvPr/>
        </p:nvSpPr>
        <p:spPr>
          <a:xfrm>
            <a:off x="185190" y="2403837"/>
            <a:ext cx="87916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dirty="0"/>
              <a:t>Berapa kecepatan rata-rata mobil yang dikendarai ayah?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4205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8" grpId="0"/>
      <p:bldP spid="39" grpId="0"/>
      <p:bldP spid="21" grpId="0"/>
      <p:bldP spid="23" grpId="0"/>
      <p:bldP spid="20" grpId="0"/>
      <p:bldP spid="1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4798190-DD6F-438C-92D0-BC9B6241AF16}"/>
              </a:ext>
            </a:extLst>
          </p:cNvPr>
          <p:cNvSpPr/>
          <p:nvPr/>
        </p:nvSpPr>
        <p:spPr>
          <a:xfrm>
            <a:off x="3710609" y="1444487"/>
            <a:ext cx="6692348" cy="331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885BF9-B3F2-41A5-88A2-1F8A409D5F4F}"/>
              </a:ext>
            </a:extLst>
          </p:cNvPr>
          <p:cNvSpPr/>
          <p:nvPr/>
        </p:nvSpPr>
        <p:spPr>
          <a:xfrm>
            <a:off x="5388749" y="5519530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D93DD-DDB9-4725-B665-95D998A9C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9" y="845522"/>
            <a:ext cx="2089988" cy="46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230</Words>
  <Application>Microsoft Office PowerPoint</Application>
  <PresentationFormat>Widescreen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 Black</vt:lpstr>
      <vt:lpstr>Arial Rounded MT Bold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2021-10-17T09:18:40Z</dcterms:created>
  <dcterms:modified xsi:type="dcterms:W3CDTF">2021-10-17T10:17:35Z</dcterms:modified>
</cp:coreProperties>
</file>