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sldIdLst>
    <p:sldId id="256" r:id="rId2"/>
    <p:sldId id="257" r:id="rId3"/>
    <p:sldId id="260" r:id="rId4"/>
    <p:sldId id="263" r:id="rId5"/>
    <p:sldId id="258" r:id="rId6"/>
    <p:sldId id="268" r:id="rId7"/>
    <p:sldId id="259" r:id="rId8"/>
    <p:sldId id="261" r:id="rId9"/>
    <p:sldId id="262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977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51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570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0362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649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014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7580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111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87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48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522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004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560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857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89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072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B8566-4F81-4C79-B036-41FC39CBE054}" type="datetimeFigureOut">
              <a:rPr lang="en-ID" smtClean="0"/>
              <a:t>20/04/2021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82A391-A9CD-4A1A-8FD2-7428E846A1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835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900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26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2840D-8FFE-4CB3-B088-C6C6D11C2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166219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C00000"/>
                </a:solidFill>
              </a:rPr>
              <a:t>MATEMATIKA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br>
              <a:rPr lang="en-US" b="1" dirty="0"/>
            </a:br>
            <a:r>
              <a:rPr lang="en-US" b="1" dirty="0"/>
              <a:t>KELAS 4 BAB 9</a:t>
            </a:r>
            <a:br>
              <a:rPr lang="en-US" b="1" dirty="0"/>
            </a:br>
            <a:r>
              <a:rPr lang="en-US" b="1" dirty="0">
                <a:solidFill>
                  <a:srgbClr val="C00000"/>
                </a:solidFill>
              </a:rPr>
              <a:t>“PENGUKURAN SUDUT”</a:t>
            </a:r>
            <a:endParaRPr lang="en-ID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Kelas 4 SD - Pengukuran Sudut | indoakademi.com">
            <a:extLst>
              <a:ext uri="{FF2B5EF4-FFF2-40B4-BE49-F238E27FC236}">
                <a16:creationId xmlns:a16="http://schemas.microsoft.com/office/drawing/2014/main" id="{3DCDDC6C-5A5C-44AD-A98B-F2DF1C63E3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1" t="53959" r="15499"/>
          <a:stretch/>
        </p:blipFill>
        <p:spPr bwMode="auto">
          <a:xfrm>
            <a:off x="2141233" y="3742006"/>
            <a:ext cx="4555935" cy="26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elas 4 SD - Pengukuran Sudut | indoakademi.com">
            <a:extLst>
              <a:ext uri="{FF2B5EF4-FFF2-40B4-BE49-F238E27FC236}">
                <a16:creationId xmlns:a16="http://schemas.microsoft.com/office/drawing/2014/main" id="{3AC5534F-1924-4E41-ABA1-DBFC19C708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5" t="3329" r="7139" b="50630"/>
          <a:stretch/>
        </p:blipFill>
        <p:spPr bwMode="auto">
          <a:xfrm>
            <a:off x="7046911" y="3742005"/>
            <a:ext cx="4555935" cy="26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648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ED6B45-739D-4016-8681-A1EE8676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400" b="1" u="sng" dirty="0">
                <a:solidFill>
                  <a:srgbClr val="C00000"/>
                </a:solidFill>
              </a:rPr>
              <a:t>PENGUKURAN BESAR SUDUT</a:t>
            </a:r>
            <a:br>
              <a:rPr lang="en-US" sz="4000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DENGAN SATUAN BAKU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7A268-2EFB-402E-AB1C-4165C25882A9}"/>
              </a:ext>
            </a:extLst>
          </p:cNvPr>
          <p:cNvSpPr txBox="1">
            <a:spLocks/>
          </p:cNvSpPr>
          <p:nvPr/>
        </p:nvSpPr>
        <p:spPr>
          <a:xfrm>
            <a:off x="650693" y="1682787"/>
            <a:ext cx="7374191" cy="1551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800" b="1" dirty="0">
                <a:solidFill>
                  <a:srgbClr val="C00000"/>
                </a:solidFill>
              </a:rPr>
              <a:t>Langkah-Langkah </a:t>
            </a:r>
            <a:r>
              <a:rPr lang="en-US" sz="1800" b="1" dirty="0" err="1">
                <a:solidFill>
                  <a:srgbClr val="C00000"/>
                </a:solidFill>
              </a:rPr>
              <a:t>mengukur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sudut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menggunakan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busur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derajat</a:t>
            </a:r>
            <a:r>
              <a:rPr lang="en-US" sz="1800" b="1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Tempatkan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pusat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Pastikan</a:t>
            </a:r>
            <a:r>
              <a:rPr lang="en-US" sz="1800" dirty="0">
                <a:solidFill>
                  <a:srgbClr val="C00000"/>
                </a:solidFill>
              </a:rPr>
              <a:t> garis kaki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berimpit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dengan</a:t>
            </a:r>
            <a:r>
              <a:rPr lang="en-US" sz="1800" dirty="0">
                <a:solidFill>
                  <a:srgbClr val="C00000"/>
                </a:solidFill>
              </a:rPr>
              <a:t> garis alas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Perhatikan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angka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derajat</a:t>
            </a:r>
            <a:r>
              <a:rPr lang="en-US" sz="1800" dirty="0">
                <a:solidFill>
                  <a:srgbClr val="C00000"/>
                </a:solidFill>
              </a:rPr>
              <a:t> yang </a:t>
            </a:r>
            <a:r>
              <a:rPr lang="en-US" sz="1800" dirty="0" err="1">
                <a:solidFill>
                  <a:srgbClr val="C00000"/>
                </a:solidFill>
              </a:rPr>
              <a:t>menentukan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besarnya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  <a:endParaRPr lang="en-ID" sz="1600" dirty="0">
              <a:solidFill>
                <a:srgbClr val="C00000"/>
              </a:solidFill>
            </a:endParaRPr>
          </a:p>
        </p:txBody>
      </p:sp>
      <p:pic>
        <p:nvPicPr>
          <p:cNvPr id="14" name="Picture 2" descr="Busur Derajat">
            <a:extLst>
              <a:ext uri="{FF2B5EF4-FFF2-40B4-BE49-F238E27FC236}">
                <a16:creationId xmlns:a16="http://schemas.microsoft.com/office/drawing/2014/main" id="{971D8B22-5DC0-4B42-AD95-6A3B02653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25929" y="3234519"/>
            <a:ext cx="6885052" cy="344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E7C894-3478-48C0-A114-00DCE261264A}"/>
              </a:ext>
            </a:extLst>
          </p:cNvPr>
          <p:cNvCxnSpPr>
            <a:cxnSpLocks/>
          </p:cNvCxnSpPr>
          <p:nvPr/>
        </p:nvCxnSpPr>
        <p:spPr>
          <a:xfrm flipV="1">
            <a:off x="6273664" y="3234519"/>
            <a:ext cx="0" cy="3442526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B8D0400-7840-4BC1-9AF0-60F8CCDA91B5}"/>
              </a:ext>
            </a:extLst>
          </p:cNvPr>
          <p:cNvCxnSpPr>
            <a:cxnSpLocks/>
          </p:cNvCxnSpPr>
          <p:nvPr/>
        </p:nvCxnSpPr>
        <p:spPr>
          <a:xfrm>
            <a:off x="2830122" y="6677045"/>
            <a:ext cx="3443542" cy="0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98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6 L 0.80846 -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ED6B45-739D-4016-8681-A1EE8676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400" b="1" u="sng" dirty="0">
                <a:solidFill>
                  <a:srgbClr val="C00000"/>
                </a:solidFill>
              </a:rPr>
              <a:t>PENGUKURAN BESAR SUDUT</a:t>
            </a:r>
            <a:br>
              <a:rPr lang="en-US" sz="4000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DENGAN SATUAN BAKU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7A268-2EFB-402E-AB1C-4165C25882A9}"/>
              </a:ext>
            </a:extLst>
          </p:cNvPr>
          <p:cNvSpPr txBox="1">
            <a:spLocks/>
          </p:cNvSpPr>
          <p:nvPr/>
        </p:nvSpPr>
        <p:spPr>
          <a:xfrm>
            <a:off x="650693" y="1682787"/>
            <a:ext cx="7374191" cy="1551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800" b="1" dirty="0">
                <a:solidFill>
                  <a:srgbClr val="C00000"/>
                </a:solidFill>
              </a:rPr>
              <a:t>Langkah-Langkah </a:t>
            </a:r>
            <a:r>
              <a:rPr lang="en-US" sz="1800" b="1" dirty="0" err="1">
                <a:solidFill>
                  <a:srgbClr val="C00000"/>
                </a:solidFill>
              </a:rPr>
              <a:t>mengukur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sudut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menggunakan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busur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derajat</a:t>
            </a:r>
            <a:r>
              <a:rPr lang="en-US" sz="1800" b="1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Tempatkan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pusat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Pastikan</a:t>
            </a:r>
            <a:r>
              <a:rPr lang="en-US" sz="1800" dirty="0">
                <a:solidFill>
                  <a:srgbClr val="C00000"/>
                </a:solidFill>
              </a:rPr>
              <a:t> garis kaki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berimpit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dengan</a:t>
            </a:r>
            <a:r>
              <a:rPr lang="en-US" sz="1800" dirty="0">
                <a:solidFill>
                  <a:srgbClr val="C00000"/>
                </a:solidFill>
              </a:rPr>
              <a:t> garis alas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Perhatikan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angka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derajat</a:t>
            </a:r>
            <a:r>
              <a:rPr lang="en-US" sz="1800" dirty="0">
                <a:solidFill>
                  <a:srgbClr val="C00000"/>
                </a:solidFill>
              </a:rPr>
              <a:t> yang </a:t>
            </a:r>
            <a:r>
              <a:rPr lang="en-US" sz="1800" dirty="0" err="1">
                <a:solidFill>
                  <a:srgbClr val="C00000"/>
                </a:solidFill>
              </a:rPr>
              <a:t>menentukan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besarnya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  <a:endParaRPr lang="en-ID" sz="1600" dirty="0">
              <a:solidFill>
                <a:srgbClr val="C00000"/>
              </a:solidFill>
            </a:endParaRPr>
          </a:p>
        </p:txBody>
      </p:sp>
      <p:pic>
        <p:nvPicPr>
          <p:cNvPr id="14" name="Picture 2" descr="Busur Derajat">
            <a:extLst>
              <a:ext uri="{FF2B5EF4-FFF2-40B4-BE49-F238E27FC236}">
                <a16:creationId xmlns:a16="http://schemas.microsoft.com/office/drawing/2014/main" id="{971D8B22-5DC0-4B42-AD95-6A3B02653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25929" y="3234519"/>
            <a:ext cx="6885052" cy="344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E7C894-3478-48C0-A114-00DCE261264A}"/>
              </a:ext>
            </a:extLst>
          </p:cNvPr>
          <p:cNvCxnSpPr>
            <a:cxnSpLocks/>
          </p:cNvCxnSpPr>
          <p:nvPr/>
        </p:nvCxnSpPr>
        <p:spPr>
          <a:xfrm flipV="1">
            <a:off x="6273664" y="3234519"/>
            <a:ext cx="0" cy="3442526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B8D0400-7840-4BC1-9AF0-60F8CCDA91B5}"/>
              </a:ext>
            </a:extLst>
          </p:cNvPr>
          <p:cNvCxnSpPr>
            <a:cxnSpLocks/>
          </p:cNvCxnSpPr>
          <p:nvPr/>
        </p:nvCxnSpPr>
        <p:spPr>
          <a:xfrm>
            <a:off x="6303113" y="6677045"/>
            <a:ext cx="3443542" cy="0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42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6 L 0.80846 -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ED6B45-739D-4016-8681-A1EE8676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400" b="1" u="sng" dirty="0">
                <a:solidFill>
                  <a:srgbClr val="C00000"/>
                </a:solidFill>
              </a:rPr>
              <a:t>PENGUKURAN BESAR SUDUT</a:t>
            </a:r>
            <a:br>
              <a:rPr lang="en-US" sz="4000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DENGAN SATUAN BAKU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7A268-2EFB-402E-AB1C-4165C25882A9}"/>
              </a:ext>
            </a:extLst>
          </p:cNvPr>
          <p:cNvSpPr txBox="1">
            <a:spLocks/>
          </p:cNvSpPr>
          <p:nvPr/>
        </p:nvSpPr>
        <p:spPr>
          <a:xfrm>
            <a:off x="650693" y="1682787"/>
            <a:ext cx="7374191" cy="1551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800" b="1" dirty="0">
                <a:solidFill>
                  <a:srgbClr val="C00000"/>
                </a:solidFill>
              </a:rPr>
              <a:t>Langkah-Langkah </a:t>
            </a:r>
            <a:r>
              <a:rPr lang="en-US" sz="1800" b="1" dirty="0" err="1">
                <a:solidFill>
                  <a:srgbClr val="C00000"/>
                </a:solidFill>
              </a:rPr>
              <a:t>mengukur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sudut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menggunakan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busur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derajat</a:t>
            </a:r>
            <a:r>
              <a:rPr lang="en-US" sz="1800" b="1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Tempatkan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pusat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Pastikan</a:t>
            </a:r>
            <a:r>
              <a:rPr lang="en-US" sz="1800" dirty="0">
                <a:solidFill>
                  <a:srgbClr val="C00000"/>
                </a:solidFill>
              </a:rPr>
              <a:t> garis kaki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berimpit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dengan</a:t>
            </a:r>
            <a:r>
              <a:rPr lang="en-US" sz="1800" dirty="0">
                <a:solidFill>
                  <a:srgbClr val="C00000"/>
                </a:solidFill>
              </a:rPr>
              <a:t> garis alas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Perhatikan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angka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derajat</a:t>
            </a:r>
            <a:r>
              <a:rPr lang="en-US" sz="1800" dirty="0">
                <a:solidFill>
                  <a:srgbClr val="C00000"/>
                </a:solidFill>
              </a:rPr>
              <a:t> yang </a:t>
            </a:r>
            <a:r>
              <a:rPr lang="en-US" sz="1800" dirty="0" err="1">
                <a:solidFill>
                  <a:srgbClr val="C00000"/>
                </a:solidFill>
              </a:rPr>
              <a:t>menentukan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besarnya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  <a:endParaRPr lang="en-ID" sz="1600" dirty="0">
              <a:solidFill>
                <a:srgbClr val="C00000"/>
              </a:solidFill>
            </a:endParaRPr>
          </a:p>
        </p:txBody>
      </p:sp>
      <p:pic>
        <p:nvPicPr>
          <p:cNvPr id="14" name="Picture 2" descr="Busur Derajat">
            <a:extLst>
              <a:ext uri="{FF2B5EF4-FFF2-40B4-BE49-F238E27FC236}">
                <a16:creationId xmlns:a16="http://schemas.microsoft.com/office/drawing/2014/main" id="{971D8B22-5DC0-4B42-AD95-6A3B02653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25929" y="3234519"/>
            <a:ext cx="6885052" cy="344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3749386-A317-4AD8-8656-94FEFAB77AB2}"/>
              </a:ext>
            </a:extLst>
          </p:cNvPr>
          <p:cNvCxnSpPr>
            <a:cxnSpLocks/>
          </p:cNvCxnSpPr>
          <p:nvPr/>
        </p:nvCxnSpPr>
        <p:spPr>
          <a:xfrm flipH="1" flipV="1">
            <a:off x="3616656" y="4408227"/>
            <a:ext cx="2702256" cy="2268819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81F3E-3EC8-4629-A458-FEBB09150002}"/>
              </a:ext>
            </a:extLst>
          </p:cNvPr>
          <p:cNvCxnSpPr>
            <a:cxnSpLocks/>
          </p:cNvCxnSpPr>
          <p:nvPr/>
        </p:nvCxnSpPr>
        <p:spPr>
          <a:xfrm>
            <a:off x="6318911" y="6677045"/>
            <a:ext cx="3443542" cy="0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87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6 L 0.80846 -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ED6B45-739D-4016-8681-A1EE8676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400" b="1" u="sng" dirty="0">
                <a:solidFill>
                  <a:srgbClr val="C00000"/>
                </a:solidFill>
              </a:rPr>
              <a:t>PENGUKURAN BESAR SUDUT</a:t>
            </a:r>
            <a:br>
              <a:rPr lang="en-US" sz="4000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DENGAN SATUAN BAKU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7A268-2EFB-402E-AB1C-4165C25882A9}"/>
              </a:ext>
            </a:extLst>
          </p:cNvPr>
          <p:cNvSpPr txBox="1">
            <a:spLocks/>
          </p:cNvSpPr>
          <p:nvPr/>
        </p:nvSpPr>
        <p:spPr>
          <a:xfrm>
            <a:off x="650693" y="1682787"/>
            <a:ext cx="7374191" cy="1551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800" b="1" dirty="0">
                <a:solidFill>
                  <a:srgbClr val="C00000"/>
                </a:solidFill>
              </a:rPr>
              <a:t>Langkah-Langkah </a:t>
            </a:r>
            <a:r>
              <a:rPr lang="en-US" sz="1800" b="1" dirty="0" err="1">
                <a:solidFill>
                  <a:srgbClr val="C00000"/>
                </a:solidFill>
              </a:rPr>
              <a:t>mengukur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sudut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menggunakan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busur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derajat</a:t>
            </a:r>
            <a:r>
              <a:rPr lang="en-US" sz="1800" b="1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Tempatkan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pusat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titik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Pastikan</a:t>
            </a:r>
            <a:r>
              <a:rPr lang="en-US" sz="1800" dirty="0">
                <a:solidFill>
                  <a:srgbClr val="C00000"/>
                </a:solidFill>
              </a:rPr>
              <a:t> garis kaki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berimpit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dengan</a:t>
            </a:r>
            <a:r>
              <a:rPr lang="en-US" sz="1800" dirty="0">
                <a:solidFill>
                  <a:srgbClr val="C00000"/>
                </a:solidFill>
              </a:rPr>
              <a:t> garis alas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800" dirty="0" err="1">
                <a:solidFill>
                  <a:srgbClr val="C00000"/>
                </a:solidFill>
              </a:rPr>
              <a:t>Perhatikan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angka</a:t>
            </a:r>
            <a:r>
              <a:rPr lang="en-US" sz="1800" dirty="0">
                <a:solidFill>
                  <a:srgbClr val="C00000"/>
                </a:solidFill>
              </a:rPr>
              <a:t> pada </a:t>
            </a:r>
            <a:r>
              <a:rPr lang="en-US" sz="1800" dirty="0" err="1">
                <a:solidFill>
                  <a:srgbClr val="C00000"/>
                </a:solidFill>
              </a:rPr>
              <a:t>busur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derajat</a:t>
            </a:r>
            <a:r>
              <a:rPr lang="en-US" sz="1800" dirty="0">
                <a:solidFill>
                  <a:srgbClr val="C00000"/>
                </a:solidFill>
              </a:rPr>
              <a:t> yang </a:t>
            </a:r>
            <a:r>
              <a:rPr lang="en-US" sz="1800" dirty="0" err="1">
                <a:solidFill>
                  <a:srgbClr val="C00000"/>
                </a:solidFill>
              </a:rPr>
              <a:t>menentukan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besarnya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err="1">
                <a:solidFill>
                  <a:srgbClr val="C00000"/>
                </a:solidFill>
              </a:rPr>
              <a:t>sudut</a:t>
            </a:r>
            <a:r>
              <a:rPr lang="en-US" sz="1800" dirty="0">
                <a:solidFill>
                  <a:srgbClr val="C00000"/>
                </a:solidFill>
              </a:rPr>
              <a:t>.</a:t>
            </a:r>
            <a:endParaRPr lang="en-ID" sz="1600" dirty="0">
              <a:solidFill>
                <a:srgbClr val="C00000"/>
              </a:solidFill>
            </a:endParaRPr>
          </a:p>
        </p:txBody>
      </p:sp>
      <p:pic>
        <p:nvPicPr>
          <p:cNvPr id="14" name="Picture 2" descr="Busur Derajat">
            <a:extLst>
              <a:ext uri="{FF2B5EF4-FFF2-40B4-BE49-F238E27FC236}">
                <a16:creationId xmlns:a16="http://schemas.microsoft.com/office/drawing/2014/main" id="{971D8B22-5DC0-4B42-AD95-6A3B02653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25929" y="3234519"/>
            <a:ext cx="6885052" cy="344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3749386-A317-4AD8-8656-94FEFAB77AB2}"/>
              </a:ext>
            </a:extLst>
          </p:cNvPr>
          <p:cNvCxnSpPr>
            <a:cxnSpLocks/>
          </p:cNvCxnSpPr>
          <p:nvPr/>
        </p:nvCxnSpPr>
        <p:spPr>
          <a:xfrm flipH="1" flipV="1">
            <a:off x="5104261" y="3429000"/>
            <a:ext cx="1187355" cy="3248046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81F3E-3EC8-4629-A458-FEBB09150002}"/>
              </a:ext>
            </a:extLst>
          </p:cNvPr>
          <p:cNvCxnSpPr>
            <a:cxnSpLocks/>
          </p:cNvCxnSpPr>
          <p:nvPr/>
        </p:nvCxnSpPr>
        <p:spPr>
          <a:xfrm>
            <a:off x="2848073" y="6677045"/>
            <a:ext cx="3443542" cy="0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74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6 L 0.80846 -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C966C-7E5B-40BB-9859-2691A0B7B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957" y="2141493"/>
            <a:ext cx="8911687" cy="257501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err="1">
                <a:solidFill>
                  <a:srgbClr val="C00000"/>
                </a:solidFill>
              </a:rPr>
              <a:t>Jangan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lupa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kerjakan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tugas</a:t>
            </a:r>
            <a:r>
              <a:rPr lang="en-US" sz="5400" b="1" dirty="0">
                <a:solidFill>
                  <a:srgbClr val="C00000"/>
                </a:solidFill>
              </a:rPr>
              <a:t> kalian </a:t>
            </a:r>
            <a:r>
              <a:rPr lang="en-US" sz="5400" b="1" dirty="0" err="1">
                <a:solidFill>
                  <a:srgbClr val="C00000"/>
                </a:solidFill>
              </a:rPr>
              <a:t>hal</a:t>
            </a:r>
            <a:r>
              <a:rPr lang="en-US" sz="5400" b="1" dirty="0">
                <a:solidFill>
                  <a:srgbClr val="C00000"/>
                </a:solidFill>
              </a:rPr>
              <a:t> 169 </a:t>
            </a:r>
            <a:r>
              <a:rPr lang="en-US" sz="5400" b="1" dirty="0" err="1">
                <a:solidFill>
                  <a:srgbClr val="C00000"/>
                </a:solidFill>
              </a:rPr>
              <a:t>yaa</a:t>
            </a:r>
            <a:r>
              <a:rPr lang="en-US" sz="5400" b="1" dirty="0">
                <a:solidFill>
                  <a:srgbClr val="C00000"/>
                </a:solidFill>
              </a:rPr>
              <a:t> ^_^</a:t>
            </a:r>
            <a:endParaRPr lang="en-ID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1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A64A8-6694-4A8C-900B-8EF54226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3" y="259299"/>
            <a:ext cx="10503877" cy="128089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PENGERTIAN SUDUT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8CB4D-652D-4C89-B509-98A52242E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149" y="1540189"/>
            <a:ext cx="9193824" cy="3777622"/>
          </a:xfrm>
        </p:spPr>
        <p:txBody>
          <a:bodyPr>
            <a:normAutofit/>
          </a:bodyPr>
          <a:lstStyle/>
          <a:p>
            <a:pPr algn="just"/>
            <a:r>
              <a:rPr lang="fr-FR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Sudut</a:t>
            </a:r>
            <a:r>
              <a:rPr lang="fr-FR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yaitu</a:t>
            </a:r>
            <a:r>
              <a:rPr lang="fr-FR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daerah</a:t>
            </a:r>
            <a:r>
              <a:rPr lang="fr-FR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yang </a:t>
            </a:r>
            <a:r>
              <a:rPr lang="fr-FR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dibatasi</a:t>
            </a:r>
            <a:r>
              <a:rPr lang="fr-FR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24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oleh</a:t>
            </a:r>
            <a:r>
              <a:rPr lang="fr-FR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dua</a:t>
            </a:r>
            <a:r>
              <a:rPr lang="fr-FR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garis </a:t>
            </a:r>
            <a:r>
              <a:rPr lang="sv-SE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yang dapat kita gambarkan sebagai pertemuan antara dua garis.</a:t>
            </a:r>
          </a:p>
          <a:p>
            <a:pPr algn="just"/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Jadi, </a:t>
            </a:r>
            <a:r>
              <a:rPr lang="en-ID" sz="24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udut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merupakan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wilayah yang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dibentuk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oleh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dua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garis yang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bertemu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di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satu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titik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Sudut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mempunyai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1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buah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titik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sudut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dan 2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buah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kaki </a:t>
            </a:r>
            <a:r>
              <a:rPr lang="en-ID" sz="2400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sudut</a:t>
            </a:r>
            <a:r>
              <a:rPr lang="en-ID" sz="2400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sv-SE" sz="2400" b="0" i="0" dirty="0"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8" name="Picture 10" descr="Contoh Soal Jenis Jenis Sudut">
            <a:extLst>
              <a:ext uri="{FF2B5EF4-FFF2-40B4-BE49-F238E27FC236}">
                <a16:creationId xmlns:a16="http://schemas.microsoft.com/office/drawing/2014/main" id="{A8A90E98-0D57-4A69-AC7F-78BD8E15B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23" y="4104610"/>
            <a:ext cx="10503877" cy="275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11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A64A8-6694-4A8C-900B-8EF54226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3" y="14273"/>
            <a:ext cx="10503877" cy="128089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BAGIAN-BAGIAN SUDUT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8CB4D-652D-4C89-B509-98A52242E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07924"/>
            <a:ext cx="3687201" cy="1174876"/>
          </a:xfrm>
        </p:spPr>
        <p:txBody>
          <a:bodyPr>
            <a:normAutofit/>
          </a:bodyPr>
          <a:lstStyle/>
          <a:p>
            <a:pPr algn="just"/>
            <a:r>
              <a:rPr lang="sv-SE" sz="2400" b="0" i="0" dirty="0">
                <a:solidFill>
                  <a:srgbClr val="77777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Buah Titik Sudut</a:t>
            </a:r>
          </a:p>
          <a:p>
            <a:pPr algn="just"/>
            <a:r>
              <a:rPr lang="sv-SE" sz="2400" b="0" i="0" dirty="0">
                <a:solidFill>
                  <a:srgbClr val="77777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Buah Kaki Sudut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0F651E-F168-46DD-9BC7-E5E7E39F2047}"/>
              </a:ext>
            </a:extLst>
          </p:cNvPr>
          <p:cNvCxnSpPr>
            <a:cxnSpLocks/>
          </p:cNvCxnSpPr>
          <p:nvPr/>
        </p:nvCxnSpPr>
        <p:spPr>
          <a:xfrm flipH="1">
            <a:off x="3201881" y="2649169"/>
            <a:ext cx="218049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CBB4FD-20C7-4251-9300-76A7AF7C20B9}"/>
              </a:ext>
            </a:extLst>
          </p:cNvPr>
          <p:cNvCxnSpPr>
            <a:cxnSpLocks/>
          </p:cNvCxnSpPr>
          <p:nvPr/>
        </p:nvCxnSpPr>
        <p:spPr>
          <a:xfrm flipH="1">
            <a:off x="3201882" y="1576301"/>
            <a:ext cx="2180492" cy="106083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0FFD13F5-7B95-4313-8210-31922506867F}"/>
              </a:ext>
            </a:extLst>
          </p:cNvPr>
          <p:cNvSpPr/>
          <p:nvPr/>
        </p:nvSpPr>
        <p:spPr>
          <a:xfrm>
            <a:off x="2973281" y="2424290"/>
            <a:ext cx="457200" cy="43791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39F8179-7392-4568-A3B4-64BB54789908}"/>
              </a:ext>
            </a:extLst>
          </p:cNvPr>
          <p:cNvSpPr/>
          <p:nvPr/>
        </p:nvSpPr>
        <p:spPr>
          <a:xfrm>
            <a:off x="5153774" y="2424289"/>
            <a:ext cx="457200" cy="42569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D2B3CE-3F2D-46DD-943F-6CB760A7F1DA}"/>
              </a:ext>
            </a:extLst>
          </p:cNvPr>
          <p:cNvSpPr/>
          <p:nvPr/>
        </p:nvSpPr>
        <p:spPr>
          <a:xfrm>
            <a:off x="5153774" y="1373072"/>
            <a:ext cx="457200" cy="42569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782236F-C662-4C68-A71D-80F7F7D153AC}"/>
              </a:ext>
            </a:extLst>
          </p:cNvPr>
          <p:cNvCxnSpPr>
            <a:cxnSpLocks/>
          </p:cNvCxnSpPr>
          <p:nvPr/>
        </p:nvCxnSpPr>
        <p:spPr>
          <a:xfrm flipH="1">
            <a:off x="192505" y="3248527"/>
            <a:ext cx="11999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45B3BB8-A711-435E-A735-BD597628C386}"/>
              </a:ext>
            </a:extLst>
          </p:cNvPr>
          <p:cNvSpPr txBox="1"/>
          <p:nvPr/>
        </p:nvSpPr>
        <p:spPr>
          <a:xfrm flipH="1">
            <a:off x="9874315" y="1692515"/>
            <a:ext cx="2122066" cy="738664"/>
          </a:xfrm>
          <a:prstGeom prst="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Symbol :</a:t>
            </a:r>
          </a:p>
          <a:p>
            <a:pPr algn="ctr"/>
            <a:r>
              <a:rPr lang="en-ID" b="1" dirty="0">
                <a:solidFill>
                  <a:srgbClr val="FF0000"/>
                </a:solidFill>
              </a:rPr>
              <a:t>&lt; </a:t>
            </a:r>
            <a:r>
              <a:rPr lang="en-ID" b="1" dirty="0" err="1">
                <a:solidFill>
                  <a:srgbClr val="FF0000"/>
                </a:solidFill>
              </a:rPr>
              <a:t>dibaca</a:t>
            </a:r>
            <a:r>
              <a:rPr lang="en-ID" b="1" dirty="0">
                <a:solidFill>
                  <a:srgbClr val="FF0000"/>
                </a:solidFill>
              </a:rPr>
              <a:t> “</a:t>
            </a:r>
            <a:r>
              <a:rPr lang="en-ID" b="1" dirty="0" err="1">
                <a:solidFill>
                  <a:srgbClr val="FF0000"/>
                </a:solidFill>
              </a:rPr>
              <a:t>sudut</a:t>
            </a:r>
            <a:r>
              <a:rPr lang="en-ID" b="1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84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A64A8-6694-4A8C-900B-8EF54226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3" y="14273"/>
            <a:ext cx="10503877" cy="128089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BAGIAN-BAGIAN SUDUT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8CB4D-652D-4C89-B509-98A52242E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07924"/>
            <a:ext cx="3687201" cy="1174876"/>
          </a:xfrm>
        </p:spPr>
        <p:txBody>
          <a:bodyPr>
            <a:normAutofit/>
          </a:bodyPr>
          <a:lstStyle/>
          <a:p>
            <a:pPr algn="just"/>
            <a:r>
              <a:rPr lang="sv-SE" sz="2400" b="0" i="0" dirty="0">
                <a:solidFill>
                  <a:srgbClr val="77777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Buah Titik Sudut</a:t>
            </a:r>
          </a:p>
          <a:p>
            <a:pPr algn="just"/>
            <a:r>
              <a:rPr lang="sv-SE" sz="2400" b="0" i="0" dirty="0">
                <a:solidFill>
                  <a:srgbClr val="77777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Buah Kaki Sudut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0F651E-F168-46DD-9BC7-E5E7E39F2047}"/>
              </a:ext>
            </a:extLst>
          </p:cNvPr>
          <p:cNvCxnSpPr>
            <a:cxnSpLocks/>
          </p:cNvCxnSpPr>
          <p:nvPr/>
        </p:nvCxnSpPr>
        <p:spPr>
          <a:xfrm flipH="1">
            <a:off x="3201881" y="2649169"/>
            <a:ext cx="218049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BCBB4FD-20C7-4251-9300-76A7AF7C20B9}"/>
              </a:ext>
            </a:extLst>
          </p:cNvPr>
          <p:cNvCxnSpPr>
            <a:cxnSpLocks/>
          </p:cNvCxnSpPr>
          <p:nvPr/>
        </p:nvCxnSpPr>
        <p:spPr>
          <a:xfrm flipH="1">
            <a:off x="3201882" y="1576301"/>
            <a:ext cx="2180492" cy="106083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0FFD13F5-7B95-4313-8210-31922506867F}"/>
              </a:ext>
            </a:extLst>
          </p:cNvPr>
          <p:cNvSpPr/>
          <p:nvPr/>
        </p:nvSpPr>
        <p:spPr>
          <a:xfrm>
            <a:off x="2973281" y="2424290"/>
            <a:ext cx="457200" cy="43791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39F8179-7392-4568-A3B4-64BB54789908}"/>
              </a:ext>
            </a:extLst>
          </p:cNvPr>
          <p:cNvSpPr/>
          <p:nvPr/>
        </p:nvSpPr>
        <p:spPr>
          <a:xfrm>
            <a:off x="5153774" y="2424289"/>
            <a:ext cx="457200" cy="42569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D2B3CE-3F2D-46DD-943F-6CB760A7F1DA}"/>
              </a:ext>
            </a:extLst>
          </p:cNvPr>
          <p:cNvSpPr/>
          <p:nvPr/>
        </p:nvSpPr>
        <p:spPr>
          <a:xfrm>
            <a:off x="5153774" y="1373072"/>
            <a:ext cx="457200" cy="42569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3580DC4-25E7-4C36-ACE8-41F17B3B4439}"/>
              </a:ext>
            </a:extLst>
          </p:cNvPr>
          <p:cNvSpPr txBox="1">
            <a:spLocks/>
          </p:cNvSpPr>
          <p:nvPr/>
        </p:nvSpPr>
        <p:spPr>
          <a:xfrm>
            <a:off x="5382374" y="3738356"/>
            <a:ext cx="6376737" cy="1043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v-SE" sz="2400" dirty="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Buah Titik Sudut bernama &lt;A</a:t>
            </a:r>
          </a:p>
          <a:p>
            <a:pPr algn="just"/>
            <a:r>
              <a:rPr lang="sv-SE" sz="2400" dirty="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Buah Kaki Sudut bernama &lt;B dan &lt;C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EACA0FE-AA2E-444B-8CA2-344ED547CFAA}"/>
              </a:ext>
            </a:extLst>
          </p:cNvPr>
          <p:cNvCxnSpPr>
            <a:cxnSpLocks/>
          </p:cNvCxnSpPr>
          <p:nvPr/>
        </p:nvCxnSpPr>
        <p:spPr>
          <a:xfrm flipH="1">
            <a:off x="1593908" y="4781896"/>
            <a:ext cx="218049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8B1EBC1-C1B1-44A6-95D3-9F65DD52888E}"/>
              </a:ext>
            </a:extLst>
          </p:cNvPr>
          <p:cNvSpPr txBox="1"/>
          <p:nvPr/>
        </p:nvSpPr>
        <p:spPr>
          <a:xfrm flipH="1">
            <a:off x="1210812" y="4550635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F855D8-088C-4F2E-B75A-3A8148C19F13}"/>
              </a:ext>
            </a:extLst>
          </p:cNvPr>
          <p:cNvSpPr txBox="1"/>
          <p:nvPr/>
        </p:nvSpPr>
        <p:spPr>
          <a:xfrm flipH="1">
            <a:off x="3790629" y="3407469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2D3E3E-D0BF-427C-A15E-ADCA3687C7C9}"/>
              </a:ext>
            </a:extLst>
          </p:cNvPr>
          <p:cNvSpPr txBox="1"/>
          <p:nvPr/>
        </p:nvSpPr>
        <p:spPr>
          <a:xfrm flipH="1">
            <a:off x="3790629" y="4550636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</a:t>
            </a:r>
            <a:endParaRPr lang="en-ID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9D897C-09D6-4CFB-9FDF-904F2C9A94A4}"/>
              </a:ext>
            </a:extLst>
          </p:cNvPr>
          <p:cNvCxnSpPr>
            <a:cxnSpLocks/>
          </p:cNvCxnSpPr>
          <p:nvPr/>
        </p:nvCxnSpPr>
        <p:spPr>
          <a:xfrm flipH="1">
            <a:off x="1593909" y="3721062"/>
            <a:ext cx="2180492" cy="106083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782236F-C662-4C68-A71D-80F7F7D153AC}"/>
              </a:ext>
            </a:extLst>
          </p:cNvPr>
          <p:cNvCxnSpPr>
            <a:cxnSpLocks/>
          </p:cNvCxnSpPr>
          <p:nvPr/>
        </p:nvCxnSpPr>
        <p:spPr>
          <a:xfrm flipH="1">
            <a:off x="192505" y="3248527"/>
            <a:ext cx="11999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26D9372-D7E4-4F0B-82AD-9922F9A5A25E}"/>
              </a:ext>
            </a:extLst>
          </p:cNvPr>
          <p:cNvSpPr txBox="1">
            <a:spLocks/>
          </p:cNvSpPr>
          <p:nvPr/>
        </p:nvSpPr>
        <p:spPr>
          <a:xfrm>
            <a:off x="2125300" y="5172032"/>
            <a:ext cx="9629522" cy="1474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dibaca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: &lt;BAC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&lt;CAB.</a:t>
            </a:r>
          </a:p>
          <a:p>
            <a:pPr>
              <a:buFontTx/>
              <a:buChar char="-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Titik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pPr>
              <a:buFontTx/>
              <a:buChar char="-"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Garis kaki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garis AB dan garis AC.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9BBAE2-5232-455C-BF45-5A2EBB7F9BA9}"/>
              </a:ext>
            </a:extLst>
          </p:cNvPr>
          <p:cNvSpPr txBox="1"/>
          <p:nvPr/>
        </p:nvSpPr>
        <p:spPr>
          <a:xfrm flipH="1">
            <a:off x="3790629" y="3429000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5B3BB8-A711-435E-A735-BD597628C386}"/>
              </a:ext>
            </a:extLst>
          </p:cNvPr>
          <p:cNvSpPr txBox="1"/>
          <p:nvPr/>
        </p:nvSpPr>
        <p:spPr>
          <a:xfrm flipH="1">
            <a:off x="9783201" y="1692515"/>
            <a:ext cx="2183512" cy="738664"/>
          </a:xfrm>
          <a:prstGeom prst="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Symbol :</a:t>
            </a:r>
          </a:p>
          <a:p>
            <a:pPr algn="ctr"/>
            <a:r>
              <a:rPr lang="en-ID" b="1" dirty="0">
                <a:solidFill>
                  <a:srgbClr val="FF0000"/>
                </a:solidFill>
              </a:rPr>
              <a:t>&lt; </a:t>
            </a:r>
            <a:r>
              <a:rPr lang="en-ID" b="1" dirty="0" err="1">
                <a:solidFill>
                  <a:srgbClr val="FF0000"/>
                </a:solidFill>
              </a:rPr>
              <a:t>dibaca</a:t>
            </a:r>
            <a:r>
              <a:rPr lang="en-ID" b="1" dirty="0">
                <a:solidFill>
                  <a:srgbClr val="FF0000"/>
                </a:solidFill>
              </a:rPr>
              <a:t> “</a:t>
            </a:r>
            <a:r>
              <a:rPr lang="en-ID" b="1" dirty="0" err="1">
                <a:solidFill>
                  <a:srgbClr val="FF0000"/>
                </a:solidFill>
              </a:rPr>
              <a:t>sudut</a:t>
            </a:r>
            <a:r>
              <a:rPr lang="en-ID" b="1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116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A611-0B00-4081-A505-23C0D9B8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COBA KALIAN TEBAK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26201A-518E-4270-8936-E39CF3DFB71B}"/>
              </a:ext>
            </a:extLst>
          </p:cNvPr>
          <p:cNvCxnSpPr>
            <a:cxnSpLocks/>
          </p:cNvCxnSpPr>
          <p:nvPr/>
        </p:nvCxnSpPr>
        <p:spPr>
          <a:xfrm flipH="1">
            <a:off x="2613363" y="3405157"/>
            <a:ext cx="218049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6F84DD-CBDB-4191-BE58-62D783879201}"/>
              </a:ext>
            </a:extLst>
          </p:cNvPr>
          <p:cNvCxnSpPr>
            <a:cxnSpLocks/>
          </p:cNvCxnSpPr>
          <p:nvPr/>
        </p:nvCxnSpPr>
        <p:spPr>
          <a:xfrm>
            <a:off x="2613363" y="1624084"/>
            <a:ext cx="0" cy="178107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4C9A8FB-74C7-4EC3-ACC6-1D70DBC9525B}"/>
              </a:ext>
            </a:extLst>
          </p:cNvPr>
          <p:cNvSpPr txBox="1"/>
          <p:nvPr/>
        </p:nvSpPr>
        <p:spPr>
          <a:xfrm flipH="1">
            <a:off x="2214038" y="3222009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E88FFA-DD8E-4DF0-8C45-2C8C0F13FCBF}"/>
              </a:ext>
            </a:extLst>
          </p:cNvPr>
          <p:cNvSpPr txBox="1"/>
          <p:nvPr/>
        </p:nvSpPr>
        <p:spPr>
          <a:xfrm flipH="1">
            <a:off x="4793855" y="3222010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J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1197A4-B39E-4022-BAF7-F166CB6765A5}"/>
              </a:ext>
            </a:extLst>
          </p:cNvPr>
          <p:cNvSpPr txBox="1"/>
          <p:nvPr/>
        </p:nvSpPr>
        <p:spPr>
          <a:xfrm flipH="1">
            <a:off x="2214038" y="1162419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</a:t>
            </a:r>
            <a:endParaRPr lang="en-ID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C7D215-214A-42CE-B827-ED5BBA0BECA0}"/>
              </a:ext>
            </a:extLst>
          </p:cNvPr>
          <p:cNvCxnSpPr>
            <a:cxnSpLocks/>
          </p:cNvCxnSpPr>
          <p:nvPr/>
        </p:nvCxnSpPr>
        <p:spPr>
          <a:xfrm flipH="1">
            <a:off x="8329309" y="3452841"/>
            <a:ext cx="218049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AD5052-B3FD-472C-AF6B-29DD1E1B4815}"/>
              </a:ext>
            </a:extLst>
          </p:cNvPr>
          <p:cNvCxnSpPr>
            <a:cxnSpLocks/>
          </p:cNvCxnSpPr>
          <p:nvPr/>
        </p:nvCxnSpPr>
        <p:spPr>
          <a:xfrm flipH="1">
            <a:off x="8329309" y="1624084"/>
            <a:ext cx="1648653" cy="182875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FD9F46-F85E-4083-A728-326DB54BFCD9}"/>
              </a:ext>
            </a:extLst>
          </p:cNvPr>
          <p:cNvSpPr txBox="1"/>
          <p:nvPr/>
        </p:nvSpPr>
        <p:spPr>
          <a:xfrm flipH="1">
            <a:off x="7945977" y="3222009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75998B-BA4C-45F6-8AA8-D65A65E7747B}"/>
              </a:ext>
            </a:extLst>
          </p:cNvPr>
          <p:cNvSpPr txBox="1"/>
          <p:nvPr/>
        </p:nvSpPr>
        <p:spPr>
          <a:xfrm flipH="1">
            <a:off x="10525794" y="3222010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5F9356-F557-412E-8057-416DB5ED550A}"/>
              </a:ext>
            </a:extLst>
          </p:cNvPr>
          <p:cNvSpPr txBox="1"/>
          <p:nvPr/>
        </p:nvSpPr>
        <p:spPr>
          <a:xfrm flipH="1">
            <a:off x="10181061" y="1321861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06801FB-2D9C-471B-BA20-DB792D338897}"/>
              </a:ext>
            </a:extLst>
          </p:cNvPr>
          <p:cNvSpPr txBox="1">
            <a:spLocks/>
          </p:cNvSpPr>
          <p:nvPr/>
        </p:nvSpPr>
        <p:spPr>
          <a:xfrm>
            <a:off x="1729515" y="4099255"/>
            <a:ext cx="4657637" cy="2341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Nama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Sudut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dibaca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&lt;HIJ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&lt;JIH</a:t>
            </a:r>
          </a:p>
          <a:p>
            <a:pPr marL="0" indent="0">
              <a:buNone/>
            </a:pP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Titik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: I</a:t>
            </a:r>
            <a:b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- Garis kaki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marL="0" indent="0">
              <a:buNone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IH dan IJ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041AC21-87AE-4385-BB33-0B23913A00BD}"/>
              </a:ext>
            </a:extLst>
          </p:cNvPr>
          <p:cNvSpPr txBox="1">
            <a:spLocks/>
          </p:cNvSpPr>
          <p:nvPr/>
        </p:nvSpPr>
        <p:spPr>
          <a:xfrm>
            <a:off x="7534363" y="4099255"/>
            <a:ext cx="4657637" cy="234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Nama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Sudut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dibaca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&lt;RQS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&lt;SQR</a:t>
            </a:r>
          </a:p>
          <a:p>
            <a:pPr>
              <a:buFontTx/>
              <a:buChar char="-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Titik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: Q</a:t>
            </a:r>
            <a:b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- Garis kaki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sudutnya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QR dan QS</a:t>
            </a: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66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C966C-7E5B-40BB-9859-2691A0B7B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7714" y="853986"/>
            <a:ext cx="8911687" cy="21410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</a:rPr>
              <a:t>Coba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Yukk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Sekarang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Kerjakan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Kuis</a:t>
            </a:r>
            <a:r>
              <a:rPr lang="en-US" sz="4000" b="1" dirty="0">
                <a:solidFill>
                  <a:srgbClr val="C00000"/>
                </a:solidFill>
              </a:rPr>
              <a:t> yang </a:t>
            </a:r>
            <a:r>
              <a:rPr lang="en-US" sz="4000" b="1" dirty="0" err="1">
                <a:solidFill>
                  <a:srgbClr val="C00000"/>
                </a:solidFill>
              </a:rPr>
              <a:t>ada</a:t>
            </a:r>
            <a:r>
              <a:rPr lang="en-US" sz="4000" b="1" dirty="0">
                <a:solidFill>
                  <a:srgbClr val="C00000"/>
                </a:solidFill>
              </a:rPr>
              <a:t> di </a:t>
            </a:r>
            <a:r>
              <a:rPr lang="en-US" sz="4000" b="1" dirty="0" err="1">
                <a:solidFill>
                  <a:srgbClr val="C00000"/>
                </a:solidFill>
              </a:rPr>
              <a:t>buku</a:t>
            </a:r>
            <a:r>
              <a:rPr lang="en-US" sz="4000" b="1" dirty="0">
                <a:solidFill>
                  <a:srgbClr val="C00000"/>
                </a:solidFill>
              </a:rPr>
              <a:t> kalian </a:t>
            </a:r>
            <a:r>
              <a:rPr lang="en-US" sz="4000" b="1" dirty="0" err="1">
                <a:solidFill>
                  <a:srgbClr val="C00000"/>
                </a:solidFill>
              </a:rPr>
              <a:t>hal</a:t>
            </a:r>
            <a:r>
              <a:rPr lang="en-US" sz="4000" b="1" dirty="0">
                <a:solidFill>
                  <a:srgbClr val="C00000"/>
                </a:solidFill>
              </a:rPr>
              <a:t> 166 </a:t>
            </a:r>
            <a:r>
              <a:rPr lang="en-US" sz="4000" b="1" dirty="0" err="1">
                <a:solidFill>
                  <a:srgbClr val="C00000"/>
                </a:solidFill>
              </a:rPr>
              <a:t>yaa</a:t>
            </a:r>
            <a:r>
              <a:rPr lang="en-US" sz="4000" b="1" dirty="0">
                <a:solidFill>
                  <a:srgbClr val="C00000"/>
                </a:solidFill>
              </a:rPr>
              <a:t> ^_^</a:t>
            </a:r>
            <a:br>
              <a:rPr lang="en-US" sz="4000" b="1" dirty="0">
                <a:solidFill>
                  <a:srgbClr val="C00000"/>
                </a:solidFill>
              </a:rPr>
            </a:br>
            <a:endParaRPr lang="en-ID" sz="4000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132DC8-50BB-4D0E-9847-DE28775747C7}"/>
              </a:ext>
            </a:extLst>
          </p:cNvPr>
          <p:cNvSpPr txBox="1"/>
          <p:nvPr/>
        </p:nvSpPr>
        <p:spPr>
          <a:xfrm>
            <a:off x="1961320" y="3863010"/>
            <a:ext cx="2928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Nama </a:t>
            </a:r>
            <a:r>
              <a:rPr lang="en-US" dirty="0" err="1"/>
              <a:t>sudutnya</a:t>
            </a:r>
            <a:r>
              <a:rPr lang="en-US" dirty="0"/>
              <a:t> &lt;PQR </a:t>
            </a:r>
            <a:r>
              <a:rPr lang="en-US" dirty="0" err="1"/>
              <a:t>atau</a:t>
            </a:r>
            <a:r>
              <a:rPr lang="en-US" dirty="0"/>
              <a:t> &lt;RQP</a:t>
            </a:r>
          </a:p>
          <a:p>
            <a:pPr marL="342900" indent="-342900">
              <a:buAutoNum type="arabicPeriod"/>
            </a:pP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Sudut</a:t>
            </a:r>
            <a:r>
              <a:rPr lang="en-ID" dirty="0"/>
              <a:t> : Q</a:t>
            </a:r>
          </a:p>
          <a:p>
            <a:pPr marL="342900" indent="-342900">
              <a:buAutoNum type="arabicPeriod"/>
            </a:pPr>
            <a:r>
              <a:rPr lang="en-ID" dirty="0"/>
              <a:t>Kaki </a:t>
            </a:r>
            <a:r>
              <a:rPr lang="en-ID" dirty="0" err="1"/>
              <a:t>Sudut</a:t>
            </a:r>
            <a:r>
              <a:rPr lang="en-ID" dirty="0"/>
              <a:t> : QP dan QR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9A5FDD-C7A5-4E94-97E7-FB28ED8E3DBB}"/>
              </a:ext>
            </a:extLst>
          </p:cNvPr>
          <p:cNvSpPr txBox="1"/>
          <p:nvPr/>
        </p:nvSpPr>
        <p:spPr>
          <a:xfrm>
            <a:off x="7301949" y="3863010"/>
            <a:ext cx="2928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Nama </a:t>
            </a:r>
            <a:r>
              <a:rPr lang="en-US" dirty="0" err="1"/>
              <a:t>sudutnya</a:t>
            </a:r>
            <a:r>
              <a:rPr lang="en-US" dirty="0"/>
              <a:t> : &lt;ZYX </a:t>
            </a:r>
            <a:r>
              <a:rPr lang="en-US" dirty="0" err="1"/>
              <a:t>atau</a:t>
            </a:r>
            <a:r>
              <a:rPr lang="en-US" dirty="0"/>
              <a:t> &lt;XYZ</a:t>
            </a:r>
          </a:p>
          <a:p>
            <a:pPr marL="342900" indent="-342900">
              <a:buAutoNum type="arabicPeriod"/>
            </a:pP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Sudut</a:t>
            </a:r>
            <a:r>
              <a:rPr lang="en-ID" dirty="0"/>
              <a:t> : Y</a:t>
            </a:r>
          </a:p>
          <a:p>
            <a:pPr marL="342900" indent="-342900">
              <a:buAutoNum type="arabicPeriod"/>
            </a:pPr>
            <a:r>
              <a:rPr lang="en-ID" dirty="0"/>
              <a:t>Kaki </a:t>
            </a:r>
            <a:r>
              <a:rPr lang="en-ID" dirty="0" err="1"/>
              <a:t>Sudut</a:t>
            </a:r>
            <a:r>
              <a:rPr lang="en-ID" dirty="0"/>
              <a:t> : YZ dan YX</a:t>
            </a:r>
          </a:p>
        </p:txBody>
      </p:sp>
    </p:spTree>
    <p:extLst>
      <p:ext uri="{BB962C8B-B14F-4D97-AF65-F5344CB8AC3E}">
        <p14:creationId xmlns:p14="http://schemas.microsoft.com/office/powerpoint/2010/main" val="389819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00982-4064-4B72-9D25-C1C9678BC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19143"/>
            <a:ext cx="8911687" cy="128089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JENIS-JENIS SUDUT</a:t>
            </a:r>
            <a:endParaRPr lang="en-ID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4A77A-2174-46EE-BBDF-8C3A821D9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3746" y="948822"/>
            <a:ext cx="4130722" cy="3777622"/>
          </a:xfrm>
        </p:spPr>
        <p:txBody>
          <a:bodyPr/>
          <a:lstStyle/>
          <a:p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Siku-siku</a:t>
            </a:r>
            <a:r>
              <a:rPr lang="en-ID" b="1" dirty="0">
                <a:solidFill>
                  <a:srgbClr val="575757"/>
                </a:solidFill>
                <a:latin typeface="Helvetica" panose="020B0604020202020204" pitchFamily="34" charset="0"/>
              </a:rPr>
              <a:t> :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sebuah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besarnya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 90°.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B150E5-B3C7-4915-BFD5-CCF348388226}"/>
              </a:ext>
            </a:extLst>
          </p:cNvPr>
          <p:cNvSpPr txBox="1">
            <a:spLocks/>
          </p:cNvSpPr>
          <p:nvPr/>
        </p:nvSpPr>
        <p:spPr>
          <a:xfrm>
            <a:off x="1658444" y="948822"/>
            <a:ext cx="4437555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lancip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: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sebuah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besarnya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kurang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dari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90°.</a:t>
            </a:r>
            <a:endParaRPr lang="en-ID" dirty="0"/>
          </a:p>
        </p:txBody>
      </p:sp>
      <p:pic>
        <p:nvPicPr>
          <p:cNvPr id="4100" name="Picture 4" descr="Sudut Siku-siku">
            <a:extLst>
              <a:ext uri="{FF2B5EF4-FFF2-40B4-BE49-F238E27FC236}">
                <a16:creationId xmlns:a16="http://schemas.microsoft.com/office/drawing/2014/main" id="{2617632C-60E7-4482-8184-B68C6E900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167" y="1627953"/>
            <a:ext cx="1885879" cy="180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udut Lancip">
            <a:extLst>
              <a:ext uri="{FF2B5EF4-FFF2-40B4-BE49-F238E27FC236}">
                <a16:creationId xmlns:a16="http://schemas.microsoft.com/office/drawing/2014/main" id="{8EFA2105-74A0-45E1-A4F6-9A100F665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684188"/>
            <a:ext cx="1753143" cy="149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62EBC8C-F613-4D93-8B8D-ADA0852641FE}"/>
              </a:ext>
            </a:extLst>
          </p:cNvPr>
          <p:cNvSpPr txBox="1">
            <a:spLocks/>
          </p:cNvSpPr>
          <p:nvPr/>
        </p:nvSpPr>
        <p:spPr>
          <a:xfrm>
            <a:off x="1658443" y="3681923"/>
            <a:ext cx="4437555" cy="282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tumpul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: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sebuah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besarnya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antara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90°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sampai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dengan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180°.</a:t>
            </a:r>
            <a:endParaRPr lang="en-ID" dirty="0">
              <a:solidFill>
                <a:srgbClr val="575757"/>
              </a:solidFill>
              <a:latin typeface="Helvetica" panose="020B0604020202020204" pitchFamily="34" charset="0"/>
            </a:endParaRPr>
          </a:p>
        </p:txBody>
      </p:sp>
      <p:pic>
        <p:nvPicPr>
          <p:cNvPr id="4104" name="Picture 8" descr="Sudut Tumpul">
            <a:extLst>
              <a:ext uri="{FF2B5EF4-FFF2-40B4-BE49-F238E27FC236}">
                <a16:creationId xmlns:a16="http://schemas.microsoft.com/office/drawing/2014/main" id="{FDF5E3DA-87B1-4732-B4C7-54054DDD4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723" y="4726444"/>
            <a:ext cx="2710099" cy="1490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301A3C-6EE2-441E-9E22-1B87C706A880}"/>
              </a:ext>
            </a:extLst>
          </p:cNvPr>
          <p:cNvSpPr txBox="1">
            <a:spLocks/>
          </p:cNvSpPr>
          <p:nvPr/>
        </p:nvSpPr>
        <p:spPr>
          <a:xfrm>
            <a:off x="7063747" y="3656920"/>
            <a:ext cx="4130722" cy="282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lurus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: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sebuah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besarnya</a:t>
            </a:r>
            <a:r>
              <a:rPr lang="en-ID" dirty="0">
                <a:solidFill>
                  <a:srgbClr val="575757"/>
                </a:solidFill>
                <a:latin typeface="Helvetica" panose="020B0604020202020204" pitchFamily="34" charset="0"/>
              </a:rPr>
              <a:t> </a:t>
            </a:r>
            <a:r>
              <a:rPr lang="en-ID" b="0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180°.</a:t>
            </a:r>
            <a:endParaRPr lang="en-ID" dirty="0">
              <a:solidFill>
                <a:srgbClr val="575757"/>
              </a:solidFill>
              <a:latin typeface="Helvetica" panose="020B0604020202020204" pitchFamily="34" charset="0"/>
            </a:endParaRPr>
          </a:p>
        </p:txBody>
      </p:sp>
      <p:pic>
        <p:nvPicPr>
          <p:cNvPr id="16" name="Picture 10" descr="Contoh Soal Jenis Jenis Sudut">
            <a:extLst>
              <a:ext uri="{FF2B5EF4-FFF2-40B4-BE49-F238E27FC236}">
                <a16:creationId xmlns:a16="http://schemas.microsoft.com/office/drawing/2014/main" id="{E475E1B4-369A-4A5A-9710-523318D986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50" t="30854" b="32835"/>
          <a:stretch/>
        </p:blipFill>
        <p:spPr bwMode="auto">
          <a:xfrm>
            <a:off x="7724633" y="4726444"/>
            <a:ext cx="2808923" cy="105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02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1B2D675-56D8-4951-A1EE-4D7C0D4DF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COBA KALIAN TEBAK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821E4C-0AB0-44BC-BEE7-170F91BDAADB}"/>
              </a:ext>
            </a:extLst>
          </p:cNvPr>
          <p:cNvCxnSpPr>
            <a:cxnSpLocks/>
          </p:cNvCxnSpPr>
          <p:nvPr/>
        </p:nvCxnSpPr>
        <p:spPr>
          <a:xfrm>
            <a:off x="1931308" y="2620371"/>
            <a:ext cx="326181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3FC24D-32D8-46A9-9CD2-10D9470EF412}"/>
              </a:ext>
            </a:extLst>
          </p:cNvPr>
          <p:cNvCxnSpPr>
            <a:cxnSpLocks/>
          </p:cNvCxnSpPr>
          <p:nvPr/>
        </p:nvCxnSpPr>
        <p:spPr>
          <a:xfrm>
            <a:off x="7581180" y="2940701"/>
            <a:ext cx="307772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F8946-4E54-4AA5-BFA9-B688738F87C0}"/>
              </a:ext>
            </a:extLst>
          </p:cNvPr>
          <p:cNvCxnSpPr>
            <a:cxnSpLocks/>
          </p:cNvCxnSpPr>
          <p:nvPr/>
        </p:nvCxnSpPr>
        <p:spPr>
          <a:xfrm flipV="1">
            <a:off x="7581180" y="1423480"/>
            <a:ext cx="2954892" cy="151722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BA90D2-34AA-491A-A844-62BCF1131353}"/>
              </a:ext>
            </a:extLst>
          </p:cNvPr>
          <p:cNvCxnSpPr>
            <a:cxnSpLocks/>
          </p:cNvCxnSpPr>
          <p:nvPr/>
        </p:nvCxnSpPr>
        <p:spPr>
          <a:xfrm>
            <a:off x="1931308" y="5931836"/>
            <a:ext cx="298188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8B5CBA-A9AA-4C9D-99CF-CBD54DFDD779}"/>
              </a:ext>
            </a:extLst>
          </p:cNvPr>
          <p:cNvCxnSpPr>
            <a:cxnSpLocks/>
          </p:cNvCxnSpPr>
          <p:nvPr/>
        </p:nvCxnSpPr>
        <p:spPr>
          <a:xfrm flipV="1">
            <a:off x="1931308" y="3817263"/>
            <a:ext cx="0" cy="211457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6FD68C4-2F4E-4382-812D-A11BD6F55F6B}"/>
              </a:ext>
            </a:extLst>
          </p:cNvPr>
          <p:cNvCxnSpPr>
            <a:cxnSpLocks/>
          </p:cNvCxnSpPr>
          <p:nvPr/>
        </p:nvCxnSpPr>
        <p:spPr>
          <a:xfrm>
            <a:off x="9068937" y="5931836"/>
            <a:ext cx="293426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4359F9A-DF97-40F0-B1CC-8C4B61A9BC30}"/>
              </a:ext>
            </a:extLst>
          </p:cNvPr>
          <p:cNvCxnSpPr>
            <a:cxnSpLocks/>
          </p:cNvCxnSpPr>
          <p:nvPr/>
        </p:nvCxnSpPr>
        <p:spPr>
          <a:xfrm flipH="1" flipV="1">
            <a:off x="7499445" y="3917299"/>
            <a:ext cx="1569492" cy="20145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215AD40-9BB4-4F25-82A2-1954BAE20B0E}"/>
              </a:ext>
            </a:extLst>
          </p:cNvPr>
          <p:cNvSpPr txBox="1"/>
          <p:nvPr/>
        </p:nvSpPr>
        <p:spPr>
          <a:xfrm flipH="1">
            <a:off x="1327188" y="1423480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BDDCA6-A086-4073-867E-6C5BF92D4183}"/>
              </a:ext>
            </a:extLst>
          </p:cNvPr>
          <p:cNvSpPr txBox="1"/>
          <p:nvPr/>
        </p:nvSpPr>
        <p:spPr>
          <a:xfrm flipH="1">
            <a:off x="1327188" y="3721730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2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ED5366-BA7A-4A7C-8047-31D43C47D5A2}"/>
              </a:ext>
            </a:extLst>
          </p:cNvPr>
          <p:cNvSpPr txBox="1"/>
          <p:nvPr/>
        </p:nvSpPr>
        <p:spPr>
          <a:xfrm flipH="1">
            <a:off x="6982224" y="1390845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3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9AB486-D33D-4D12-B287-DB3D080E3D3A}"/>
              </a:ext>
            </a:extLst>
          </p:cNvPr>
          <p:cNvSpPr txBox="1"/>
          <p:nvPr/>
        </p:nvSpPr>
        <p:spPr>
          <a:xfrm flipH="1">
            <a:off x="6845282" y="3721730"/>
            <a:ext cx="32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12AAE2-E918-46AC-AE29-68C01B57AB91}"/>
              </a:ext>
            </a:extLst>
          </p:cNvPr>
          <p:cNvSpPr txBox="1"/>
          <p:nvPr/>
        </p:nvSpPr>
        <p:spPr>
          <a:xfrm>
            <a:off x="8465024" y="3059248"/>
            <a:ext cx="1661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lancip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endParaRPr lang="en-ID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AEAF51-D935-46FD-9D26-08B23BFCF74A}"/>
              </a:ext>
            </a:extLst>
          </p:cNvPr>
          <p:cNvSpPr txBox="1"/>
          <p:nvPr/>
        </p:nvSpPr>
        <p:spPr>
          <a:xfrm>
            <a:off x="8465024" y="6035442"/>
            <a:ext cx="1661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tumpul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E049E4-E5AB-402A-B6FE-5198B21AE109}"/>
              </a:ext>
            </a:extLst>
          </p:cNvPr>
          <p:cNvSpPr txBox="1"/>
          <p:nvPr/>
        </p:nvSpPr>
        <p:spPr>
          <a:xfrm>
            <a:off x="2537817" y="6035442"/>
            <a:ext cx="204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dirty="0">
                <a:solidFill>
                  <a:srgbClr val="575757"/>
                </a:solidFill>
                <a:latin typeface="Helvetica" panose="020B0604020202020204" pitchFamily="34" charset="0"/>
              </a:rPr>
              <a:t>siku-siku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endParaRPr lang="en-ID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D419522-D06B-4490-904C-BD38E6CED2DC}"/>
              </a:ext>
            </a:extLst>
          </p:cNvPr>
          <p:cNvSpPr txBox="1"/>
          <p:nvPr/>
        </p:nvSpPr>
        <p:spPr>
          <a:xfrm>
            <a:off x="2591443" y="2689916"/>
            <a:ext cx="1661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b="1" i="0" dirty="0" err="1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Sudut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ID" b="1" dirty="0" err="1">
                <a:solidFill>
                  <a:srgbClr val="575757"/>
                </a:solidFill>
                <a:latin typeface="Helvetica" panose="020B0604020202020204" pitchFamily="34" charset="0"/>
              </a:rPr>
              <a:t>lurus</a:t>
            </a:r>
            <a:r>
              <a:rPr lang="en-ID" b="1" i="0" dirty="0">
                <a:solidFill>
                  <a:srgbClr val="575757"/>
                </a:solidFill>
                <a:effectLst/>
                <a:latin typeface="Helvetica" panose="020B0604020202020204" pitchFamily="34" charset="0"/>
              </a:rPr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119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D975F00-A2FA-4478-94F1-B44B33B0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308" y="142590"/>
            <a:ext cx="8911687" cy="128089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400" b="1" u="sng" dirty="0">
                <a:solidFill>
                  <a:srgbClr val="C00000"/>
                </a:solidFill>
              </a:rPr>
              <a:t>PENGUKURAN BESAR SUDUT</a:t>
            </a:r>
            <a:br>
              <a:rPr lang="en-US" sz="4000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DENGAN SATUAN BAKU</a:t>
            </a:r>
            <a:endParaRPr lang="en-ID" sz="4000" b="1" u="sng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21498C-D015-48F0-804E-5ECF957DDE57}"/>
              </a:ext>
            </a:extLst>
          </p:cNvPr>
          <p:cNvSpPr txBox="1"/>
          <p:nvPr/>
        </p:nvSpPr>
        <p:spPr>
          <a:xfrm>
            <a:off x="1777621" y="1573605"/>
            <a:ext cx="98502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Mengukur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sudut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dengan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satuan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baku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dapat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dilakukan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dengan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menggunakan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bantuan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Busur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 </a:t>
            </a:r>
            <a:r>
              <a:rPr lang="en-ID" sz="2400" b="0" i="0" dirty="0" err="1">
                <a:solidFill>
                  <a:srgbClr val="777777"/>
                </a:solidFill>
                <a:effectLst/>
                <a:latin typeface="Noticia Text"/>
              </a:rPr>
              <a:t>Derajat</a:t>
            </a:r>
            <a:r>
              <a:rPr lang="en-ID" sz="2400" b="0" i="0" dirty="0">
                <a:solidFill>
                  <a:srgbClr val="777777"/>
                </a:solidFill>
                <a:effectLst/>
                <a:latin typeface="Noticia Text"/>
              </a:rPr>
              <a:t>.</a:t>
            </a:r>
            <a:endParaRPr lang="en-ID" sz="2400" dirty="0"/>
          </a:p>
        </p:txBody>
      </p:sp>
      <p:pic>
        <p:nvPicPr>
          <p:cNvPr id="7170" name="Picture 2" descr="Busur Derajat">
            <a:extLst>
              <a:ext uri="{FF2B5EF4-FFF2-40B4-BE49-F238E27FC236}">
                <a16:creationId xmlns:a16="http://schemas.microsoft.com/office/drawing/2014/main" id="{3A77B7C6-B648-45B0-99DB-6AD1D3D9A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61" y="2404602"/>
            <a:ext cx="8420180" cy="421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6642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322</TotalTime>
  <Words>511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Helvetica</vt:lpstr>
      <vt:lpstr>Noticia Text</vt:lpstr>
      <vt:lpstr>Wingdings 3</vt:lpstr>
      <vt:lpstr>Wisp</vt:lpstr>
      <vt:lpstr>MATEMATIKA  KELAS 4 BAB 9 “PENGUKURAN SUDUT”</vt:lpstr>
      <vt:lpstr>PENGERTIAN SUDUT</vt:lpstr>
      <vt:lpstr>BAGIAN-BAGIAN SUDUT</vt:lpstr>
      <vt:lpstr>BAGIAN-BAGIAN SUDUT</vt:lpstr>
      <vt:lpstr>COBA KALIAN TEBAK</vt:lpstr>
      <vt:lpstr>Coba Yukk Sekarang Kerjakan Kuis yang ada di buku kalian hal 166 yaa ^_^ </vt:lpstr>
      <vt:lpstr>JENIS-JENIS SUDUT</vt:lpstr>
      <vt:lpstr>COBA KALIAN TEBAK</vt:lpstr>
      <vt:lpstr>PENGUKURAN BESAR SUDUT DENGAN SATUAN BAKU</vt:lpstr>
      <vt:lpstr>PENGUKURAN BESAR SUDUT DENGAN SATUAN BAKU</vt:lpstr>
      <vt:lpstr>PENGUKURAN BESAR SUDUT DENGAN SATUAN BAKU</vt:lpstr>
      <vt:lpstr>PENGUKURAN BESAR SUDUT DENGAN SATUAN BAKU</vt:lpstr>
      <vt:lpstr>PENGUKURAN BESAR SUDUT DENGAN SATUAN BAKU</vt:lpstr>
      <vt:lpstr>Jangan lupa kerjakan tugas kalian hal 169 yaa ^_^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 KELAS 4 BAB 9 “PENGUKURAN SUDUT”</dc:title>
  <dc:creator>iharahmawati17@outlook.com</dc:creator>
  <cp:lastModifiedBy>iharahmawati17@outlook.com</cp:lastModifiedBy>
  <cp:revision>25</cp:revision>
  <dcterms:created xsi:type="dcterms:W3CDTF">2021-04-19T15:35:38Z</dcterms:created>
  <dcterms:modified xsi:type="dcterms:W3CDTF">2021-04-20T02:01:29Z</dcterms:modified>
</cp:coreProperties>
</file>