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97" r:id="rId4"/>
    <p:sldId id="298" r:id="rId5"/>
    <p:sldId id="299" r:id="rId6"/>
    <p:sldId id="300" r:id="rId7"/>
    <p:sldId id="304" r:id="rId8"/>
    <p:sldId id="303" r:id="rId9"/>
    <p:sldId id="305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597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969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4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58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717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81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04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31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979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90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933B119-BA82-4609-9D51-0D9477C94E39}" type="datetimeFigureOut">
              <a:rPr lang="en-ID" smtClean="0"/>
              <a:t>30/10/2021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4485E6A-3960-4354-994F-B71DAC722D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65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1378227" y="1643270"/>
            <a:ext cx="5446644" cy="27235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2179344" y="486310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6" name="Picture 2" descr="C:\Users\user\Documents\ENDAH\TEMATIK TERPADU 4A\Subtema 2\gambar\guru.tif">
            <a:extLst>
              <a:ext uri="{FF2B5EF4-FFF2-40B4-BE49-F238E27FC236}">
                <a16:creationId xmlns:a16="http://schemas.microsoft.com/office/drawing/2014/main" id="{1E445A03-7E0F-4C37-87F6-84B656FF5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6824871" y="595991"/>
            <a:ext cx="3358723" cy="4927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215536"/>
              <a:ext cx="36576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7920203" y="1516709"/>
            <a:ext cx="3670053" cy="48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41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45" name="Picture 44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</a:p>
            </p:txBody>
          </p:sp>
        </p:grpSp>
        <p:grpSp>
          <p:nvGrpSpPr>
            <p:cNvPr id="42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3.5</a:t>
                </a:r>
              </a:p>
            </p:txBody>
          </p:sp>
        </p:grpSp>
      </p:grpSp>
      <p:sp>
        <p:nvSpPr>
          <p:cNvPr id="47" name="Rectangle 46"/>
          <p:cNvSpPr/>
          <p:nvPr/>
        </p:nvSpPr>
        <p:spPr>
          <a:xfrm>
            <a:off x="279805" y="1104765"/>
            <a:ext cx="6968323" cy="1681101"/>
          </a:xfrm>
          <a:prstGeom prst="rect">
            <a:avLst/>
          </a:prstGeom>
          <a:solidFill>
            <a:srgbClr val="FFFFCC"/>
          </a:solidFill>
        </p:spPr>
        <p:txBody>
          <a:bodyPr wrap="square" numCol="1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am-ET" sz="2933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Rantai makanan </a:t>
            </a:r>
            <a:r>
              <a:rPr lang="am-ET" sz="2933" b="1" dirty="0">
                <a:latin typeface="Calibri" pitchFamily="34" charset="0"/>
                <a:cs typeface="Calibri" pitchFamily="34" charset="0"/>
              </a:rPr>
              <a:t>adalah hubungan makan dan dimakan antarmakhluk hidup dalam suatu ekosistem.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558" y="3044958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m-ET" sz="2400" dirty="0"/>
              <a:t>Perhatikan contoh rantai makanan berikut.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68206" y="3909053"/>
            <a:ext cx="8416093" cy="2016224"/>
            <a:chOff x="276154" y="2931790"/>
            <a:chExt cx="6312070" cy="1512168"/>
          </a:xfrm>
        </p:grpSpPr>
        <p:pic>
          <p:nvPicPr>
            <p:cNvPr id="6146" name="Picture 2" descr="E:\ANAK SD\SAINS K13 NEW\Kelas 5\Pel 5\GBR PEL 5\5.38 rantai makanan 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54" y="2931790"/>
              <a:ext cx="6312070" cy="1207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6156176" y="4011910"/>
              <a:ext cx="1" cy="43204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11560" y="4443958"/>
              <a:ext cx="556830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11560" y="3939902"/>
              <a:ext cx="0" cy="50405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211960" y="4139043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7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335360" y="356712"/>
            <a:ext cx="4320000" cy="480000"/>
          </a:xfrm>
          <a:prstGeom prst="homePlate">
            <a:avLst>
              <a:gd name="adj" fmla="val 4945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sw-FR" sz="2667" b="1">
                <a:latin typeface="Calibri" pitchFamily="34" charset="0"/>
                <a:cs typeface="Calibri" pitchFamily="34" charset="0"/>
              </a:rPr>
              <a:t>Komponen Rantai Makanan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381" y="932723"/>
            <a:ext cx="10657184" cy="864000"/>
          </a:xfrm>
          <a:prstGeom prst="rect">
            <a:avLst/>
          </a:prstGeom>
          <a:solidFill>
            <a:srgbClr val="C0F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Produsen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makanannya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sendiri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pohon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rumput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tumbuhan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58371" y="2853032"/>
            <a:ext cx="10626195" cy="671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Pengurai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bertugas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mengurai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sisa-sisa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makhluk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hidup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sudah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7380" y="1892925"/>
            <a:ext cx="10657185" cy="86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Konsumen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mendapat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makanannya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makhluk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hidup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lain. Sumber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makanannya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produsen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konsumen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lain.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1128" y="3717031"/>
            <a:ext cx="9858073" cy="2352261"/>
            <a:chOff x="788345" y="2787774"/>
            <a:chExt cx="7393555" cy="1764196"/>
          </a:xfrm>
        </p:grpSpPr>
        <p:grpSp>
          <p:nvGrpSpPr>
            <p:cNvPr id="49" name="Group 48"/>
            <p:cNvGrpSpPr/>
            <p:nvPr/>
          </p:nvGrpSpPr>
          <p:grpSpPr>
            <a:xfrm>
              <a:off x="899592" y="2787774"/>
              <a:ext cx="7282308" cy="1764196"/>
              <a:chOff x="276154" y="2931790"/>
              <a:chExt cx="7282308" cy="1764196"/>
            </a:xfrm>
          </p:grpSpPr>
          <p:pic>
            <p:nvPicPr>
              <p:cNvPr id="50" name="Picture 2" descr="E:\ANAK SD\SAINS K13 NEW\Kelas 5\Pel 5\GBR PEL 5\5.38 rantai makanan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154" y="2931790"/>
                <a:ext cx="6312070" cy="1207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1" name="Straight Connector 50"/>
              <p:cNvCxnSpPr/>
              <p:nvPr/>
            </p:nvCxnSpPr>
            <p:spPr>
              <a:xfrm flipH="1">
                <a:off x="6176613" y="4263938"/>
                <a:ext cx="1" cy="432048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31997" y="4695986"/>
                <a:ext cx="5568305" cy="0"/>
              </a:xfrm>
              <a:prstGeom prst="line">
                <a:avLst/>
              </a:prstGeom>
              <a:ln w="571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631997" y="4191930"/>
                <a:ext cx="0" cy="504056"/>
              </a:xfrm>
              <a:prstGeom prst="straightConnector1">
                <a:avLst/>
              </a:prstGeom>
              <a:ln w="5715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5729662" y="3049141"/>
                <a:ext cx="1828800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33" dirty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333" i="1" dirty="0">
                    <a:latin typeface="Calibri" pitchFamily="34" charset="0"/>
                    <a:cs typeface="Calibri" pitchFamily="34" charset="0"/>
                  </a:rPr>
                  <a:t>shutterstock.com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88345" y="3776141"/>
              <a:ext cx="1119359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Produsen</a:t>
              </a:r>
              <a:endParaRPr lang="en-US" sz="1733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07704" y="3790788"/>
              <a:ext cx="1119359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Konsumen</a:t>
              </a:r>
              <a:r>
                <a:rPr lang="en-US" sz="1733" b="1" dirty="0"/>
                <a:t> </a:t>
              </a:r>
              <a:r>
                <a:rPr lang="en-US" sz="1733" b="1" dirty="0" err="1"/>
                <a:t>tingkat</a:t>
              </a:r>
              <a:r>
                <a:rPr lang="en-US" sz="1733" b="1" dirty="0"/>
                <a:t> I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91851" y="3804480"/>
              <a:ext cx="1119359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Konsumen</a:t>
              </a:r>
              <a:r>
                <a:rPr lang="en-US" sz="1733" b="1" dirty="0"/>
                <a:t> </a:t>
              </a:r>
              <a:r>
                <a:rPr lang="en-US" sz="1733" b="1" dirty="0" err="1"/>
                <a:t>tingkat</a:t>
              </a:r>
              <a:r>
                <a:rPr lang="en-US" sz="1733" b="1" dirty="0"/>
                <a:t> 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39952" y="3822308"/>
              <a:ext cx="1119359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Konsumen</a:t>
              </a:r>
              <a:r>
                <a:rPr lang="en-US" sz="1733" b="1" dirty="0"/>
                <a:t> </a:t>
              </a:r>
              <a:r>
                <a:rPr lang="en-US" sz="1733" b="1" dirty="0" err="1"/>
                <a:t>tingkat</a:t>
              </a:r>
              <a:r>
                <a:rPr lang="en-US" sz="1733" b="1" dirty="0"/>
                <a:t> 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92080" y="3939902"/>
              <a:ext cx="1119359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Konsumen</a:t>
              </a:r>
              <a:r>
                <a:rPr lang="en-US" sz="1733" b="1" dirty="0"/>
                <a:t> </a:t>
              </a:r>
              <a:r>
                <a:rPr lang="en-US" sz="1733" b="1" dirty="0" err="1"/>
                <a:t>tingkat</a:t>
              </a:r>
              <a:r>
                <a:rPr lang="en-US" sz="1733" b="1" dirty="0"/>
                <a:t> IV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53100" y="3748805"/>
              <a:ext cx="1119359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33" b="1" dirty="0" err="1"/>
                <a:t>Pengurai</a:t>
              </a:r>
              <a:endParaRPr lang="en-US" sz="1733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9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291005" y="1028733"/>
            <a:ext cx="2688299" cy="864043"/>
          </a:xfrm>
          <a:prstGeom prst="homePlate">
            <a:avLst>
              <a:gd name="adj" fmla="val 4945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sw-FR" sz="3733" b="1" dirty="0">
                <a:latin typeface="Calibri" pitchFamily="34" charset="0"/>
                <a:cs typeface="Calibri" pitchFamily="34" charset="0"/>
              </a:rPr>
              <a:t>Latihan</a:t>
            </a:r>
          </a:p>
        </p:txBody>
      </p:sp>
      <p:pic>
        <p:nvPicPr>
          <p:cNvPr id="21" name="Picture 2" descr="Y:\TRANSIT JOB GAMBAR\BUPING B.INDO 4 K 13\ik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 bwMode="auto">
          <a:xfrm>
            <a:off x="143339" y="2564902"/>
            <a:ext cx="2208245" cy="39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9914" y="861391"/>
            <a:ext cx="4267200" cy="5573493"/>
            <a:chOff x="5002487" y="105363"/>
            <a:chExt cx="4089185" cy="4720799"/>
          </a:xfrm>
        </p:grpSpPr>
        <p:pic>
          <p:nvPicPr>
            <p:cNvPr id="7170" name="Picture 2" descr="E:\ANAK SD\SAINS K13 NEW\Kelas 5\Pel 5\GBR GA JADI\rantai makanan di laut (edit) _170827193 [Converted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2420">
              <a:off x="5002487" y="105363"/>
              <a:ext cx="2942809" cy="4720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262872" y="3272106"/>
              <a:ext cx="18288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73183" y="3287683"/>
            <a:ext cx="5376597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Jelaskan</a:t>
            </a:r>
            <a:r>
              <a:rPr lang="en-US" sz="2667" b="1" dirty="0"/>
              <a:t> </a:t>
            </a:r>
            <a:r>
              <a:rPr lang="en-US" sz="2667" b="1" dirty="0" err="1"/>
              <a:t>peran</a:t>
            </a:r>
            <a:r>
              <a:rPr lang="en-US" sz="2667" b="1" dirty="0"/>
              <a:t> </a:t>
            </a:r>
            <a:r>
              <a:rPr lang="en-US" sz="2667" b="1" dirty="0" err="1"/>
              <a:t>setiap</a:t>
            </a:r>
            <a:r>
              <a:rPr lang="en-US" sz="2667" b="1" dirty="0"/>
              <a:t> </a:t>
            </a:r>
            <a:r>
              <a:rPr lang="en-US" sz="2667" b="1" dirty="0" err="1"/>
              <a:t>makhluk</a:t>
            </a:r>
            <a:r>
              <a:rPr lang="en-US" sz="2667" b="1" dirty="0"/>
              <a:t> </a:t>
            </a:r>
            <a:r>
              <a:rPr lang="en-US" sz="2667" b="1" dirty="0" err="1"/>
              <a:t>hidup</a:t>
            </a:r>
            <a:r>
              <a:rPr lang="en-US" sz="2667" b="1" dirty="0"/>
              <a:t> </a:t>
            </a:r>
            <a:r>
              <a:rPr lang="en-US" sz="2667" b="1" dirty="0" err="1"/>
              <a:t>dalam</a:t>
            </a:r>
            <a:r>
              <a:rPr lang="en-US" sz="2667" b="1" dirty="0"/>
              <a:t> </a:t>
            </a:r>
            <a:r>
              <a:rPr lang="en-US" sz="2667" b="1" dirty="0" err="1"/>
              <a:t>rantai</a:t>
            </a:r>
            <a:r>
              <a:rPr lang="en-US" sz="2667" b="1" dirty="0"/>
              <a:t> </a:t>
            </a:r>
            <a:r>
              <a:rPr lang="en-US" sz="2667" b="1" dirty="0" err="1"/>
              <a:t>makanan</a:t>
            </a:r>
            <a:r>
              <a:rPr lang="en-US" sz="2667" b="1" dirty="0"/>
              <a:t> </a:t>
            </a:r>
            <a:r>
              <a:rPr lang="en-US" sz="2667" b="1" dirty="0" err="1"/>
              <a:t>tersebut</a:t>
            </a:r>
            <a:r>
              <a:rPr lang="en-US" sz="2667" b="1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3183" y="2276873"/>
            <a:ext cx="537659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Perhatikan</a:t>
            </a:r>
            <a:r>
              <a:rPr lang="en-US" sz="2667" b="1" dirty="0"/>
              <a:t> </a:t>
            </a:r>
            <a:r>
              <a:rPr lang="en-US" sz="2667" b="1" dirty="0" err="1"/>
              <a:t>rantai</a:t>
            </a:r>
            <a:r>
              <a:rPr lang="en-US" sz="2667" b="1" dirty="0"/>
              <a:t> </a:t>
            </a:r>
            <a:r>
              <a:rPr lang="en-US" sz="2667" b="1" dirty="0" err="1"/>
              <a:t>makanan</a:t>
            </a:r>
            <a:r>
              <a:rPr lang="en-US" sz="2667" b="1" dirty="0"/>
              <a:t> di </a:t>
            </a:r>
            <a:r>
              <a:rPr lang="en-US" sz="2667" b="1" dirty="0" err="1"/>
              <a:t>samping</a:t>
            </a:r>
            <a:r>
              <a:rPr lang="en-US" sz="2667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7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09" y="285728"/>
            <a:ext cx="11474920" cy="10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Antarmakhluk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hidup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membentuk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pola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interaksi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hubungan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pola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interaksi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ekosistem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kompetisi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predasi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simbiosis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360" y="1540170"/>
            <a:ext cx="9601067" cy="2434054"/>
            <a:chOff x="251520" y="1155127"/>
            <a:chExt cx="7200800" cy="1825541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1203597"/>
              <a:ext cx="5072098" cy="1331737"/>
              <a:chOff x="357158" y="1462244"/>
              <a:chExt cx="5072098" cy="1157081"/>
            </a:xfrm>
            <a:solidFill>
              <a:srgbClr val="E5F3F7"/>
            </a:solidFill>
          </p:grpSpPr>
          <p:sp>
            <p:nvSpPr>
              <p:cNvPr id="12" name="Rounded Rectangle 11"/>
              <p:cNvSpPr/>
              <p:nvPr/>
            </p:nvSpPr>
            <p:spPr>
              <a:xfrm>
                <a:off x="357158" y="1502084"/>
                <a:ext cx="5072098" cy="111724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9166" y="1462244"/>
                <a:ext cx="4643470" cy="112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gsw-FR" sz="2667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Kompetisi</a:t>
                </a:r>
                <a:r>
                  <a:rPr lang="gsw-FR" sz="2667" b="1" dirty="0">
                    <a:latin typeface="Calibri" pitchFamily="34" charset="0"/>
                    <a:cs typeface="Calibri" pitchFamily="34" charset="0"/>
                  </a:rPr>
                  <a:t>, yaitu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persaingan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antara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dua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atau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lebih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jenis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makhluk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hidup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mendapatkan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sumber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daya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alam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 yang </a:t>
                </a:r>
                <a:r>
                  <a:rPr lang="en-US" sz="2667" b="1" dirty="0" err="1">
                    <a:latin typeface="Calibri" pitchFamily="34" charset="0"/>
                    <a:cs typeface="Calibri" pitchFamily="34" charset="0"/>
                  </a:rPr>
                  <a:t>terbatas</a:t>
                </a:r>
                <a:r>
                  <a:rPr lang="en-US" sz="2667" b="1" dirty="0">
                    <a:latin typeface="Calibri" pitchFamily="34" charset="0"/>
                    <a:cs typeface="Calibri" pitchFamily="34" charset="0"/>
                  </a:rPr>
                  <a:t>. </a:t>
                </a:r>
              </a:p>
            </p:txBody>
          </p:sp>
        </p:grpSp>
        <p:pic>
          <p:nvPicPr>
            <p:cNvPr id="17" name="Picture 2" descr="C:\Documents and Settings\Administrator\My Documents\13. Buping SD Kelas V (FINAL)\QR Code Buping 5\TEMA 5\1024px-Fighting_Hartebeest.jpg"/>
            <p:cNvPicPr>
              <a:picLocks noChangeAspect="1" noChangeArrowheads="1"/>
            </p:cNvPicPr>
            <p:nvPr/>
          </p:nvPicPr>
          <p:blipFill>
            <a:blip r:embed="rId2" cstate="print"/>
            <a:srcRect t="12779" r="6238"/>
            <a:stretch>
              <a:fillRect/>
            </a:stretch>
          </p:blipFill>
          <p:spPr bwMode="auto">
            <a:xfrm>
              <a:off x="4860032" y="1155127"/>
              <a:ext cx="2520000" cy="15635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5623520" y="2757577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360" y="3909053"/>
            <a:ext cx="10920021" cy="2369426"/>
            <a:chOff x="251520" y="2931790"/>
            <a:chExt cx="8190016" cy="1777070"/>
          </a:xfrm>
        </p:grpSpPr>
        <p:sp>
          <p:nvSpPr>
            <p:cNvPr id="16" name="Rounded Rectangle 15"/>
            <p:cNvSpPr/>
            <p:nvPr/>
          </p:nvSpPr>
          <p:spPr>
            <a:xfrm>
              <a:off x="4464843" y="3448040"/>
              <a:ext cx="3976693" cy="7577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Predasi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hubungan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antara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pemangsa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mangsa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pic>
          <p:nvPicPr>
            <p:cNvPr id="18" name="Picture 2" descr="E:\My Nature Journey\schwarzstroch-1831020_960_720.jpg"/>
            <p:cNvPicPr>
              <a:picLocks noChangeAspect="1" noChangeArrowheads="1"/>
            </p:cNvPicPr>
            <p:nvPr/>
          </p:nvPicPr>
          <p:blipFill>
            <a:blip r:embed="rId3" cstate="print"/>
            <a:srcRect t="6450"/>
            <a:stretch>
              <a:fillRect/>
            </a:stretch>
          </p:blipFill>
          <p:spPr bwMode="auto">
            <a:xfrm>
              <a:off x="2555775" y="2931790"/>
              <a:ext cx="2282239" cy="14233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194" name="Picture 2" descr="E:\ANAK SD\BUPING SD Kelas V\NASKAH\Penilaian Akhir Semester\predasi 1869465_192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52355"/>
              <a:ext cx="2180261" cy="14195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1691680" y="4485769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10263" y="3039805"/>
            <a:ext cx="7838397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933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360" y="260649"/>
            <a:ext cx="6043792" cy="2826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gsw-FR" sz="2667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Simbiosis</a:t>
            </a:r>
            <a:r>
              <a:rPr lang="gsw-FR" sz="2667" b="1" dirty="0">
                <a:latin typeface="Calibri" pitchFamily="34" charset="0"/>
                <a:cs typeface="Calibri" pitchFamily="34" charset="0"/>
              </a:rPr>
              <a:t> adalah hubungan antara dua atau lebih makhluk hidup yang hidup bersama.</a:t>
            </a:r>
            <a:br>
              <a:rPr lang="gsw-FR" sz="2667" b="1" dirty="0">
                <a:latin typeface="Calibri" pitchFamily="34" charset="0"/>
                <a:cs typeface="Calibri" pitchFamily="34" charset="0"/>
              </a:rPr>
            </a:br>
            <a:r>
              <a:rPr lang="gsw-FR" sz="2667" b="1" dirty="0">
                <a:latin typeface="Calibri" pitchFamily="34" charset="0"/>
                <a:cs typeface="Calibri" pitchFamily="34" charset="0"/>
              </a:rPr>
              <a:t>Simbiosis dapat dibedakan menjadi simbiosis </a:t>
            </a:r>
            <a:r>
              <a:rPr lang="gsw-FR" sz="26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mutualisme</a:t>
            </a:r>
            <a:r>
              <a:rPr lang="gsw-FR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gsw-FR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komensalisme</a:t>
            </a:r>
            <a:r>
              <a:rPr lang="gsw-FR" sz="2667" b="1" dirty="0">
                <a:latin typeface="Calibri" pitchFamily="34" charset="0"/>
                <a:cs typeface="Calibri" pitchFamily="34" charset="0"/>
              </a:rPr>
              <a:t>, dan </a:t>
            </a:r>
            <a:r>
              <a:rPr lang="gsw-FR" sz="2667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parasitisme</a:t>
            </a:r>
            <a:r>
              <a:rPr lang="gsw-FR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72064" y="359483"/>
            <a:ext cx="5376597" cy="2750645"/>
            <a:chOff x="5004048" y="269612"/>
            <a:chExt cx="4032448" cy="2062984"/>
          </a:xfrm>
        </p:grpSpPr>
        <p:pic>
          <p:nvPicPr>
            <p:cNvPr id="9218" name="Picture 2" descr="E:\ANAK SD\tematik dyah\tematik dyah 2\LAMA\tema 8\8.8 simbiosis mutualism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69612"/>
              <a:ext cx="2376264" cy="17821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79347" y="498991"/>
              <a:ext cx="1757149" cy="130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Simbiosis</a:t>
              </a:r>
              <a:r>
                <a:rPr lang="en-US" sz="2133" b="1" dirty="0"/>
                <a:t> </a:t>
              </a:r>
              <a:r>
                <a:rPr lang="en-US" sz="2133" b="1" dirty="0" err="1"/>
                <a:t>mutualisme</a:t>
              </a:r>
              <a:r>
                <a:rPr lang="en-US" sz="2133" b="1" dirty="0"/>
                <a:t> </a:t>
              </a:r>
              <a:r>
                <a:rPr lang="en-US" sz="2133" b="1" dirty="0" err="1"/>
                <a:t>antara</a:t>
              </a:r>
              <a:r>
                <a:rPr lang="en-US" sz="2133" b="1" dirty="0"/>
                <a:t> </a:t>
              </a:r>
              <a:r>
                <a:rPr lang="en-US" sz="2133" b="1" dirty="0" err="1"/>
                <a:t>lebah</a:t>
              </a:r>
              <a:r>
                <a:rPr lang="en-US" sz="2133" b="1" dirty="0"/>
                <a:t> </a:t>
              </a:r>
              <a:r>
                <a:rPr lang="en-US" sz="2133" b="1" dirty="0" err="1"/>
                <a:t>dan</a:t>
              </a:r>
              <a:r>
                <a:rPr lang="en-US" sz="2133" b="1" dirty="0"/>
                <a:t> </a:t>
              </a:r>
              <a:r>
                <a:rPr lang="en-US" sz="2133" b="1" dirty="0" err="1"/>
                <a:t>tumbuhan</a:t>
              </a:r>
              <a:r>
                <a:rPr lang="en-US" sz="2133" b="1" dirty="0"/>
                <a:t> </a:t>
              </a:r>
              <a:r>
                <a:rPr lang="en-US" sz="2133" b="1" dirty="0" err="1"/>
                <a:t>berbunga</a:t>
              </a:r>
              <a:r>
                <a:rPr lang="en-US" sz="2133" b="1" dirty="0"/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4358" y="2109505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07435" y="3236979"/>
            <a:ext cx="4463795" cy="3041436"/>
            <a:chOff x="144034" y="2427734"/>
            <a:chExt cx="3347846" cy="2281077"/>
          </a:xfrm>
        </p:grpSpPr>
        <p:pic>
          <p:nvPicPr>
            <p:cNvPr id="9219" name="Picture 3" descr="E:\ANAK SD\XPRESS IPA 2019\SETT-2\MATERI 1\1 komensalisme tumbuhan paku 5552362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427734"/>
              <a:ext cx="2581893" cy="1717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44034" y="4147215"/>
              <a:ext cx="3347846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Simbiosis</a:t>
              </a:r>
              <a:r>
                <a:rPr lang="en-US" sz="2133" b="1" dirty="0"/>
                <a:t> </a:t>
              </a:r>
              <a:r>
                <a:rPr lang="en-US" sz="2133" b="1" dirty="0" err="1"/>
                <a:t>komensalisme</a:t>
              </a:r>
              <a:r>
                <a:rPr lang="en-US" sz="2133" b="1" dirty="0"/>
                <a:t> </a:t>
              </a:r>
              <a:r>
                <a:rPr lang="en-US" sz="2133" b="1" dirty="0" err="1"/>
                <a:t>antara</a:t>
              </a:r>
              <a:r>
                <a:rPr lang="en-US" sz="2133" b="1" dirty="0"/>
                <a:t> </a:t>
              </a:r>
              <a:r>
                <a:rPr lang="en-US" sz="2133" b="1" dirty="0" err="1"/>
                <a:t>tumbuhan</a:t>
              </a:r>
              <a:r>
                <a:rPr lang="en-US" sz="2133" b="1" dirty="0"/>
                <a:t> </a:t>
              </a:r>
              <a:r>
                <a:rPr lang="en-US" sz="2133" b="1" dirty="0" err="1"/>
                <a:t>paku</a:t>
              </a:r>
              <a:r>
                <a:rPr lang="en-US" sz="2133" b="1" dirty="0"/>
                <a:t> </a:t>
              </a:r>
              <a:r>
                <a:rPr lang="en-US" sz="2133" b="1" dirty="0" err="1"/>
                <a:t>dan</a:t>
              </a:r>
              <a:r>
                <a:rPr lang="en-US" sz="2133" b="1" dirty="0"/>
                <a:t> </a:t>
              </a:r>
              <a:r>
                <a:rPr lang="en-US" sz="2133" b="1" dirty="0" err="1"/>
                <a:t>pohon</a:t>
              </a:r>
              <a:r>
                <a:rPr lang="en-US" sz="2133" b="1" dirty="0"/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302762" y="3174962"/>
              <a:ext cx="1582422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36728" y="3236977"/>
            <a:ext cx="4463795" cy="3112989"/>
            <a:chOff x="4089072" y="2427733"/>
            <a:chExt cx="3347846" cy="2334742"/>
          </a:xfrm>
        </p:grpSpPr>
        <p:pic>
          <p:nvPicPr>
            <p:cNvPr id="9220" name="Picture 4" descr="E:\ANAK SD\BUPING SD Kelas V\SETT-3\tema 5\5.4 parasitisme  caplak -2329990_192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3" r="10236" b="11740"/>
            <a:stretch/>
          </p:blipFill>
          <p:spPr bwMode="auto">
            <a:xfrm>
              <a:off x="4338083" y="2515671"/>
              <a:ext cx="2604977" cy="16315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089072" y="4200879"/>
              <a:ext cx="3347846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/>
                <a:t>Simbiosis</a:t>
              </a:r>
              <a:r>
                <a:rPr lang="en-US" sz="2133" b="1" dirty="0"/>
                <a:t> </a:t>
              </a:r>
              <a:r>
                <a:rPr lang="en-US" sz="2133" b="1" dirty="0" err="1"/>
                <a:t>parasitisme</a:t>
              </a:r>
              <a:r>
                <a:rPr lang="en-US" sz="2133" b="1" dirty="0"/>
                <a:t> </a:t>
              </a:r>
              <a:r>
                <a:rPr lang="en-US" sz="2133" b="1" dirty="0" err="1"/>
                <a:t>antara</a:t>
              </a:r>
              <a:r>
                <a:rPr lang="en-US" sz="2133" b="1" dirty="0"/>
                <a:t> </a:t>
              </a:r>
              <a:r>
                <a:rPr lang="en-US" sz="2133" b="1" dirty="0" err="1"/>
                <a:t>caplak</a:t>
              </a:r>
              <a:r>
                <a:rPr lang="en-US" sz="2133" b="1" dirty="0"/>
                <a:t> </a:t>
              </a:r>
              <a:r>
                <a:rPr lang="en-US" sz="2133" b="1" dirty="0" err="1"/>
                <a:t>dan</a:t>
              </a:r>
              <a:r>
                <a:rPr lang="en-US" sz="2133" b="1" dirty="0"/>
                <a:t> </a:t>
              </a:r>
              <a:r>
                <a:rPr lang="en-US" sz="2133" b="1" dirty="0" err="1"/>
                <a:t>kucing</a:t>
              </a:r>
              <a:r>
                <a:rPr lang="en-US" sz="2133" b="1" dirty="0"/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126777" y="3230588"/>
              <a:ext cx="18288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1371" y="318525"/>
            <a:ext cx="11480803" cy="2943296"/>
            <a:chOff x="323528" y="238893"/>
            <a:chExt cx="8610602" cy="2207472"/>
          </a:xfrm>
        </p:grpSpPr>
        <p:sp>
          <p:nvSpPr>
            <p:cNvPr id="7" name="TextBox 6"/>
            <p:cNvSpPr txBox="1"/>
            <p:nvPr/>
          </p:nvSpPr>
          <p:spPr>
            <a:xfrm>
              <a:off x="323528" y="579167"/>
              <a:ext cx="3960440" cy="9927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am-ET" sz="2667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Simbiosis mutualisme </a:t>
              </a:r>
              <a:r>
                <a:rPr lang="am-ET" sz="2667" b="1" dirty="0">
                  <a:latin typeface="Calibri" pitchFamily="34" charset="0"/>
                  <a:cs typeface="Calibri" pitchFamily="34" charset="0"/>
                </a:rPr>
                <a:t>terjadi jika kedua pihak yang terlibat saling menguntungkan.</a:t>
              </a:r>
            </a:p>
          </p:txBody>
        </p:sp>
        <p:pic>
          <p:nvPicPr>
            <p:cNvPr id="10242" name="Picture 2" descr="E:\ANAK SD\SAINS K13 NEW\Kelas 5\LPAT\GBR LPAT\10.6 burung dan bunga mutualisme 105638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5" y="339502"/>
              <a:ext cx="2262858" cy="15040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E:\ANAK SD\X-Press IPA 2016\SKL 1-4\Gambar SKl 1-4\3.2 mutualis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39502"/>
              <a:ext cx="2280097" cy="1494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7908185" y="1041748"/>
              <a:ext cx="18288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4557" y="1884769"/>
              <a:ext cx="4035199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2133" b="1" dirty="0"/>
                <a:t>Misalnya, hubungan burung dan tumbuhan berbunga serta hubungan kerbau dan jalak.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3338" y="2781402"/>
            <a:ext cx="11521281" cy="3401003"/>
            <a:chOff x="107503" y="2086051"/>
            <a:chExt cx="8640961" cy="2550752"/>
          </a:xfrm>
        </p:grpSpPr>
        <p:sp>
          <p:nvSpPr>
            <p:cNvPr id="16" name="TextBox 15"/>
            <p:cNvSpPr txBox="1"/>
            <p:nvPr/>
          </p:nvSpPr>
          <p:spPr>
            <a:xfrm>
              <a:off x="4788024" y="2884750"/>
              <a:ext cx="3960440" cy="16083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667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Simbiosis</a:t>
              </a:r>
              <a:r>
                <a:rPr lang="en-US" sz="2667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komensalisme</a:t>
              </a:r>
              <a:r>
                <a:rPr lang="en-US" sz="2667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terjadi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ketika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salah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satu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pihak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terlibat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diuntungkan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sedangkan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pihak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yang lain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tidak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diuntungkan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atau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dirugikan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  <a:r>
                <a:rPr lang="en-US" sz="2667" b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44" name="Picture 4" descr="E:\ANAK SD\SAINS K13 NEW\Kelas 5\Pel 5\GBR PEL 5\5.48 komensalisme Carcharhinus_longimanus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086051"/>
              <a:ext cx="2455542" cy="1637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E:\ANAK SD\tematik dyah\tematik dyah 2\BARU\Tema 8 Subtema 2\8.2.2 anggrek dan poh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384722"/>
              <a:ext cx="2438400" cy="16271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7503" y="4075207"/>
              <a:ext cx="4464497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2133" b="1"/>
                <a:t>Misalnya, hubungan ikan hiu dan remora serta hubungan anggrek dan pohon besar.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1760" y="2139702"/>
              <a:ext cx="18288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8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371" y="772223"/>
            <a:ext cx="6624736" cy="913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Simbiosis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parasitisme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pihak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diuntungkan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pihak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lain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dirugikan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828" y="1604799"/>
            <a:ext cx="11243764" cy="4441331"/>
            <a:chOff x="344121" y="1203599"/>
            <a:chExt cx="8432823" cy="3330998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7674079" y="1929534"/>
              <a:ext cx="18288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pixabay.com, shutterstock.com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558" y="3973001"/>
              <a:ext cx="6799762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gsw-FR" sz="2133" b="1" dirty="0"/>
                <a:t>Misalnya, hubungan tali putri dan tumbuhan teh-tehan, hubungan nyamuk dan manusia, serta hubungan tumbuhan raflesia dan tumbuhan inang.</a:t>
              </a:r>
            </a:p>
          </p:txBody>
        </p:sp>
        <p:pic>
          <p:nvPicPr>
            <p:cNvPr id="11266" name="Picture 2" descr="E:\ANAK SD\BELUM\Mandiri IPA Kelas IV\Gambar\Bab 5\parasitism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37"/>
            <a:stretch/>
          </p:blipFill>
          <p:spPr bwMode="auto">
            <a:xfrm>
              <a:off x="344121" y="1504184"/>
              <a:ext cx="3024813" cy="20036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E:\ANAK SD\BUPING SD Kelas V\SETT-2\Tema 4\GBR TEMA 4\4.9 nyamuk aedes 49141_192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1064"/>
              <a:ext cx="2958677" cy="19585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E:\[ NASKAH &amp; GAMBAR SMP-SMA]\IPA HARYANTO PROYEK\IPA Haryanto 4\IPA 4\rafles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718" y="1287053"/>
              <a:ext cx="2850757" cy="18957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37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20</TotalTime>
  <Words>385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Gothic Std B</vt:lpstr>
      <vt:lpstr>Arial Black</vt:lpstr>
      <vt:lpstr>Arial Rounded MT Bold</vt:lpstr>
      <vt:lpstr>Bahnschrift Condensed</vt:lpstr>
      <vt:lpstr>Calibri</vt:lpstr>
      <vt:lpstr>Corbel</vt:lpstr>
      <vt:lpstr>Nyala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2021-10-30T02:00:15Z</dcterms:created>
  <dcterms:modified xsi:type="dcterms:W3CDTF">2021-10-30T02:20:57Z</dcterms:modified>
</cp:coreProperties>
</file>