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5" r:id="rId3"/>
    <p:sldId id="284" r:id="rId4"/>
    <p:sldId id="285" r:id="rId5"/>
    <p:sldId id="306" r:id="rId6"/>
    <p:sldId id="286" r:id="rId7"/>
    <p:sldId id="307" r:id="rId8"/>
    <p:sldId id="3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5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886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596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037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985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88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5169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40810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40074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6003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805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7482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E82DA7C-1066-40F0-94B7-31B7245CBE9F}" type="datetimeFigureOut">
              <a:rPr lang="en-ID" smtClean="0"/>
              <a:t>21/11/2021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EFF67B6-9451-4D73-BBF2-88DD733BB6F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3539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D90192-6484-4267-86B1-A038867F55B4}"/>
              </a:ext>
            </a:extLst>
          </p:cNvPr>
          <p:cNvSpPr/>
          <p:nvPr/>
        </p:nvSpPr>
        <p:spPr>
          <a:xfrm>
            <a:off x="5936974" y="1643270"/>
            <a:ext cx="5300869" cy="28623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Media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Mengajar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Buku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Pendamping</a:t>
            </a:r>
            <a:endParaRPr lang="en-US" sz="3600" b="1" dirty="0">
              <a:solidFill>
                <a:schemeClr val="tx1">
                  <a:lumMod val="75000"/>
                  <a:lumOff val="2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TEMATIK TERPADU</a:t>
            </a:r>
          </a:p>
          <a:p>
            <a:pPr algn="ctr"/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IPA</a:t>
            </a:r>
          </a:p>
          <a:p>
            <a:pPr algn="ctr"/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untuk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SD/MI </a:t>
            </a:r>
            <a:r>
              <a:rPr lang="en-US" sz="3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Kelas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V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0AF0D5-D7AB-4702-9AED-738E9CE1B1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" b="1650"/>
          <a:stretch/>
        </p:blipFill>
        <p:spPr>
          <a:xfrm>
            <a:off x="1313644" y="885614"/>
            <a:ext cx="4358285" cy="5260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805956-F76B-4621-A99A-C9F6062C7C45}"/>
              </a:ext>
            </a:extLst>
          </p:cNvPr>
          <p:cNvSpPr txBox="1"/>
          <p:nvPr/>
        </p:nvSpPr>
        <p:spPr>
          <a:xfrm>
            <a:off x="6016486" y="4956313"/>
            <a:ext cx="542013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rgbClr val="FF0000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8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326293" y="380979"/>
            <a:ext cx="7010400" cy="5771736"/>
            <a:chOff x="3866840" y="133350"/>
            <a:chExt cx="5257800" cy="4328802"/>
          </a:xfrm>
        </p:grpSpPr>
        <p:sp>
          <p:nvSpPr>
            <p:cNvPr id="3" name="Oval 2"/>
            <p:cNvSpPr/>
            <p:nvPr/>
          </p:nvSpPr>
          <p:spPr>
            <a:xfrm>
              <a:off x="4191000" y="133350"/>
              <a:ext cx="4328802" cy="4328802"/>
            </a:xfrm>
            <a:prstGeom prst="ellipse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581220" y="2215536"/>
              <a:ext cx="36576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b="1" dirty="0" err="1">
                  <a:solidFill>
                    <a:srgbClr val="008000"/>
                  </a:solidFill>
                  <a:cs typeface="Calibri" pitchFamily="34" charset="0"/>
                </a:rPr>
                <a:t>Ekosistem</a:t>
              </a:r>
              <a:endParaRPr lang="en-US" sz="5333" b="1" dirty="0">
                <a:solidFill>
                  <a:srgbClr val="008000"/>
                </a:solidFill>
                <a:cs typeface="Calibri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66840" y="1495456"/>
              <a:ext cx="5257800" cy="6847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333" dirty="0" err="1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Tema</a:t>
              </a:r>
              <a:r>
                <a:rPr lang="en-US" sz="5333" dirty="0">
                  <a:solidFill>
                    <a:schemeClr val="accent2">
                      <a:lumMod val="75000"/>
                    </a:schemeClr>
                  </a:solidFill>
                  <a:latin typeface="Arial Rounded MT Bold" pitchFamily="34" charset="0"/>
                </a:rPr>
                <a:t> 5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t="5004" r="6461"/>
          <a:stretch/>
        </p:blipFill>
        <p:spPr>
          <a:xfrm>
            <a:off x="516640" y="644691"/>
            <a:ext cx="5238413" cy="509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5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" y="1"/>
            <a:ext cx="12192044" cy="889000"/>
            <a:chOff x="-1" y="0"/>
            <a:chExt cx="9144033" cy="666750"/>
          </a:xfrm>
        </p:grpSpPr>
        <p:grpSp>
          <p:nvGrpSpPr>
            <p:cNvPr id="32" name="Group 8"/>
            <p:cNvGrpSpPr/>
            <p:nvPr/>
          </p:nvGrpSpPr>
          <p:grpSpPr>
            <a:xfrm>
              <a:off x="-1" y="0"/>
              <a:ext cx="7643835" cy="666750"/>
              <a:chOff x="-1" y="0"/>
              <a:chExt cx="8696259" cy="666750"/>
            </a:xfrm>
          </p:grpSpPr>
          <p:pic>
            <p:nvPicPr>
              <p:cNvPr id="36" name="Picture 35" descr="E:\ELISA\PPT ESPS\2016\ESPS edisi kurnas\PERINTILAN ESPS KURNAS\pita label 5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" y="0"/>
                <a:ext cx="5887721" cy="6667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238747" y="58149"/>
                <a:ext cx="8457511" cy="5617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Materi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Inti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4267" b="1" dirty="0" err="1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Subtema</a:t>
                </a:r>
                <a:r>
                  <a:rPr lang="en-US" sz="4267" b="1" dirty="0">
                    <a:solidFill>
                      <a:schemeClr val="bg1"/>
                    </a:solidFill>
                    <a:latin typeface="Calibri" pitchFamily="34" charset="0"/>
                    <a:cs typeface="Calibri" pitchFamily="34" charset="0"/>
                  </a:rPr>
                  <a:t> 3</a:t>
                </a:r>
              </a:p>
            </p:txBody>
          </p:sp>
        </p:grpSp>
        <p:grpSp>
          <p:nvGrpSpPr>
            <p:cNvPr id="33" name="Group 11"/>
            <p:cNvGrpSpPr/>
            <p:nvPr/>
          </p:nvGrpSpPr>
          <p:grpSpPr>
            <a:xfrm>
              <a:off x="7848632" y="142858"/>
              <a:ext cx="1295400" cy="417731"/>
              <a:chOff x="7772400" y="57150"/>
              <a:chExt cx="1295400" cy="41773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7772400" y="57150"/>
                <a:ext cx="1143000" cy="41773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24800" y="71420"/>
                <a:ext cx="1143000" cy="346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Calibri" pitchFamily="34" charset="0"/>
                    <a:cs typeface="Calibri" pitchFamily="34" charset="0"/>
                  </a:rPr>
                  <a:t>KD 3.5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79805" y="1508787"/>
            <a:ext cx="4955987" cy="13236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67" b="1" noProof="1">
                <a:latin typeface="Calibri" pitchFamily="34" charset="0"/>
                <a:cs typeface="Calibri" pitchFamily="34" charset="0"/>
              </a:rPr>
              <a:t>Beberapa rantai makanan yang saling berhubungan disebut </a:t>
            </a:r>
            <a:r>
              <a:rPr lang="en-US" sz="2667" b="1" noProof="1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jaring-jaring makanan</a:t>
            </a:r>
            <a:r>
              <a:rPr lang="en-US" sz="2667" b="1" noProof="1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9805" y="3140968"/>
            <a:ext cx="4955987" cy="25549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2667" b="1" noProof="1">
                <a:latin typeface="Calibri" pitchFamily="34" charset="0"/>
                <a:cs typeface="Calibri" pitchFamily="34" charset="0"/>
              </a:rPr>
              <a:t>Dalam sebuah jaring-jaring makanan, mungkin terdapat lebih dari satu produsen, konsumen tingkat I, konsumen tingkat II, konsumen tingkat III, dan seterusnya.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471575" y="969920"/>
            <a:ext cx="5832738" cy="5339400"/>
            <a:chOff x="4103681" y="727440"/>
            <a:chExt cx="4374553" cy="4004550"/>
          </a:xfrm>
        </p:grpSpPr>
        <p:pic>
          <p:nvPicPr>
            <p:cNvPr id="12290" name="Picture 2" descr="E:\BANK GAMBAR MIU\SHUTTERSTOCK\Ririn 23-25 Juni\jaring-jaring makanan EDIT shutterstock_661087387 [Converted]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681" y="727440"/>
              <a:ext cx="4284743" cy="4004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 rot="16200000">
              <a:off x="7452289" y="2920851"/>
              <a:ext cx="1828800" cy="223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285709" y="285729"/>
            <a:ext cx="10953827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Perubahan populasi salah satu komponen penyusun ekosistem dapat menyebabkan terganggunya rantai makanan dan keseimbangan ekosistem.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62623" y="1548276"/>
            <a:ext cx="5143536" cy="1733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rantai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makanan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tersebut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belalang</a:t>
            </a:r>
            <a:r>
              <a:rPr lang="en-US" sz="2133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konsumen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tingkat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I) </a:t>
            </a:r>
            <a:r>
              <a:rPr lang="en-US" sz="2133" b="1" dirty="0" err="1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berkurang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rumput</a:t>
            </a:r>
            <a:r>
              <a:rPr lang="en-US" sz="2133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produsen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bertambah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pemangsanya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berkurang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9349" y="1316766"/>
            <a:ext cx="4896544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/>
              <a:t>Perhatikan</a:t>
            </a:r>
            <a:r>
              <a:rPr lang="en-US" sz="2133" b="1" dirty="0"/>
              <a:t> </a:t>
            </a:r>
            <a:r>
              <a:rPr lang="en-US" sz="2133" b="1" dirty="0" err="1"/>
              <a:t>rantai</a:t>
            </a:r>
            <a:r>
              <a:rPr lang="en-US" sz="2133" b="1" dirty="0"/>
              <a:t> </a:t>
            </a:r>
            <a:r>
              <a:rPr lang="en-US" sz="2133" b="1" dirty="0" err="1"/>
              <a:t>makanan</a:t>
            </a:r>
            <a:r>
              <a:rPr lang="en-US" sz="2133" b="1" dirty="0"/>
              <a:t> </a:t>
            </a:r>
            <a:r>
              <a:rPr lang="en-US" sz="2133" b="1" dirty="0" err="1"/>
              <a:t>berikut</a:t>
            </a:r>
            <a:r>
              <a:rPr lang="en-US" sz="2133" b="1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07968" y="3309656"/>
            <a:ext cx="5143536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3" b="1" dirty="0" err="1">
                <a:latin typeface="Calibri" pitchFamily="34" charset="0"/>
                <a:cs typeface="Calibri" pitchFamily="34" charset="0"/>
              </a:rPr>
              <a:t>Namun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sebaliknya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burung</a:t>
            </a:r>
            <a:r>
              <a:rPr lang="en-US" sz="2133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konsumen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tingkat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II)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justru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dapat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solidFill>
                  <a:srgbClr val="33CC33"/>
                </a:solidFill>
                <a:latin typeface="Calibri" pitchFamily="34" charset="0"/>
                <a:cs typeface="Calibri" pitchFamily="34" charset="0"/>
              </a:rPr>
              <a:t>berkurang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karena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makanannya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133" b="1" dirty="0" err="1">
                <a:latin typeface="Calibri" pitchFamily="34" charset="0"/>
                <a:cs typeface="Calibri" pitchFamily="34" charset="0"/>
              </a:rPr>
              <a:t>berkurang</a:t>
            </a:r>
            <a:r>
              <a:rPr lang="en-US" sz="2133" b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4859" y="4485118"/>
            <a:ext cx="5623589" cy="17366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Wingdings"/>
              </a:rPr>
              <a:t> </a:t>
            </a:r>
            <a:r>
              <a:rPr lang="en-US" sz="2400" b="1" dirty="0" err="1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Latihan</a:t>
            </a:r>
            <a:endParaRPr lang="en-US" sz="24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err="1">
                <a:latin typeface="Calibri" pitchFamily="34" charset="0"/>
                <a:cs typeface="Calibri" pitchFamily="34" charset="0"/>
              </a:rPr>
              <a:t>Jika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burung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bertambah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apa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terjadi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pada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populasi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ular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belalang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dan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rumput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7504" y="1892830"/>
            <a:ext cx="3702273" cy="4332145"/>
            <a:chOff x="283127" y="1419622"/>
            <a:chExt cx="2776705" cy="3249109"/>
          </a:xfrm>
        </p:grpSpPr>
        <p:grpSp>
          <p:nvGrpSpPr>
            <p:cNvPr id="6" name="Group 5"/>
            <p:cNvGrpSpPr/>
            <p:nvPr/>
          </p:nvGrpSpPr>
          <p:grpSpPr>
            <a:xfrm>
              <a:off x="283127" y="1419622"/>
              <a:ext cx="2776705" cy="3147580"/>
              <a:chOff x="283127" y="1419622"/>
              <a:chExt cx="2776705" cy="314758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3127" y="1419622"/>
                <a:ext cx="2776705" cy="314758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283127" y="3313239"/>
                <a:ext cx="976505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>
                    <a:latin typeface="Calibri" pitchFamily="34" charset="0"/>
                    <a:cs typeface="Calibri" pitchFamily="34" charset="0"/>
                  </a:rPr>
                  <a:t>Rumput</a:t>
                </a:r>
                <a:endParaRPr lang="en-US" sz="2133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656849" y="3327702"/>
                <a:ext cx="976505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>
                    <a:latin typeface="Calibri" pitchFamily="34" charset="0"/>
                    <a:cs typeface="Calibri" pitchFamily="34" charset="0"/>
                  </a:rPr>
                  <a:t>Belalang</a:t>
                </a:r>
                <a:endParaRPr lang="en-US" sz="2133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07263" y="2649544"/>
                <a:ext cx="976505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>
                    <a:latin typeface="Calibri" pitchFamily="34" charset="0"/>
                    <a:cs typeface="Calibri" pitchFamily="34" charset="0"/>
                  </a:rPr>
                  <a:t>Burung</a:t>
                </a:r>
                <a:endParaRPr lang="en-US" sz="2133" b="1" dirty="0">
                  <a:latin typeface="Calibri" pitchFamily="34" charset="0"/>
                  <a:cs typeface="Calibri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3167" y="2318580"/>
                <a:ext cx="864096" cy="31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133" b="1" dirty="0" err="1">
                    <a:latin typeface="Calibri" pitchFamily="34" charset="0"/>
                    <a:cs typeface="Calibri" pitchFamily="34" charset="0"/>
                  </a:rPr>
                  <a:t>Ular</a:t>
                </a:r>
                <a:endParaRPr lang="en-US" sz="2133" b="1" dirty="0"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043608" y="4445640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allAtOnce"/>
      <p:bldP spid="3" grpId="0"/>
      <p:bldP spid="9" grpId="0" build="allAtOnce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90459" y="548682"/>
            <a:ext cx="11525331" cy="534671"/>
            <a:chOff x="214282" y="873922"/>
            <a:chExt cx="8643998" cy="401003"/>
          </a:xfrm>
        </p:grpSpPr>
        <p:sp>
          <p:nvSpPr>
            <p:cNvPr id="18" name="Rectangle 17"/>
            <p:cNvSpPr/>
            <p:nvPr/>
          </p:nvSpPr>
          <p:spPr>
            <a:xfrm>
              <a:off x="214282" y="873922"/>
              <a:ext cx="8640000" cy="34624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</p:spPr>
          <p:txBody>
            <a:bodyPr wrap="square">
              <a:spAutoFit/>
            </a:bodyPr>
            <a:lstStyle/>
            <a:p>
              <a:endParaRPr lang="en-US" sz="2400" b="1" noProof="1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85720" y="928676"/>
              <a:ext cx="8572560" cy="3462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noProof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Perubahan lingkungan juga dapat menyebabkan terganggunya keseimbangan ekosistem.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285709" y="1402708"/>
            <a:ext cx="4274120" cy="1323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600"/>
              </a:spcAft>
            </a:pPr>
            <a:r>
              <a:rPr lang="gsw-FR" sz="2667" b="1" dirty="0">
                <a:latin typeface="Calibri" pitchFamily="34" charset="0"/>
                <a:cs typeface="Calibri" pitchFamily="34" charset="0"/>
              </a:rPr>
              <a:t>Perubahan lingkungan dapat disebabkan oleh faktor alam dan kegiatan manusia.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710" y="2816543"/>
            <a:ext cx="4191029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1" indent="-237061">
              <a:spcAft>
                <a:spcPts val="1600"/>
              </a:spcAft>
              <a:buFont typeface="Wingdings" pitchFamily="2" charset="2"/>
              <a:buChar char="§"/>
            </a:pPr>
            <a:r>
              <a:rPr lang="am-ET" sz="2667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Faktor alam</a:t>
            </a:r>
            <a:r>
              <a:rPr lang="am-ET" sz="2667" b="1" dirty="0">
                <a:latin typeface="Calibri" pitchFamily="34" charset="0"/>
                <a:cs typeface="Calibri" pitchFamily="34" charset="0"/>
              </a:rPr>
              <a:t>, misalnya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perubahan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667" b="1" dirty="0" err="1">
                <a:latin typeface="Calibri" pitchFamily="34" charset="0"/>
                <a:cs typeface="Calibri" pitchFamily="34" charset="0"/>
              </a:rPr>
              <a:t>musim</a:t>
            </a:r>
            <a:r>
              <a:rPr lang="en-US" sz="2667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am-ET" sz="2667" b="1" dirty="0">
                <a:latin typeface="Calibri" pitchFamily="34" charset="0"/>
                <a:cs typeface="Calibri" pitchFamily="34" charset="0"/>
              </a:rPr>
              <a:t>bencana alam atau perubahan populasi.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710" y="4544735"/>
            <a:ext cx="4191029" cy="1734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7061" indent="-237061">
              <a:spcAft>
                <a:spcPts val="1600"/>
              </a:spcAft>
              <a:buFont typeface="Wingdings" pitchFamily="2" charset="2"/>
              <a:buChar char="§"/>
            </a:pPr>
            <a:r>
              <a:rPr lang="gsw-FR" sz="2667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Kegiatan manusia</a:t>
            </a:r>
            <a:r>
              <a:rPr lang="gsw-FR" sz="2667" b="1" dirty="0">
                <a:latin typeface="Calibri" pitchFamily="34" charset="0"/>
                <a:cs typeface="Calibri" pitchFamily="34" charset="0"/>
              </a:rPr>
              <a:t>, misalnya penebangan hutan dan pencemaran lingkungan.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51851" y="1604797"/>
            <a:ext cx="7008779" cy="4032448"/>
            <a:chOff x="3275856" y="1131590"/>
            <a:chExt cx="5256584" cy="3024336"/>
          </a:xfrm>
        </p:grpSpPr>
        <p:sp>
          <p:nvSpPr>
            <p:cNvPr id="2" name="Rounded Rectangle 1"/>
            <p:cNvSpPr/>
            <p:nvPr/>
          </p:nvSpPr>
          <p:spPr>
            <a:xfrm>
              <a:off x="3357554" y="1275606"/>
              <a:ext cx="5174886" cy="288032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79912" y="1707654"/>
              <a:ext cx="4536504" cy="2285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q-AL" sz="2400" b="1" dirty="0">
                  <a:latin typeface="Calibri" pitchFamily="34" charset="0"/>
                  <a:cs typeface="Calibri" pitchFamily="34" charset="0"/>
                </a:rPr>
                <a:t>Coba kelompokkan apakah perubahan lingkungan berikut merupakan faktor alam atau kegiatan manusia: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Pembakaran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sq-AL" sz="2400" b="1" dirty="0">
                  <a:latin typeface="Calibri" pitchFamily="34" charset="0"/>
                  <a:cs typeface="Calibri" pitchFamily="34" charset="0"/>
                </a:rPr>
                <a:t>hutan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Pembuangan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limbah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tanpa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diolah</a:t>
              </a:r>
              <a:endParaRPr lang="sq-AL" sz="2400" b="1" dirty="0">
                <a:latin typeface="Calibri" pitchFamily="34" charset="0"/>
                <a:cs typeface="Calibri" pitchFamily="34" charset="0"/>
              </a:endParaRPr>
            </a:p>
            <a:p>
              <a:pPr marL="380990" indent="-380990">
                <a:buFont typeface="Arial" charset="0"/>
                <a:buChar char="•"/>
              </a:pPr>
              <a:r>
                <a:rPr lang="sq-AL" sz="2400" b="1" dirty="0">
                  <a:latin typeface="Calibri" pitchFamily="34" charset="0"/>
                  <a:cs typeface="Calibri" pitchFamily="34" charset="0"/>
                </a:rPr>
                <a:t>Penggunaan pestisida yang berlebihan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sq-AL" sz="2400" b="1" dirty="0">
                  <a:latin typeface="Calibri" pitchFamily="34" charset="0"/>
                  <a:cs typeface="Calibri" pitchFamily="34" charset="0"/>
                </a:rPr>
                <a:t>Gempa bumi</a:t>
              </a:r>
            </a:p>
            <a:p>
              <a:pPr marL="380990" indent="-380990">
                <a:buFont typeface="Arial" charset="0"/>
                <a:buChar char="•"/>
              </a:pPr>
              <a:r>
                <a:rPr lang="sq-AL" sz="2400" b="1" dirty="0">
                  <a:latin typeface="Calibri" pitchFamily="34" charset="0"/>
                  <a:cs typeface="Calibri" pitchFamily="34" charset="0"/>
                </a:rPr>
                <a:t>Gunung meletus</a:t>
              </a: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3275856" y="1131590"/>
              <a:ext cx="1440160" cy="461665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67" b="1" dirty="0" err="1"/>
                <a:t>Latihan</a:t>
              </a:r>
              <a:endParaRPr lang="en-US" sz="2667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8633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382" y="548681"/>
            <a:ext cx="4512501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/>
              <a:t>Perubahan</a:t>
            </a:r>
            <a:r>
              <a:rPr lang="en-US" sz="2400" b="1" dirty="0"/>
              <a:t> </a:t>
            </a:r>
            <a:r>
              <a:rPr lang="en-US" sz="2400" b="1" dirty="0" err="1"/>
              <a:t>lingkungan</a:t>
            </a:r>
            <a:r>
              <a:rPr lang="en-US" sz="2400" b="1" dirty="0"/>
              <a:t> yang </a:t>
            </a:r>
            <a:r>
              <a:rPr lang="en-US" sz="2400" b="1" dirty="0" err="1"/>
              <a:t>disebabkan</a:t>
            </a:r>
            <a:r>
              <a:rPr lang="en-US" sz="2400" b="1" dirty="0"/>
              <a:t> </a:t>
            </a:r>
            <a:r>
              <a:rPr lang="en-US" sz="2400" b="1" dirty="0" err="1"/>
              <a:t>oleh</a:t>
            </a:r>
            <a:r>
              <a:rPr lang="en-US" sz="2400" b="1" dirty="0"/>
              <a:t> </a:t>
            </a:r>
            <a:r>
              <a:rPr lang="en-US" sz="2400" b="1" dirty="0" err="1"/>
              <a:t>faktor</a:t>
            </a:r>
            <a:r>
              <a:rPr lang="en-US" sz="2400" b="1" dirty="0"/>
              <a:t> </a:t>
            </a:r>
            <a:r>
              <a:rPr lang="en-US" sz="2400" b="1" dirty="0" err="1"/>
              <a:t>alam</a:t>
            </a:r>
            <a:endParaRPr lang="en-US" sz="2400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143339" y="1525191"/>
            <a:ext cx="5632400" cy="4558056"/>
            <a:chOff x="107504" y="1143893"/>
            <a:chExt cx="4224300" cy="3418542"/>
          </a:xfrm>
        </p:grpSpPr>
        <p:pic>
          <p:nvPicPr>
            <p:cNvPr id="1028" name="Picture 4" descr="E:\ANAK SD\BUPING SD Kelas V\MEDIA MENGAJAR\gbr\musim kemarau SS-1762561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724" y="1143893"/>
              <a:ext cx="3048000" cy="193516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07504" y="3259951"/>
              <a:ext cx="4224300" cy="1302484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Perubahan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musim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menyebabkan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perubahan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lingkungan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Misalnya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pada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musim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kemarau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banyak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tumbuhan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yang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kekeringan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sehingga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mati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4" name="Bent Arrow 3"/>
            <p:cNvSpPr/>
            <p:nvPr/>
          </p:nvSpPr>
          <p:spPr>
            <a:xfrm rot="13320450" flipH="1">
              <a:off x="314635" y="2770693"/>
              <a:ext cx="607888" cy="59525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2787023" y="2068656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423926" y="548680"/>
            <a:ext cx="5609413" cy="5357165"/>
            <a:chOff x="4067944" y="411510"/>
            <a:chExt cx="4207060" cy="4017874"/>
          </a:xfrm>
        </p:grpSpPr>
        <p:pic>
          <p:nvPicPr>
            <p:cNvPr id="1029" name="Picture 5" descr="E:\ANAK SD\BELUM\Mandiri IPA Kelas IV\Gambar\Bab 10\tsunam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9992" y="2444440"/>
              <a:ext cx="3528790" cy="19849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4067944" y="411510"/>
              <a:ext cx="4207060" cy="191541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Bencana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alam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menyebabkan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kerusakan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ekosistem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punahnya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beberapa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jenis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makhluk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hidup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berkurangnya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populasi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makhluk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hidup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Contoh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bencana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alam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yaitu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gempa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bumi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, tsunami,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400" b="1" dirty="0" err="1">
                  <a:latin typeface="Calibri" pitchFamily="34" charset="0"/>
                  <a:cs typeface="Calibri" pitchFamily="34" charset="0"/>
                </a:rPr>
                <a:t>longsor</a:t>
              </a:r>
              <a:r>
                <a:rPr lang="en-US" sz="2400" b="1" dirty="0">
                  <a:latin typeface="Calibri" pitchFamily="34" charset="0"/>
                  <a:cs typeface="Calibri" pitchFamily="34" charset="0"/>
                </a:rPr>
                <a:t>.</a:t>
              </a:r>
            </a:p>
          </p:txBody>
        </p:sp>
        <p:sp>
          <p:nvSpPr>
            <p:cNvPr id="27" name="Bent Arrow 26"/>
            <p:cNvSpPr/>
            <p:nvPr/>
          </p:nvSpPr>
          <p:spPr>
            <a:xfrm rot="1077617" flipH="1">
              <a:off x="7467040" y="2224885"/>
              <a:ext cx="607888" cy="595255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237493" y="3325367"/>
              <a:ext cx="182880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7381" y="452670"/>
            <a:ext cx="5472608" cy="91940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am-ET" sz="2400" b="1"/>
              <a:t>Perubahan lingkungan yang disebabkan oleh kegiatan manusia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58761" y="1604797"/>
            <a:ext cx="5541277" cy="4969348"/>
            <a:chOff x="119070" y="1203598"/>
            <a:chExt cx="4155958" cy="3727011"/>
          </a:xfrm>
        </p:grpSpPr>
        <p:sp>
          <p:nvSpPr>
            <p:cNvPr id="25" name="TextBox 24"/>
            <p:cNvSpPr txBox="1"/>
            <p:nvPr/>
          </p:nvSpPr>
          <p:spPr>
            <a:xfrm>
              <a:off x="323528" y="3219822"/>
              <a:ext cx="3951500" cy="171078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Penebangan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p</a:t>
              </a:r>
              <a:r>
                <a:rPr lang="am-ET" sz="2133" b="1" dirty="0">
                  <a:latin typeface="Calibri" pitchFamily="34" charset="0"/>
                  <a:cs typeface="Calibri" pitchFamily="34" charset="0"/>
                </a:rPr>
                <a:t>embakaran hutan untuk membuka lahan dapat menyebabkan hilangnya habitat dan sumber makanan hewan, punahnya beberapa jenis hewan dan tumbuhan,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serta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am-ET" sz="2133" b="1" dirty="0">
                  <a:latin typeface="Calibri" pitchFamily="34" charset="0"/>
                  <a:cs typeface="Calibri" pitchFamily="34" charset="0"/>
                </a:rPr>
                <a:t>kerusakan ekosistem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.</a:t>
              </a:r>
              <a:endParaRPr lang="am-ET" sz="2133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3" name="Picture 1" descr="C:\Users\TYH\Downloads\wildfire-1105209_960_720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506" y="1203598"/>
              <a:ext cx="2817342" cy="18782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2" name="Rectangle 11"/>
            <p:cNvSpPr/>
            <p:nvPr/>
          </p:nvSpPr>
          <p:spPr>
            <a:xfrm rot="16200000">
              <a:off x="-396792" y="2107080"/>
              <a:ext cx="1254815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m-ET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am-ET" sz="1333" i="1" dirty="0">
                  <a:latin typeface="Calibri" pitchFamily="34" charset="0"/>
                  <a:cs typeface="Calibri" pitchFamily="34" charset="0"/>
                </a:rPr>
                <a:t>pixabay.com</a:t>
              </a:r>
            </a:p>
          </p:txBody>
        </p:sp>
        <p:sp>
          <p:nvSpPr>
            <p:cNvPr id="13" name="Bent Arrow 12"/>
            <p:cNvSpPr/>
            <p:nvPr/>
          </p:nvSpPr>
          <p:spPr>
            <a:xfrm rot="6717235">
              <a:off x="2857534" y="2667298"/>
              <a:ext cx="607888" cy="59525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04848" y="1188661"/>
            <a:ext cx="5275728" cy="4944415"/>
            <a:chOff x="4503636" y="891495"/>
            <a:chExt cx="3956796" cy="3708311"/>
          </a:xfrm>
        </p:grpSpPr>
        <p:pic>
          <p:nvPicPr>
            <p:cNvPr id="2050" name="Picture 2" descr="E:\ANAK SD\BUPING SD Kelas V\MEDIA MENGAJAR\gbr\pestisida 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3636" y="2490001"/>
              <a:ext cx="3164707" cy="210980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 rot="16200000">
              <a:off x="7012398" y="3683761"/>
              <a:ext cx="1497718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am-ET" sz="1333" dirty="0">
                  <a:latin typeface="Calibri" pitchFamily="34" charset="0"/>
                  <a:cs typeface="Calibri" pitchFamily="34" charset="0"/>
                </a:rPr>
                <a:t>Sumber: </a:t>
              </a:r>
              <a:r>
                <a:rPr lang="en-US" sz="1333" i="1" dirty="0">
                  <a:latin typeface="Calibri" pitchFamily="34" charset="0"/>
                  <a:cs typeface="Calibri" pitchFamily="34" charset="0"/>
                </a:rPr>
                <a:t>shutterstock.com</a:t>
              </a:r>
              <a:endParaRPr lang="am-ET" sz="1333" i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87766" y="891495"/>
              <a:ext cx="3472666" cy="1438426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Penggunaan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pestisida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pupuk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kimia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berlebihan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dapat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mencemari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lingkungan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dan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menyebabkan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keracunan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bahkan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kematian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bagi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makhluk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hidup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z="2133" b="1" dirty="0" err="1">
                  <a:latin typeface="Calibri" pitchFamily="34" charset="0"/>
                  <a:cs typeface="Calibri" pitchFamily="34" charset="0"/>
                </a:rPr>
                <a:t>tertentu</a:t>
              </a:r>
              <a:r>
                <a:rPr lang="en-US" sz="2133" b="1" dirty="0">
                  <a:latin typeface="Calibri" pitchFamily="34" charset="0"/>
                  <a:cs typeface="Calibri" pitchFamily="34" charset="0"/>
                </a:rPr>
                <a:t>.</a:t>
              </a:r>
              <a:endParaRPr lang="am-ET" sz="2133" b="1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Bent Arrow 19"/>
            <p:cNvSpPr/>
            <p:nvPr/>
          </p:nvSpPr>
          <p:spPr>
            <a:xfrm rot="13320450" flipH="1">
              <a:off x="4779131" y="2058099"/>
              <a:ext cx="607888" cy="595255"/>
            </a:xfrm>
            <a:prstGeom prst="ben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3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ACCDBAB-5B51-4584-8D03-8A2EE034ACB4}"/>
              </a:ext>
            </a:extLst>
          </p:cNvPr>
          <p:cNvSpPr/>
          <p:nvPr/>
        </p:nvSpPr>
        <p:spPr>
          <a:xfrm>
            <a:off x="1378227" y="1643270"/>
            <a:ext cx="5446644" cy="272357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SELAMAT BELAJAR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DAN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TETAP SEMANGAT</a:t>
            </a:r>
            <a:endParaRPr lang="en-ID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EFCBAAA-C9CB-40FD-922F-BB23483A45A9}"/>
              </a:ext>
            </a:extLst>
          </p:cNvPr>
          <p:cNvSpPr/>
          <p:nvPr/>
        </p:nvSpPr>
        <p:spPr>
          <a:xfrm rot="10800000" flipV="1">
            <a:off x="2179344" y="4863106"/>
            <a:ext cx="5308132" cy="6608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Bahnschrift Condensed" panose="020B0502040204020203" pitchFamily="34" charset="0"/>
              </a:rPr>
              <a:t>HENI </a:t>
            </a:r>
            <a:r>
              <a:rPr lang="en-US" sz="3200" b="1" dirty="0" err="1">
                <a:solidFill>
                  <a:schemeClr val="tx1"/>
                </a:solidFill>
                <a:latin typeface="Bahnschrift Condensed" panose="020B0502040204020203" pitchFamily="34" charset="0"/>
              </a:rPr>
              <a:t>NURHAENI,M.Pd</a:t>
            </a:r>
            <a:endParaRPr lang="en-ID" sz="3200" b="1" dirty="0">
              <a:solidFill>
                <a:schemeClr val="tx1"/>
              </a:solidFill>
              <a:latin typeface="Bahnschrift Condensed" panose="020B0502040204020203" pitchFamily="34" charset="0"/>
            </a:endParaRPr>
          </a:p>
          <a:p>
            <a:pPr algn="ctr"/>
            <a:endParaRPr lang="en-ID" sz="2400" dirty="0"/>
          </a:p>
        </p:txBody>
      </p:sp>
      <p:pic>
        <p:nvPicPr>
          <p:cNvPr id="6" name="Picture 2" descr="C:\Users\user\Documents\ENDAH\TEMATIK TERPADU 4A\Subtema 2\gambar\guru.tif">
            <a:extLst>
              <a:ext uri="{FF2B5EF4-FFF2-40B4-BE49-F238E27FC236}">
                <a16:creationId xmlns:a16="http://schemas.microsoft.com/office/drawing/2014/main" id="{1E445A03-7E0F-4C37-87F6-84B656FF53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t="7767" b="26707"/>
          <a:stretch/>
        </p:blipFill>
        <p:spPr bwMode="auto">
          <a:xfrm>
            <a:off x="6824871" y="595991"/>
            <a:ext cx="3358723" cy="49279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966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</TotalTime>
  <Words>377</Words>
  <Application>Microsoft Office PowerPoint</Application>
  <PresentationFormat>Widescreen</PresentationFormat>
  <Paragraphs>50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Adobe Gothic Std B</vt:lpstr>
      <vt:lpstr>Arial</vt:lpstr>
      <vt:lpstr>Arial Black</vt:lpstr>
      <vt:lpstr>Arial Rounded MT Bold</vt:lpstr>
      <vt:lpstr>Bahnschrift Condensed</vt:lpstr>
      <vt:lpstr>Calibri</vt:lpstr>
      <vt:lpstr>Corbel</vt:lpstr>
      <vt:lpstr>Nyala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hp</dc:creator>
  <cp:lastModifiedBy>heni hp</cp:lastModifiedBy>
  <cp:revision>2</cp:revision>
  <dcterms:created xsi:type="dcterms:W3CDTF">2021-10-30T02:21:16Z</dcterms:created>
  <dcterms:modified xsi:type="dcterms:W3CDTF">2021-11-21T14:32:32Z</dcterms:modified>
</cp:coreProperties>
</file>