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2" r:id="rId5"/>
    <p:sldId id="260" r:id="rId6"/>
    <p:sldId id="266" r:id="rId7"/>
    <p:sldId id="267" r:id="rId8"/>
    <p:sldId id="264" r:id="rId9"/>
    <p:sldId id="265" r:id="rId10"/>
    <p:sldId id="270" r:id="rId11"/>
    <p:sldId id="271" r:id="rId12"/>
    <p:sldId id="268" r:id="rId13"/>
    <p:sldId id="272" r:id="rId14"/>
    <p:sldId id="273" r:id="rId15"/>
    <p:sldId id="278" r:id="rId16"/>
    <p:sldId id="274" r:id="rId17"/>
    <p:sldId id="276" r:id="rId18"/>
    <p:sldId id="282" r:id="rId19"/>
    <p:sldId id="283" r:id="rId20"/>
    <p:sldId id="280" r:id="rId21"/>
    <p:sldId id="287" r:id="rId22"/>
    <p:sldId id="284" r:id="rId23"/>
    <p:sldId id="286" r:id="rId24"/>
    <p:sldId id="289" r:id="rId25"/>
    <p:sldId id="29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09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77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23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22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38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99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63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75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5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61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38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44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35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5D74-F631-4932-BC13-773476E9593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6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Document_office\DOKUMEN KERJA ERLANGGA\PPT BUPENA 2A\BAHAN PPT BUPENA 2A\tema 1\subtema 2\Gb Anak bermusyawarah sebelum bermain sepak bol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820"/>
            <a:ext cx="7056347" cy="643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89300" y="228600"/>
            <a:ext cx="7186409" cy="838200"/>
            <a:chOff x="571398" y="560945"/>
            <a:chExt cx="7186409" cy="838200"/>
          </a:xfrm>
        </p:grpSpPr>
        <p:pic>
          <p:nvPicPr>
            <p:cNvPr id="5" name="Picture 4" descr="E:\ELISA\PPT ESPS\2016\ESPS edisi kurnas\PERINTILAN ESPS KURNAS\pita label 3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497" y="773005"/>
              <a:ext cx="6431514" cy="60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E:\ELISA\PPT ESPS\2016\ESPS edisi kurnas\PERINTILAN ESPS KURNAS\pita label 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086" y="684204"/>
              <a:ext cx="6431514" cy="60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 rot="20700000">
              <a:off x="571398" y="560945"/>
              <a:ext cx="685800" cy="838200"/>
            </a:xfrm>
            <a:prstGeom prst="rect">
              <a:avLst/>
            </a:prstGeom>
            <a:solidFill>
              <a:srgbClr val="9C5BCD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20700000">
              <a:off x="636102" y="59532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80695" y="609600"/>
              <a:ext cx="647711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</a:rPr>
                <a:t>ENDALAMAN MATERI</a:t>
              </a:r>
              <a:endParaRPr lang="en-US" sz="4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6300"/>
            <a:ext cx="91440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716016" y="2134850"/>
            <a:ext cx="4427984" cy="144655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 smtClean="0">
                <a:solidFill>
                  <a:srgbClr val="FFFF00"/>
                </a:solidFill>
              </a:rPr>
              <a:t>BERMAIN DI LINGKUNGANKU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16016" y="1488519"/>
            <a:ext cx="2015716" cy="646331"/>
          </a:xfrm>
          <a:prstGeom prst="rect">
            <a:avLst/>
          </a:prstGeom>
          <a:solidFill>
            <a:srgbClr val="FFFF00"/>
          </a:solidFill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TEMA 2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047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5975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12252" y="1412013"/>
              <a:ext cx="8931748" cy="1600200"/>
              <a:chOff x="212252" y="0"/>
              <a:chExt cx="8931748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rgbClr val="F7CC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A52B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T2  St1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EB4F4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P3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7251219" y="536318"/>
                <a:ext cx="1553630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800" b="1" dirty="0" err="1" smtClean="0">
                    <a:latin typeface="Arial" pitchFamily="34" charset="0"/>
                    <a:cs typeface="Arial" pitchFamily="34" charset="0"/>
                  </a:rPr>
                  <a:t>SBdP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3.2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4.2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12252" y="43967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3: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82667" y="561376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Menjelaskan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Tekanan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Kuat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Lemah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pada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Lagu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Anak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2666" y="1658219"/>
            <a:ext cx="644673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Ada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irama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diatur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memperhatikan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panjang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pendeknya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bunyi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sv-SE" sz="24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sv-SE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Ada </a:t>
            </a:r>
            <a:r>
              <a:rPr lang="sv-SE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juga irama yang diatur dengan </a:t>
            </a:r>
          </a:p>
          <a:p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memperhatikan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kuat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lemahnya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bunyi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en-US" sz="24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Hitungan</a:t>
            </a:r>
            <a:r>
              <a:rPr lang="en-US" sz="2400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pertama</a:t>
            </a:r>
            <a:r>
              <a:rPr lang="en-US" sz="2400" dirty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pada</a:t>
            </a:r>
            <a:r>
              <a:rPr lang="en-US" sz="2400" dirty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satu</a:t>
            </a:r>
            <a:r>
              <a:rPr lang="en-US" sz="2400" dirty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birama</a:t>
            </a:r>
            <a:r>
              <a:rPr lang="en-US" sz="2400" dirty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400" dirty="0" err="1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selalu</a:t>
            </a:r>
            <a:r>
              <a:rPr lang="en-US" sz="2400" dirty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lebih</a:t>
            </a:r>
            <a:r>
              <a:rPr lang="en-US" sz="2400" dirty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kuat</a:t>
            </a:r>
            <a:r>
              <a:rPr lang="en-US" sz="2400" dirty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daripada</a:t>
            </a:r>
            <a:r>
              <a:rPr lang="en-US" sz="2400" dirty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hitungan</a:t>
            </a:r>
            <a:r>
              <a:rPr lang="en-US" sz="2400" dirty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berikutnya</a:t>
            </a:r>
            <a:r>
              <a:rPr lang="en-US" sz="2400" dirty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solidFill>
                <a:srgbClr val="BF0975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7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738471"/>
            <a:ext cx="487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Ayo,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nyanyikan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lagu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“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Jika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bersama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teman-temanmu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!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47" t="39015" r="13698" b="24622"/>
          <a:stretch/>
        </p:blipFill>
        <p:spPr bwMode="auto">
          <a:xfrm>
            <a:off x="112781" y="1905000"/>
            <a:ext cx="8880764" cy="266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314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28600" y="1412013"/>
              <a:ext cx="8915400" cy="1600200"/>
              <a:chOff x="228600" y="0"/>
              <a:chExt cx="8915400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T2  St1</a:t>
                </a:r>
                <a:endPara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91206" y="2667000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P3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6954663" y="625218"/>
                <a:ext cx="214674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Bahasa</a:t>
                </a:r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 Indonesia</a:t>
                </a:r>
              </a:p>
              <a:p>
                <a:pPr algn="ctr"/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KD 3.2 </a:t>
                </a:r>
                <a:r>
                  <a:rPr lang="en-US" sz="1600" dirty="0" err="1" smtClean="0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 4.2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8600" y="43967"/>
                <a:ext cx="652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3: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228600" y="533400"/>
            <a:ext cx="6778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Menyebutkan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Kosakata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tentang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Benda</a:t>
            </a:r>
            <a:endParaRPr lang="en-US" sz="24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1225382"/>
            <a:ext cx="6705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Kita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dapat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menambah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pengetahuan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kata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membaca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teks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81000" y="2209800"/>
            <a:ext cx="8128741" cy="3581400"/>
            <a:chOff x="381000" y="2209800"/>
            <a:chExt cx="8128741" cy="3581400"/>
          </a:xfrm>
        </p:grpSpPr>
        <p:sp>
          <p:nvSpPr>
            <p:cNvPr id="21" name="Rectangle 20"/>
            <p:cNvSpPr/>
            <p:nvPr/>
          </p:nvSpPr>
          <p:spPr>
            <a:xfrm>
              <a:off x="381000" y="2209800"/>
              <a:ext cx="8128741" cy="35814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65253" y="2413338"/>
              <a:ext cx="6629400" cy="310854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marL="858838" indent="-512763">
                <a:buFont typeface="+mj-lt"/>
                <a:buAutoNum type="arabicPeriod"/>
              </a:pP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Ketika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selesai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membaca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, </a:t>
              </a:r>
              <a:br>
                <a:rPr lang="en-US" sz="2800" dirty="0">
                  <a:latin typeface="Arial" pitchFamily="34" charset="0"/>
                  <a:cs typeface="Arial" pitchFamily="34" charset="0"/>
                </a:rPr>
              </a:b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catatlah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kata yang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menurutmu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sulit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.</a:t>
              </a:r>
            </a:p>
            <a:p>
              <a:pPr marL="858838" indent="-512763">
                <a:buFont typeface="+mj-lt"/>
                <a:buAutoNum type="arabicPeriod"/>
              </a:pP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Lalu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tanyakan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artinya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kepada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guru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atau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orang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tuamu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.</a:t>
              </a:r>
            </a:p>
            <a:p>
              <a:pPr marL="858838" indent="-512763">
                <a:buFont typeface="+mj-lt"/>
                <a:buAutoNum type="arabicPeriod"/>
              </a:pP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Pengetahuanmu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tentu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akan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bertambah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.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532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667" y="561376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Menjelaskan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Sifat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Pertukaran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pada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Perkalian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8675"/>
            <a:ext cx="9144000" cy="1600200"/>
            <a:chOff x="0" y="1412013"/>
            <a:chExt cx="9144000" cy="1600200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182667" y="1412013"/>
              <a:ext cx="8961333" cy="1600200"/>
              <a:chOff x="182667" y="0"/>
              <a:chExt cx="8961333" cy="16002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T2  St1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9F5FC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P3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7251220" y="536318"/>
                <a:ext cx="1676880" cy="969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Matematika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3.4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4.4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82667" y="31122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3: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182666" y="1577445"/>
            <a:ext cx="63705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Kamu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sudah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mempelajari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perkalian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sebagai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penjumlahan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berulang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Perhatikan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kembali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contoh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berikut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!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19073" y="3276600"/>
            <a:ext cx="8509620" cy="1066800"/>
            <a:chOff x="319073" y="3276600"/>
            <a:chExt cx="8509620" cy="1066800"/>
          </a:xfrm>
        </p:grpSpPr>
        <p:grpSp>
          <p:nvGrpSpPr>
            <p:cNvPr id="19" name="Group 18"/>
            <p:cNvGrpSpPr/>
            <p:nvPr/>
          </p:nvGrpSpPr>
          <p:grpSpPr>
            <a:xfrm>
              <a:off x="319073" y="3276600"/>
              <a:ext cx="1478067" cy="1066800"/>
              <a:chOff x="182667" y="3276600"/>
              <a:chExt cx="1950933" cy="1371600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182667" y="3276600"/>
                <a:ext cx="1950933" cy="13716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170" name="Picture 2" descr="D:\Document_office\DOKUMEN KERJA ERLANGGA\PPT BUPENA 2A\BAHAN PPT BUPENA 2A\tema 2\subtema 1\gb. 3 kuwuk (biji dakon)-01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396" t="29038" r="26932" b="27054"/>
              <a:stretch/>
            </p:blipFill>
            <p:spPr bwMode="auto">
              <a:xfrm>
                <a:off x="381000" y="3429000"/>
                <a:ext cx="1569466" cy="1066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2093886" y="3276600"/>
              <a:ext cx="1478067" cy="1066800"/>
              <a:chOff x="182667" y="3276600"/>
              <a:chExt cx="1950933" cy="1371600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82667" y="3276600"/>
                <a:ext cx="1950933" cy="13716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2" descr="D:\Document_office\DOKUMEN KERJA ERLANGGA\PPT BUPENA 2A\BAHAN PPT BUPENA 2A\tema 2\subtema 1\gb. 3 kuwuk (biji dakon)-01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396" t="29038" r="26932" b="27054"/>
              <a:stretch/>
            </p:blipFill>
            <p:spPr bwMode="auto">
              <a:xfrm>
                <a:off x="381000" y="3429000"/>
                <a:ext cx="1569466" cy="1066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3855933" y="3276600"/>
              <a:ext cx="1478067" cy="1066800"/>
              <a:chOff x="182667" y="3276600"/>
              <a:chExt cx="1950933" cy="1371600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182667" y="3276600"/>
                <a:ext cx="1950933" cy="13716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Picture 2" descr="D:\Document_office\DOKUMEN KERJA ERLANGGA\PPT BUPENA 2A\BAHAN PPT BUPENA 2A\tema 2\subtema 1\gb. 3 kuwuk (biji dakon)-01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396" t="29038" r="26932" b="27054"/>
              <a:stretch/>
            </p:blipFill>
            <p:spPr bwMode="auto">
              <a:xfrm>
                <a:off x="381000" y="3429000"/>
                <a:ext cx="1569466" cy="1066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7" name="Group 26"/>
            <p:cNvGrpSpPr/>
            <p:nvPr/>
          </p:nvGrpSpPr>
          <p:grpSpPr>
            <a:xfrm>
              <a:off x="5608533" y="3276600"/>
              <a:ext cx="1478067" cy="1066800"/>
              <a:chOff x="182667" y="3276600"/>
              <a:chExt cx="1950933" cy="1371600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182667" y="3276600"/>
                <a:ext cx="1950933" cy="13716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Picture 2" descr="D:\Document_office\DOKUMEN KERJA ERLANGGA\PPT BUPENA 2A\BAHAN PPT BUPENA 2A\tema 2\subtema 1\gb. 3 kuwuk (biji dakon)-01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396" t="29038" r="26932" b="27054"/>
              <a:stretch/>
            </p:blipFill>
            <p:spPr bwMode="auto">
              <a:xfrm>
                <a:off x="381000" y="3429000"/>
                <a:ext cx="1569466" cy="1066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7350626" y="3276600"/>
              <a:ext cx="1478067" cy="1066800"/>
              <a:chOff x="182667" y="3276600"/>
              <a:chExt cx="1950933" cy="1371600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182667" y="3276600"/>
                <a:ext cx="1950933" cy="13716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2" descr="D:\Document_office\DOKUMEN KERJA ERLANGGA\PPT BUPENA 2A\BAHAN PPT BUPENA 2A\tema 2\subtema 1\gb. 3 kuwuk (biji dakon)-01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396" t="29038" r="26932" b="27054"/>
              <a:stretch/>
            </p:blipFill>
            <p:spPr bwMode="auto">
              <a:xfrm>
                <a:off x="381000" y="3429000"/>
                <a:ext cx="1569466" cy="1066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7168" name="Right Brace 7167"/>
          <p:cNvSpPr/>
          <p:nvPr/>
        </p:nvSpPr>
        <p:spPr>
          <a:xfrm rot="5400000">
            <a:off x="4215450" y="996834"/>
            <a:ext cx="471055" cy="7288877"/>
          </a:xfrm>
          <a:prstGeom prst="rightBrac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9" name="Rectangle 7168"/>
          <p:cNvSpPr/>
          <p:nvPr/>
        </p:nvSpPr>
        <p:spPr>
          <a:xfrm>
            <a:off x="2133600" y="50247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3 + 3 + 3 + 3 + 3 = 5 × 3 = 15 </a:t>
            </a:r>
          </a:p>
        </p:txBody>
      </p:sp>
      <p:sp>
        <p:nvSpPr>
          <p:cNvPr id="7171" name="Rectangle 7170"/>
          <p:cNvSpPr/>
          <p:nvPr/>
        </p:nvSpPr>
        <p:spPr>
          <a:xfrm>
            <a:off x="2209800" y="5586968"/>
            <a:ext cx="4501553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penjumlahan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3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sebanyak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5 kali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35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68" grpId="0" animBg="1"/>
      <p:bldP spid="7169" grpId="0"/>
      <p:bldP spid="717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ight Brace 19"/>
          <p:cNvSpPr/>
          <p:nvPr/>
        </p:nvSpPr>
        <p:spPr>
          <a:xfrm rot="5400000">
            <a:off x="4194730" y="-755766"/>
            <a:ext cx="471055" cy="7288877"/>
          </a:xfrm>
          <a:prstGeom prst="rightBrac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112880" y="31197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5 + 5 + 5 = 3 × 5 = 15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189080" y="3681968"/>
            <a:ext cx="4501553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penjumlahan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5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sebanyak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kali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98353" y="890870"/>
            <a:ext cx="8242494" cy="1699930"/>
            <a:chOff x="298353" y="890870"/>
            <a:chExt cx="8242494" cy="1699930"/>
          </a:xfrm>
        </p:grpSpPr>
        <p:grpSp>
          <p:nvGrpSpPr>
            <p:cNvPr id="23" name="Group 22"/>
            <p:cNvGrpSpPr/>
            <p:nvPr/>
          </p:nvGrpSpPr>
          <p:grpSpPr>
            <a:xfrm>
              <a:off x="298353" y="890871"/>
              <a:ext cx="2444847" cy="1699929"/>
              <a:chOff x="298353" y="738471"/>
              <a:chExt cx="2444847" cy="1699929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298353" y="738471"/>
                <a:ext cx="2444847" cy="169992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194" name="Picture 2" descr="D:\Document_office\DOKUMEN KERJA ERLANGGA\PPT BUPENA 2A\BAHAN PPT BUPENA 2A\tema 2\subtema 1\gb. 5 kuwuk (biji dakon)-01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364" t="29374" r="21250" b="28437"/>
              <a:stretch/>
            </p:blipFill>
            <p:spPr bwMode="auto">
              <a:xfrm>
                <a:off x="494621" y="1055035"/>
                <a:ext cx="2052310" cy="1066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3217432" y="890871"/>
              <a:ext cx="2444847" cy="1699929"/>
              <a:chOff x="298353" y="738471"/>
              <a:chExt cx="2444847" cy="1699929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298353" y="738471"/>
                <a:ext cx="2444847" cy="169992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" descr="D:\Document_office\DOKUMEN KERJA ERLANGGA\PPT BUPENA 2A\BAHAN PPT BUPENA 2A\tema 2\subtema 1\gb. 5 kuwuk (biji dakon)-01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364" t="29374" r="21250" b="28437"/>
              <a:stretch/>
            </p:blipFill>
            <p:spPr bwMode="auto">
              <a:xfrm>
                <a:off x="494621" y="1055035"/>
                <a:ext cx="2052310" cy="1066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Group 27"/>
            <p:cNvGrpSpPr/>
            <p:nvPr/>
          </p:nvGrpSpPr>
          <p:grpSpPr>
            <a:xfrm>
              <a:off x="6096000" y="890870"/>
              <a:ext cx="2444847" cy="1699929"/>
              <a:chOff x="298353" y="738471"/>
              <a:chExt cx="2444847" cy="1699929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298353" y="738471"/>
                <a:ext cx="2444847" cy="169992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" name="Picture 2" descr="D:\Document_office\DOKUMEN KERJA ERLANGGA\PPT BUPENA 2A\BAHAN PPT BUPENA 2A\tema 2\subtema 1\gb. 5 kuwuk (biji dakon)-01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364" t="29374" r="21250" b="28437"/>
              <a:stretch/>
            </p:blipFill>
            <p:spPr bwMode="auto">
              <a:xfrm>
                <a:off x="494621" y="1055035"/>
                <a:ext cx="2052310" cy="1066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1" name="Rectangle 30"/>
          <p:cNvSpPr/>
          <p:nvPr/>
        </p:nvSpPr>
        <p:spPr>
          <a:xfrm>
            <a:off x="298353" y="4876800"/>
            <a:ext cx="66358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Hasil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dari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5 × 3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sama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3 × 5,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yaitu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15. 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Jadi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urutan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bilangan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dikali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tidak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mengubah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hasil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perkalian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89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9233" y="1752600"/>
            <a:ext cx="2158449" cy="4594492"/>
          </a:xfrm>
          <a:prstGeom prst="rect">
            <a:avLst/>
          </a:prstGeom>
        </p:spPr>
      </p:pic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5975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12252" y="1412013"/>
              <a:ext cx="8931748" cy="1600200"/>
              <a:chOff x="212252" y="0"/>
              <a:chExt cx="8931748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rgbClr val="F7CC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A52B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T2  St1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EB4F4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P4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7251219" y="536318"/>
                <a:ext cx="1553630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800" b="1" dirty="0" err="1" smtClean="0">
                    <a:latin typeface="Arial" pitchFamily="34" charset="0"/>
                    <a:cs typeface="Arial" pitchFamily="34" charset="0"/>
                  </a:rPr>
                  <a:t>SBdP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3.2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4.2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12252" y="43967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4: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82667" y="561376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Menjelaskan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Panjang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Pendek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Kuat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Lemah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Nada</a:t>
            </a:r>
            <a:endParaRPr lang="en-US" sz="24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2667" y="17526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Panjang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atau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pendek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nada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dihitung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ketukan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Kuat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atau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lemah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nada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ditentukan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tekanan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suara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12252" y="4114800"/>
            <a:ext cx="6112348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Syair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tekanan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kuat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dinyanyikan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keras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2667" y="5231675"/>
            <a:ext cx="5958334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Syair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tekanan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lemah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dinyanyikan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lembut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2435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99851" y="3276601"/>
            <a:ext cx="8602849" cy="3733799"/>
            <a:chOff x="299851" y="3276601"/>
            <a:chExt cx="8602849" cy="3733799"/>
          </a:xfrm>
        </p:grpSpPr>
        <p:grpSp>
          <p:nvGrpSpPr>
            <p:cNvPr id="22" name="Group 21"/>
            <p:cNvGrpSpPr/>
            <p:nvPr/>
          </p:nvGrpSpPr>
          <p:grpSpPr>
            <a:xfrm>
              <a:off x="299851" y="3276601"/>
              <a:ext cx="8602849" cy="3733799"/>
              <a:chOff x="299851" y="3276601"/>
              <a:chExt cx="8602849" cy="3733799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299851" y="3276601"/>
                <a:ext cx="8602849" cy="3581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33400" y="3962400"/>
                <a:ext cx="7976342" cy="304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533400" y="3424535"/>
              <a:ext cx="787935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Langkah-langkah</a:t>
              </a:r>
              <a:r>
                <a:rPr lang="en-US" sz="2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dalam</a:t>
              </a:r>
              <a:r>
                <a:rPr lang="en-US" sz="2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menulis</a:t>
              </a:r>
              <a:r>
                <a:rPr lang="en-US" sz="2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hasil</a:t>
              </a:r>
              <a:r>
                <a:rPr lang="en-US" sz="2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pengamatan</a:t>
              </a:r>
              <a:r>
                <a:rPr lang="en-US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</a:t>
              </a:r>
              <a:endPara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28600" y="1412013"/>
              <a:ext cx="8915400" cy="1600200"/>
              <a:chOff x="228600" y="0"/>
              <a:chExt cx="8915400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T2  St1</a:t>
                </a:r>
                <a:endPara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91206" y="2667000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P4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6954663" y="625218"/>
                <a:ext cx="214674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Bahasa</a:t>
                </a:r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 Indonesia</a:t>
                </a:r>
              </a:p>
              <a:p>
                <a:pPr algn="ctr"/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KD 3.2 </a:t>
                </a:r>
                <a:r>
                  <a:rPr lang="en-US" sz="1600" dirty="0" err="1" smtClean="0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 4.2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8600" y="43967"/>
                <a:ext cx="652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4: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228600" y="533400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Menuliskan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Hasil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Pengamatan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tentang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Benda</a:t>
            </a:r>
            <a:endParaRPr lang="en-US" sz="24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9851" y="1487507"/>
            <a:ext cx="64492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Mengamati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artinya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melihat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memperhatikan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teliti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Setelah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selesai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kamu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dapat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menuliskan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hasil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pengamatanmu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44682" y="4114800"/>
            <a:ext cx="740871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Amati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teliti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benda-benda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diamati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Catatlah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hasil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pengamatan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meliputi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nama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benda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apa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terjadi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apa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dilakukan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mengapa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bisa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terjadi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. </a:t>
            </a:r>
            <a:endParaRPr lang="en-US" sz="22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i-FI" sz="2200" dirty="0" smtClean="0">
                <a:latin typeface="Arial" pitchFamily="34" charset="0"/>
                <a:cs typeface="Arial" pitchFamily="34" charset="0"/>
              </a:rPr>
              <a:t>Tuliskan </a:t>
            </a:r>
            <a:r>
              <a:rPr lang="fi-FI" sz="2200" dirty="0">
                <a:latin typeface="Arial" pitchFamily="34" charset="0"/>
                <a:cs typeface="Arial" pitchFamily="34" charset="0"/>
              </a:rPr>
              <a:t>hasil pengamatan setelah dilakukan pengecekan ulang</a:t>
            </a:r>
            <a:r>
              <a:rPr lang="fi-FI" sz="2200" dirty="0" smtClean="0">
                <a:latin typeface="Arial" pitchFamily="34" charset="0"/>
                <a:cs typeface="Arial" pitchFamily="34" charset="0"/>
              </a:rPr>
              <a:t>.</a:t>
            </a:r>
            <a:endParaRPr lang="fi-FI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91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667" y="561376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Menentukan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Hasil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Perkalian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suatu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Bilangan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8675"/>
            <a:ext cx="9144000" cy="1600200"/>
            <a:chOff x="0" y="1412013"/>
            <a:chExt cx="9144000" cy="1600200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182667" y="1412013"/>
              <a:ext cx="8961333" cy="1600200"/>
              <a:chOff x="182667" y="0"/>
              <a:chExt cx="8961333" cy="16002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T2  St1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9F5FC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P4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7251220" y="536318"/>
                <a:ext cx="1676880" cy="969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Matematika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3.4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4.4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82667" y="31122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4: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182666" y="1683603"/>
            <a:ext cx="7155432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Kamu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sudah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mempelajari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bahwa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perkalian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adalah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hasil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penjumlahan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angka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secara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berulang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2666" y="2514600"/>
            <a:ext cx="591333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Perhatikan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contoh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berikut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! </a:t>
            </a:r>
          </a:p>
          <a:p>
            <a:r>
              <a:rPr lang="de-DE" sz="32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Hitunglah hasil dari 3 × 6! </a:t>
            </a:r>
          </a:p>
          <a:p>
            <a:endParaRPr lang="en-US" sz="2400" i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Penyelesaian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: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fi-FI" sz="2400" dirty="0">
                <a:latin typeface="Arial" pitchFamily="34" charset="0"/>
                <a:cs typeface="Arial" pitchFamily="34" charset="0"/>
              </a:rPr>
              <a:t>3 × 6, artinya artinya ada 3 kelompok 6.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438400" y="4659828"/>
            <a:ext cx="1828800" cy="604897"/>
            <a:chOff x="304800" y="4576703"/>
            <a:chExt cx="1828800" cy="604897"/>
          </a:xfrm>
        </p:grpSpPr>
        <p:sp>
          <p:nvSpPr>
            <p:cNvPr id="19" name="Rounded Rectangle 18"/>
            <p:cNvSpPr/>
            <p:nvPr/>
          </p:nvSpPr>
          <p:spPr>
            <a:xfrm>
              <a:off x="304800" y="4576703"/>
              <a:ext cx="1828800" cy="60489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58571" y="4648318"/>
              <a:ext cx="139814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Arial" pitchFamily="34" charset="0"/>
                  <a:cs typeface="Arial" pitchFamily="34" charset="0"/>
                </a:rPr>
                <a:t>6 + 6 + 6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563190" y="4873336"/>
            <a:ext cx="3525624" cy="1587291"/>
            <a:chOff x="3563190" y="4873336"/>
            <a:chExt cx="3525624" cy="1587291"/>
          </a:xfrm>
        </p:grpSpPr>
        <p:grpSp>
          <p:nvGrpSpPr>
            <p:cNvPr id="28" name="Group 27"/>
            <p:cNvGrpSpPr/>
            <p:nvPr/>
          </p:nvGrpSpPr>
          <p:grpSpPr>
            <a:xfrm>
              <a:off x="3563190" y="5558015"/>
              <a:ext cx="3525624" cy="902612"/>
              <a:chOff x="304800" y="4576703"/>
              <a:chExt cx="1828800" cy="902612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304800" y="4576703"/>
                <a:ext cx="1828800" cy="604897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404701" y="4648318"/>
                <a:ext cx="164836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 err="1" smtClean="0">
                    <a:latin typeface="Arial" pitchFamily="34" charset="0"/>
                    <a:cs typeface="Arial" pitchFamily="34" charset="0"/>
                  </a:rPr>
                  <a:t>Tiap</a:t>
                </a:r>
                <a:r>
                  <a:rPr lang="en-US" sz="240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dirty="0" err="1" smtClean="0">
                    <a:latin typeface="Arial" pitchFamily="34" charset="0"/>
                    <a:cs typeface="Arial" pitchFamily="34" charset="0"/>
                  </a:rPr>
                  <a:t>kelompok</a:t>
                </a:r>
                <a:r>
                  <a:rPr lang="en-US" sz="240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dirty="0" err="1" smtClean="0">
                    <a:latin typeface="Arial" pitchFamily="34" charset="0"/>
                    <a:cs typeface="Arial" pitchFamily="34" charset="0"/>
                  </a:rPr>
                  <a:t>ada</a:t>
                </a:r>
                <a:r>
                  <a:rPr lang="en-US" sz="2400" dirty="0" smtClean="0">
                    <a:latin typeface="Arial" pitchFamily="34" charset="0"/>
                    <a:cs typeface="Arial" pitchFamily="34" charset="0"/>
                  </a:rPr>
                  <a:t> 6</a:t>
                </a:r>
                <a:endParaRPr lang="en-US" sz="24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1" name="Bent Arrow 30"/>
            <p:cNvSpPr/>
            <p:nvPr/>
          </p:nvSpPr>
          <p:spPr>
            <a:xfrm rot="5400000">
              <a:off x="4305300" y="4911436"/>
              <a:ext cx="533400" cy="457200"/>
            </a:xfrm>
            <a:prstGeom prst="ben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04800" y="4884844"/>
            <a:ext cx="2789855" cy="1278068"/>
            <a:chOff x="304800" y="4884844"/>
            <a:chExt cx="2789855" cy="1278068"/>
          </a:xfrm>
        </p:grpSpPr>
        <p:grpSp>
          <p:nvGrpSpPr>
            <p:cNvPr id="22" name="Group 21"/>
            <p:cNvGrpSpPr/>
            <p:nvPr/>
          </p:nvGrpSpPr>
          <p:grpSpPr>
            <a:xfrm>
              <a:off x="304800" y="5558015"/>
              <a:ext cx="2789855" cy="604897"/>
              <a:chOff x="304800" y="4576703"/>
              <a:chExt cx="1828800" cy="604897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304800" y="4576703"/>
                <a:ext cx="1828800" cy="604897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404701" y="4648318"/>
                <a:ext cx="164836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 smtClean="0">
                    <a:latin typeface="Arial" pitchFamily="34" charset="0"/>
                    <a:cs typeface="Arial" pitchFamily="34" charset="0"/>
                  </a:rPr>
                  <a:t>Ada 3 </a:t>
                </a:r>
                <a:r>
                  <a:rPr lang="en-US" sz="2400" dirty="0" err="1" smtClean="0">
                    <a:latin typeface="Arial" pitchFamily="34" charset="0"/>
                    <a:cs typeface="Arial" pitchFamily="34" charset="0"/>
                  </a:rPr>
                  <a:t>kelompok</a:t>
                </a:r>
                <a:endParaRPr lang="en-US" sz="24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2" name="Bent Arrow 31"/>
            <p:cNvSpPr/>
            <p:nvPr/>
          </p:nvSpPr>
          <p:spPr>
            <a:xfrm rot="16200000" flipH="1">
              <a:off x="1837315" y="4922944"/>
              <a:ext cx="533400" cy="457200"/>
            </a:xfrm>
            <a:prstGeom prst="ben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6456405" y="4176351"/>
            <a:ext cx="2224105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it-IT" sz="2400" dirty="0">
                <a:latin typeface="Arial" pitchFamily="34" charset="0"/>
                <a:cs typeface="Arial" pitchFamily="34" charset="0"/>
              </a:rPr>
              <a:t>Jadi, hasil dari 3 × 6 adalah 18.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24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Olive Oil, Salad Dressing, Cooking, Olive, Healt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356" y="1932255"/>
            <a:ext cx="5531644" cy="368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28600" y="1412013"/>
              <a:ext cx="8915400" cy="1600200"/>
              <a:chOff x="228600" y="0"/>
              <a:chExt cx="8915400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T2  St1</a:t>
                </a:r>
                <a:endPara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91206" y="2667000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P5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6954663" y="625218"/>
                <a:ext cx="214674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Bahasa</a:t>
                </a:r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 Indonesia</a:t>
                </a:r>
              </a:p>
              <a:p>
                <a:pPr algn="ctr"/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KD 3.2 </a:t>
                </a:r>
                <a:r>
                  <a:rPr lang="en-US" sz="1600" dirty="0" err="1" smtClean="0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 4.2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8600" y="43967"/>
                <a:ext cx="652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5: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228600" y="533400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Mengidentifikasi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Sifat-Sifat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Benda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Melalui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Pengamatan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8600" y="1883311"/>
            <a:ext cx="36123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Ada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bentuk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benda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dapat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berubah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tidak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berubah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Bentuk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benda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dapat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berubah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misalnya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air.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Ada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juga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benda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sifatnya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mirip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air,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seperti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minyak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lem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tinta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124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654757"/>
            <a:ext cx="6560127" cy="375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205263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Kamu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dapat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mengetahui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keragaman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sifat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benda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melakukan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pengamatan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i-FI" sz="2400" dirty="0">
                <a:latin typeface="Arial" pitchFamily="34" charset="0"/>
                <a:cs typeface="Arial" pitchFamily="34" charset="0"/>
              </a:rPr>
              <a:t>Melalui pengamatan, kamu akan menemukan informasi.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3352800"/>
            <a:ext cx="228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4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Ayo, </a:t>
            </a:r>
            <a:r>
              <a:rPr lang="en-US" sz="24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sebutkan</a:t>
            </a:r>
            <a:r>
              <a:rPr lang="en-US" sz="24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bahan</a:t>
            </a:r>
            <a:r>
              <a:rPr lang="en-US" sz="2400" b="1" dirty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warna</a:t>
            </a:r>
            <a:r>
              <a:rPr lang="en-US" sz="2400" b="1" dirty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permukaan</a:t>
            </a:r>
            <a:r>
              <a:rPr lang="en-US" sz="2400" b="1" dirty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400" b="1" dirty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kegunaan</a:t>
            </a:r>
            <a:r>
              <a:rPr lang="en-US" sz="2400" b="1" dirty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benda</a:t>
            </a:r>
            <a:r>
              <a:rPr lang="en-US" sz="2400" b="1" dirty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berikut</a:t>
            </a:r>
            <a:r>
              <a:rPr lang="en-US" sz="2400" b="1" dirty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! </a:t>
            </a:r>
            <a:endParaRPr lang="en-US" sz="2400" b="1" dirty="0">
              <a:solidFill>
                <a:srgbClr val="BF0975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61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19336" y="214120"/>
            <a:ext cx="646331" cy="511811"/>
            <a:chOff x="471979" y="587226"/>
            <a:chExt cx="646331" cy="511811"/>
          </a:xfrm>
        </p:grpSpPr>
        <p:sp>
          <p:nvSpPr>
            <p:cNvPr id="26" name="Rectangle 25"/>
            <p:cNvSpPr/>
            <p:nvPr/>
          </p:nvSpPr>
          <p:spPr>
            <a:xfrm rot="20700000">
              <a:off x="531831" y="587226"/>
              <a:ext cx="525741" cy="51138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 rot="20700000">
              <a:off x="471979" y="637372"/>
              <a:ext cx="646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PM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916943" y="76200"/>
            <a:ext cx="68554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Subtema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1: </a:t>
            </a:r>
            <a:endParaRPr lang="en-US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Bermain</a:t>
            </a:r>
            <a:r>
              <a:rPr lang="en-US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8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Lingkungan</a:t>
            </a:r>
            <a:r>
              <a:rPr lang="en-US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Rumah</a:t>
            </a:r>
            <a:r>
              <a:rPr lang="en-US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2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12064" y="1037560"/>
            <a:ext cx="9144000" cy="1600200"/>
            <a:chOff x="0" y="1412013"/>
            <a:chExt cx="9144000" cy="1600200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212252" y="1412013"/>
              <a:ext cx="8931748" cy="1600200"/>
              <a:chOff x="212252" y="0"/>
              <a:chExt cx="8931748" cy="1600200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rgbClr val="F7CC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A52B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T2  St1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50" name="Oval 49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EB4F4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P1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48" name="TextBox 47"/>
              <p:cNvSpPr txBox="1"/>
              <p:nvPr/>
            </p:nvSpPr>
            <p:spPr>
              <a:xfrm>
                <a:off x="7251219" y="536318"/>
                <a:ext cx="1553630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800" b="1" dirty="0" err="1" smtClean="0">
                    <a:latin typeface="Arial" pitchFamily="34" charset="0"/>
                    <a:cs typeface="Arial" pitchFamily="34" charset="0"/>
                  </a:rPr>
                  <a:t>SBdP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3.2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4.2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12252" y="43967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1: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24" name="Straight Connector 23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/>
          <p:nvPr/>
        </p:nvSpPr>
        <p:spPr>
          <a:xfrm>
            <a:off x="170603" y="1592961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Membedakan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Panjang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Pendek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Nada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pada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Lagu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Anak</a:t>
            </a:r>
            <a:endParaRPr lang="en-US" sz="24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1966" y="2604546"/>
            <a:ext cx="625503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Nada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adalah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bunyi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beraturan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dikeluarkan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ketika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bernyanyi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Nada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diucapkan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berbeda-beda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pt-BR" sz="2400" dirty="0">
                <a:latin typeface="Arial" pitchFamily="34" charset="0"/>
                <a:cs typeface="Arial" pitchFamily="34" charset="0"/>
              </a:rPr>
              <a:t>Ada nada panjang, ada juga nada pendek. 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Panjang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nada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dihitung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ketukan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63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13706" y="3321562"/>
            <a:ext cx="8602849" cy="3733799"/>
            <a:chOff x="299851" y="3276601"/>
            <a:chExt cx="8602849" cy="3733799"/>
          </a:xfrm>
        </p:grpSpPr>
        <p:grpSp>
          <p:nvGrpSpPr>
            <p:cNvPr id="20" name="Group 19"/>
            <p:cNvGrpSpPr/>
            <p:nvPr/>
          </p:nvGrpSpPr>
          <p:grpSpPr>
            <a:xfrm>
              <a:off x="299851" y="3276601"/>
              <a:ext cx="8602849" cy="3733799"/>
              <a:chOff x="299851" y="3276601"/>
              <a:chExt cx="8602849" cy="3733799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299851" y="3276601"/>
                <a:ext cx="8602849" cy="3581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33400" y="3962400"/>
                <a:ext cx="7976342" cy="304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533400" y="3384039"/>
              <a:ext cx="787935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Contoh</a:t>
              </a:r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aturan</a:t>
              </a:r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yang </a:t>
              </a:r>
              <a:r>
                <a:rPr lang="en-US" sz="28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berlaku</a:t>
              </a:r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di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rumah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:</a:t>
              </a:r>
              <a:endPara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18675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12164" y="1412013"/>
              <a:ext cx="8931836" cy="1600200"/>
              <a:chOff x="212164" y="0"/>
              <a:chExt cx="8931836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rgbClr val="FFD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CC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T2  St1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FF3399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P5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7314719" y="536318"/>
                <a:ext cx="1553630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800" b="1" dirty="0" err="1" smtClean="0">
                    <a:latin typeface="Arial" pitchFamily="34" charset="0"/>
                    <a:cs typeface="Arial" pitchFamily="34" charset="0"/>
                  </a:rPr>
                  <a:t>PPKn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3.2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4.2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12164" y="26654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5: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82667" y="561376"/>
            <a:ext cx="6778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Menyebutkan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Aturan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Rumah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rgbClr val="BF097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9731" y="1524489"/>
            <a:ext cx="68747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Setiap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hari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banyak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kegiatan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kamu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lakukan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di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rumah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Aturan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dibuat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agar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kehidupan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di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rumah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dapat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berjalan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damai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0206" y="4114800"/>
            <a:ext cx="74313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Bermain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setelah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belajar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2800" dirty="0" smtClean="0">
                <a:latin typeface="Arial" pitchFamily="34" charset="0"/>
                <a:cs typeface="Arial" pitchFamily="34" charset="0"/>
              </a:rPr>
              <a:t>Ikut </a:t>
            </a:r>
            <a:r>
              <a:rPr lang="fi-FI" sz="2800" dirty="0">
                <a:latin typeface="Arial" pitchFamily="34" charset="0"/>
                <a:cs typeface="Arial" pitchFamily="34" charset="0"/>
              </a:rPr>
              <a:t>membantu ibu merapikan tempat tidur.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Menonton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televisi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diluar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jam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belajar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Menggunakan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telepon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genggam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sesuai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keperluan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91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28600" y="1412013"/>
              <a:ext cx="8915400" cy="1600200"/>
              <a:chOff x="228600" y="0"/>
              <a:chExt cx="8915400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T2  St1</a:t>
                </a:r>
                <a:endPara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91206" y="2667000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P6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6954663" y="625218"/>
                <a:ext cx="214674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Bahasa</a:t>
                </a:r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 Indonesia</a:t>
                </a:r>
              </a:p>
              <a:p>
                <a:pPr algn="ctr"/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KD 3.2 </a:t>
                </a:r>
                <a:r>
                  <a:rPr lang="en-US" sz="1600" dirty="0" err="1" smtClean="0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 4.2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8600" y="43967"/>
                <a:ext cx="652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6: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228600" y="533400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Menjelaskan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Makna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Kata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tentang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Keragaman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Benda</a:t>
            </a:r>
            <a:endParaRPr lang="en-US" sz="24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45526" y="1905000"/>
            <a:ext cx="46015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Ayo,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mengingat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kembali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cara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mengetahui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makna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sebuah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kata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!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Bacalah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teks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teliti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sz="2400" dirty="0">
                <a:latin typeface="Arial" pitchFamily="34" charset="0"/>
                <a:cs typeface="Arial" pitchFamily="34" charset="0"/>
              </a:rPr>
              <a:t>Temukan kata-kata yang belum dimengerti maknanya.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Temukan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maknanya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kamus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Bahasa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Indonesia.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Bacalah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kembali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teks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pahamai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maksud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kalimat-kalimatnya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3" y="1717609"/>
            <a:ext cx="3978563" cy="470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802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18675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12164" y="1412013"/>
              <a:ext cx="8931836" cy="1600200"/>
              <a:chOff x="212164" y="0"/>
              <a:chExt cx="8931836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rgbClr val="FFD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CC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T2  St1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FF3399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P6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7314719" y="536318"/>
                <a:ext cx="1553630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800" b="1" dirty="0" err="1" smtClean="0">
                    <a:latin typeface="Arial" pitchFamily="34" charset="0"/>
                    <a:cs typeface="Arial" pitchFamily="34" charset="0"/>
                  </a:rPr>
                  <a:t>PPKn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3.2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4.2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12164" y="26654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6: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82667" y="561376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Menjelaskan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Manfaat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Mematuhi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Aturan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Rumah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rgbClr val="BF097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2164" y="1828800"/>
            <a:ext cx="47408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Di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setiap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rumah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pasti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aturan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atau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tata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tertib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dibuat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Aturan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dibuat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agar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kegiatan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di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rumah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berjalan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lancar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Mematuhi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aturan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sangat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bermanfaat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59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Document_office\DOKUMEN KERJA ERLANGGA\PPT BUPENA 2A\BAHAN PPT BUPENA 2A\tema 2\subtema 1\gb. halaman 23.1C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3190" y="-76199"/>
            <a:ext cx="980719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05400" y="1752600"/>
            <a:ext cx="3709190" cy="1815882"/>
          </a:xfrm>
          <a:prstGeom prst="rect">
            <a:avLst/>
          </a:prstGeom>
          <a:solidFill>
            <a:srgbClr val="BF0975"/>
          </a:solidFill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Apa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manfaat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jika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kamu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melakukan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kegiatan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ini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rumah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25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667" y="561376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Menghitung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Hasil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Perkalian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dengan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Angka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1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8675"/>
            <a:ext cx="9144000" cy="1600200"/>
            <a:chOff x="0" y="1412013"/>
            <a:chExt cx="9144000" cy="1600200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182667" y="1412013"/>
              <a:ext cx="8961333" cy="1600200"/>
              <a:chOff x="182667" y="0"/>
              <a:chExt cx="8961333" cy="16002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T2  St1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9F5FC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P6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7251220" y="536318"/>
                <a:ext cx="1676880" cy="969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Matematika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3.4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4.4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82667" y="31122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6: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182666" y="1658023"/>
            <a:ext cx="5379933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Bilangan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apapun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jika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dikalikan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angka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1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menghasilkan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bilangan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itu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sendiri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Contoh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32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20 x 1 = 20</a:t>
            </a:r>
          </a:p>
          <a:p>
            <a:r>
              <a:rPr lang="en-US" sz="32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34 </a:t>
            </a:r>
            <a:r>
              <a:rPr lang="en-US" sz="32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x 1 = </a:t>
            </a:r>
            <a:r>
              <a:rPr lang="en-US" sz="32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34</a:t>
            </a:r>
            <a:endParaRPr lang="en-US" sz="32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2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57 </a:t>
            </a:r>
            <a:r>
              <a:rPr lang="en-US" sz="32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x 1 = </a:t>
            </a:r>
            <a:r>
              <a:rPr lang="en-US" sz="32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57</a:t>
            </a:r>
            <a:endParaRPr lang="en-US" sz="3200" b="1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200" b="1" dirty="0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300 </a:t>
            </a:r>
            <a:r>
              <a:rPr lang="en-US" sz="3200" b="1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x 1 = </a:t>
            </a:r>
            <a:r>
              <a:rPr lang="en-US" sz="3200" b="1" dirty="0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300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02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667" y="152399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Menentukan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Hasil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Perkalian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dengan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Penjumlahan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666" y="1371600"/>
            <a:ext cx="811678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Hasil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perkalian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didapat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penjumlahan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berulang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Perhatikan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contoh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perkalian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bilangan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berikut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! </a:t>
            </a:r>
          </a:p>
          <a:p>
            <a:r>
              <a:rPr lang="en-US" sz="3200" b="1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2 × 6 = 6 + 6 = 12 	</a:t>
            </a:r>
          </a:p>
          <a:p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3 × 6 = 6 + 6 + 6 = 18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	</a:t>
            </a:r>
          </a:p>
          <a:p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4 × 6 = 6 + 6 + 6 + 6 = 24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	</a:t>
            </a:r>
          </a:p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× 6 = 6 + 6 + 6 + 6 + 6 = 30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	</a:t>
            </a:r>
          </a:p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 × 6 = 6 + 6 + 6 + 6 + 6 + 6 = 36 	</a:t>
            </a:r>
          </a:p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 × 6 = 6 + 6 + 6 + 6 + 6 + 6 + 6 = 42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7718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609600"/>
            <a:ext cx="7162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Nada 1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ketukan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tidak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diperpanjang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Nada 2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ketukan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diperpanjang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1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ketukan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Pada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notasi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angka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lagu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sv-SE" sz="2400" dirty="0">
                <a:latin typeface="Arial" pitchFamily="34" charset="0"/>
                <a:cs typeface="Arial" pitchFamily="34" charset="0"/>
              </a:rPr>
              <a:t>nada panjang dituliskan dengan titik. </a:t>
            </a:r>
            <a:endParaRPr lang="sv-SE" sz="2400" dirty="0" smtClean="0">
              <a:latin typeface="Arial" pitchFamily="34" charset="0"/>
              <a:cs typeface="Arial" pitchFamily="34" charset="0"/>
            </a:endParaRPr>
          </a:p>
          <a:p>
            <a:endParaRPr lang="sv-SE" sz="2400" dirty="0">
              <a:latin typeface="Arial" pitchFamily="34" charset="0"/>
              <a:cs typeface="Arial" pitchFamily="34" charset="0"/>
            </a:endParaRPr>
          </a:p>
          <a:p>
            <a:endParaRPr lang="sv-SE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sv-SE" sz="2400" dirty="0" smtClean="0">
                <a:latin typeface="Arial" pitchFamily="34" charset="0"/>
                <a:cs typeface="Arial" pitchFamily="34" charset="0"/>
              </a:rPr>
              <a:t>Perhatikan contoh berikut!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06" t="67708" r="22694" b="18577"/>
          <a:stretch/>
        </p:blipFill>
        <p:spPr bwMode="auto">
          <a:xfrm>
            <a:off x="313002" y="3730206"/>
            <a:ext cx="8674100" cy="1222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318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0" y="0"/>
            <a:ext cx="9144000" cy="1600200"/>
            <a:chOff x="0" y="1412013"/>
            <a:chExt cx="9144000" cy="1600200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/>
            <p:cNvGrpSpPr/>
            <p:nvPr/>
          </p:nvGrpSpPr>
          <p:grpSpPr>
            <a:xfrm>
              <a:off x="228600" y="1412013"/>
              <a:ext cx="8915400" cy="1600200"/>
              <a:chOff x="228600" y="0"/>
              <a:chExt cx="8915400" cy="1600200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T2  St1</a:t>
                </a:r>
                <a:endPara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6391206" y="2667000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P1</a:t>
                  </a:r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6954663" y="625218"/>
                <a:ext cx="214674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Bahasa</a:t>
                </a:r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 Indonesia</a:t>
                </a:r>
              </a:p>
              <a:p>
                <a:pPr algn="ctr"/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KD 3.2 </a:t>
                </a:r>
                <a:r>
                  <a:rPr lang="en-US" sz="1600" dirty="0" err="1" smtClean="0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 4.2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28600" y="43967"/>
                <a:ext cx="652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1: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228600" y="533400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Menyebutkan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Isi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Teks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tentang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Keragaman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Benda </a:t>
            </a:r>
            <a:endParaRPr lang="en-US" sz="24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1752600"/>
            <a:ext cx="4038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Di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buku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terdapat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teks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berisi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informasi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Misalnya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informasi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tentang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jenis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kegunaan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benda-benda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Jenis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kegunaan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benda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sangat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beragam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3012" y="5017319"/>
            <a:ext cx="8639688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Ayo,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bacalah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teks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"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Bermain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Gelembung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Sabun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"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dengan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saksama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38204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82667" y="561376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Menghitung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Perkalian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sebagai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Penjumlahan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Berulang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0" y="18675"/>
            <a:ext cx="9144000" cy="1600200"/>
            <a:chOff x="0" y="1412013"/>
            <a:chExt cx="9144000" cy="1600200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/>
            <p:cNvGrpSpPr/>
            <p:nvPr/>
          </p:nvGrpSpPr>
          <p:grpSpPr>
            <a:xfrm>
              <a:off x="182667" y="1412013"/>
              <a:ext cx="8961333" cy="1600200"/>
              <a:chOff x="182667" y="0"/>
              <a:chExt cx="8961333" cy="160020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T2  St1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2" name="Oval 11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9F5FC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P1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7251220" y="536318"/>
                <a:ext cx="1676880" cy="969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Matematika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3.4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4.4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82667" y="31122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1: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5" name="Straight Connector 4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182666" y="1531203"/>
            <a:ext cx="65940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Kamu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sudah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belajar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tentang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penjumlahan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Perhatikan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contoh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berikut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!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11206" y="2489130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Ada 3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kotak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kelereng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Setiap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kotak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berisi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4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kelereng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04800" y="2373314"/>
            <a:ext cx="3933903" cy="1499323"/>
            <a:chOff x="304800" y="2373314"/>
            <a:chExt cx="3933903" cy="1499323"/>
          </a:xfrm>
        </p:grpSpPr>
        <p:pic>
          <p:nvPicPr>
            <p:cNvPr id="2050" name="Picture 2" descr="D:\Document_office\DOKUMEN KERJA ERLANGGA\PPT BUPENA 2A\BAHAN PPT BUPENA 2A\tema 2\subtema 1\gb 2.1.1 kelereng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855"/>
            <a:stretch/>
          </p:blipFill>
          <p:spPr bwMode="auto">
            <a:xfrm>
              <a:off x="304800" y="2373314"/>
              <a:ext cx="3886200" cy="1062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304800" y="3472527"/>
              <a:ext cx="12192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Wadah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A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581150" y="3472527"/>
              <a:ext cx="13335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Wadah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B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905203" y="3472527"/>
              <a:ext cx="13335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Wadah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C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304800" y="3886200"/>
            <a:ext cx="7086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Banyak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kelereng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4 + 4 + 4 = 12,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ditulis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3 ×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4.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53035" y="4674513"/>
            <a:ext cx="4171335" cy="430887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r>
              <a:rPr lang="en-US" sz="2200" dirty="0" err="1">
                <a:latin typeface="Arial" pitchFamily="34" charset="0"/>
                <a:cs typeface="Arial" pitchFamily="34" charset="0"/>
              </a:rPr>
              <a:t>Penjumlahan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4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sebanyak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3 kali 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4800" y="5112603"/>
            <a:ext cx="8623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Arial" pitchFamily="34" charset="0"/>
                <a:cs typeface="Arial" pitchFamily="34" charset="0"/>
              </a:rPr>
              <a:t>Jadi, bentuk perkalian 3 × 4, 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ditulis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sebagai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penjumlahan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4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secara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berulang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4 + 4 + 4.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ight Brace 25"/>
          <p:cNvSpPr/>
          <p:nvPr/>
        </p:nvSpPr>
        <p:spPr>
          <a:xfrm rot="5400000">
            <a:off x="3822227" y="3923857"/>
            <a:ext cx="254916" cy="1041370"/>
          </a:xfrm>
          <a:prstGeom prst="rightBrac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3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0" grpId="0"/>
      <p:bldP spid="24" grpId="0" animBg="1"/>
      <p:bldP spid="25" grpId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28600" y="1412013"/>
              <a:ext cx="8915400" cy="1600200"/>
              <a:chOff x="228600" y="0"/>
              <a:chExt cx="8915400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T2  St1</a:t>
                </a:r>
                <a:endPara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91206" y="2667000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P2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6954663" y="625218"/>
                <a:ext cx="214674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Bahasa</a:t>
                </a:r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 Indonesia</a:t>
                </a:r>
              </a:p>
              <a:p>
                <a:pPr algn="ctr"/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KD 3.2 </a:t>
                </a:r>
                <a:r>
                  <a:rPr lang="en-US" sz="1600" dirty="0" err="1" smtClean="0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 4.2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8600" y="43967"/>
                <a:ext cx="652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2: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228600" y="533400"/>
            <a:ext cx="6778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Menyebutkan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Kosakata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tentang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Benda</a:t>
            </a:r>
            <a:endParaRPr lang="en-US" sz="24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21001" y="2057400"/>
            <a:ext cx="4191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Banyak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benda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digunakan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untuk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bermain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Ciri-ciri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benda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tersebut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bermacam-macam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Ada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berbeda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bentuk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bahan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warna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permukaan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kegunaannya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3" y="1717609"/>
            <a:ext cx="3978563" cy="470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720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ocument_office\DOKUMEN KERJA ERLANGGA\PPT BUPENA 2A\BAHAN PPT BUPENA 2A\tema 2\subtema 1\gb. kelereng-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 t="26075" r="32130" b="25627"/>
          <a:stretch/>
        </p:blipFill>
        <p:spPr bwMode="auto">
          <a:xfrm>
            <a:off x="2784273" y="767303"/>
            <a:ext cx="5515177" cy="529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304800"/>
            <a:ext cx="373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4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Ayo, </a:t>
            </a:r>
            <a:r>
              <a:rPr lang="en-US" sz="24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sebutkan</a:t>
            </a:r>
            <a:r>
              <a:rPr lang="en-US" sz="24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nama</a:t>
            </a:r>
            <a:r>
              <a:rPr lang="en-US" sz="24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bentuk</a:t>
            </a:r>
            <a:r>
              <a:rPr lang="en-US" sz="2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bahan</a:t>
            </a:r>
            <a:r>
              <a:rPr lang="en-US" sz="2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warna</a:t>
            </a:r>
            <a:r>
              <a:rPr lang="en-US" sz="2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permukaan</a:t>
            </a:r>
            <a:r>
              <a:rPr lang="en-US" sz="2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kegunaan</a:t>
            </a:r>
            <a:r>
              <a:rPr lang="en-US" sz="2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benda</a:t>
            </a:r>
            <a:r>
              <a:rPr lang="en-US" sz="2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berikut</a:t>
            </a:r>
            <a:r>
              <a:rPr lang="en-US" sz="2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! </a:t>
            </a:r>
            <a:endParaRPr lang="en-US" sz="24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19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ocument_office\DOKUMEN KERJA ERLANGGA\PPT BUPENA 2A\BAHAN PPT BUPENA 2A\tema 1\subtema 1\keluarga udin bermusyawarah untuk libura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" t="11449" r="22595" b="21845"/>
          <a:stretch/>
        </p:blipFill>
        <p:spPr bwMode="auto">
          <a:xfrm>
            <a:off x="3953159" y="1618874"/>
            <a:ext cx="5184663" cy="371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18675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12164" y="1412013"/>
              <a:ext cx="8931836" cy="1600200"/>
              <a:chOff x="212164" y="0"/>
              <a:chExt cx="8931836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rgbClr val="FFD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CC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T2  St1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FF3399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P2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7314719" y="536318"/>
                <a:ext cx="1553630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800" b="1" dirty="0" err="1" smtClean="0">
                    <a:latin typeface="Arial" pitchFamily="34" charset="0"/>
                    <a:cs typeface="Arial" pitchFamily="34" charset="0"/>
                  </a:rPr>
                  <a:t>PPKn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3.2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4.2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12164" y="26654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2: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82667" y="561376"/>
            <a:ext cx="6778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Menyebutkan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Aturan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Rumah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rgbClr val="BF097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2667" y="1219200"/>
            <a:ext cx="37704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sv-SE" sz="2400" dirty="0" smtClean="0">
                <a:latin typeface="Arial" pitchFamily="34" charset="0"/>
                <a:cs typeface="Arial" pitchFamily="34" charset="0"/>
              </a:rPr>
              <a:t>Aturan </a:t>
            </a:r>
            <a:r>
              <a:rPr lang="sv-SE" sz="2400" dirty="0">
                <a:latin typeface="Arial" pitchFamily="34" charset="0"/>
                <a:cs typeface="Arial" pitchFamily="34" charset="0"/>
              </a:rPr>
              <a:t>dibuat sebagai petunjuk kita dalam bertingkah laku.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Jika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kita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mematuhi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aturan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semua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kegiatan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di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rumah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nl-NL" sz="2400" dirty="0" smtClean="0">
                <a:latin typeface="Arial" pitchFamily="34" charset="0"/>
                <a:cs typeface="Arial" pitchFamily="34" charset="0"/>
              </a:rPr>
              <a:t>akan </a:t>
            </a:r>
            <a:r>
              <a:rPr lang="nl-NL" sz="2400" dirty="0">
                <a:latin typeface="Arial" pitchFamily="34" charset="0"/>
                <a:cs typeface="Arial" pitchFamily="34" charset="0"/>
              </a:rPr>
              <a:t>berjalan baik dan menyenangkan.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it-IT" sz="2400" dirty="0">
                <a:latin typeface="Arial" pitchFamily="34" charset="0"/>
                <a:cs typeface="Arial" pitchFamily="34" charset="0"/>
              </a:rPr>
              <a:t>Aturan yang ada di rumah telah disepakati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oleh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semua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anggota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keluarga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10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ocument_office\DOKUMEN KERJA ERLANGGA\PPT BUPENA 2A\BAHAN PPT BUPENA 2A\tema 1\subtema 1\keluarga dayu berdoa sebelum makan--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"/>
          <a:stretch/>
        </p:blipFill>
        <p:spPr bwMode="auto">
          <a:xfrm>
            <a:off x="0" y="0"/>
            <a:ext cx="9137822" cy="673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2666" y="152399"/>
            <a:ext cx="5476915" cy="954107"/>
          </a:xfrm>
          <a:prstGeom prst="rect">
            <a:avLst/>
          </a:prstGeom>
          <a:solidFill>
            <a:srgbClr val="BF0975"/>
          </a:solidFill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Menurutmu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apa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aturan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tepat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sesuai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gambar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berikut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92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1086</Words>
  <Application>Microsoft Office PowerPoint</Application>
  <PresentationFormat>On-screen Show (4:3)</PresentationFormat>
  <Paragraphs>243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24</cp:revision>
  <dcterms:created xsi:type="dcterms:W3CDTF">2017-06-26T05:29:31Z</dcterms:created>
  <dcterms:modified xsi:type="dcterms:W3CDTF">2017-06-28T23:36:54Z</dcterms:modified>
</cp:coreProperties>
</file>