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7" r:id="rId2"/>
    <p:sldId id="270" r:id="rId3"/>
    <p:sldId id="300" r:id="rId4"/>
    <p:sldId id="301" r:id="rId5"/>
    <p:sldId id="264" r:id="rId6"/>
    <p:sldId id="265" r:id="rId7"/>
    <p:sldId id="268" r:id="rId8"/>
    <p:sldId id="302" r:id="rId9"/>
    <p:sldId id="30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EAEE3-DCAA-4831-BA29-03FCB2340763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149EA-AAA4-4330-8BD0-B79DF0494E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089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1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146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704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54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73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15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92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127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584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45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478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09BF08C-53C0-4EF8-9D9D-62F358429DF1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6DA36F-E11E-4D1E-BB01-D35D16B335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014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48" y="543340"/>
            <a:ext cx="8110331" cy="5749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56382" y="1000540"/>
            <a:ext cx="37768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3" y="782801"/>
            <a:ext cx="3063961" cy="38643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1063125" y="5381382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0D4E91-F6EE-47CC-A739-AB11187261E1}"/>
              </a:ext>
            </a:extLst>
          </p:cNvPr>
          <p:cNvSpPr/>
          <p:nvPr/>
        </p:nvSpPr>
        <p:spPr bwMode="auto">
          <a:xfrm>
            <a:off x="7765774" y="2650435"/>
            <a:ext cx="3796471" cy="37361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D769082-B529-473F-AF81-A11249FF6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774" y="4333461"/>
            <a:ext cx="3644348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en-US" sz="5867" b="1" dirty="0">
                <a:solidFill>
                  <a:srgbClr val="0070C0"/>
                </a:solidFill>
                <a:cs typeface="Calibri" pitchFamily="34" charset="0"/>
              </a:rPr>
              <a:t>Ekosistem</a:t>
            </a:r>
          </a:p>
          <a:p>
            <a:pPr algn="ctr"/>
            <a:r>
              <a:rPr lang="it-IT" altLang="en-US" sz="5867" b="1" dirty="0">
                <a:solidFill>
                  <a:srgbClr val="0070C0"/>
                </a:solidFill>
                <a:cs typeface="Calibri" pitchFamily="34" charset="0"/>
              </a:rPr>
              <a:t> </a:t>
            </a:r>
            <a:endParaRPr lang="en-US" altLang="en-US" sz="5867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19F49-206E-4F17-8918-FCD28A05DEAD}"/>
              </a:ext>
            </a:extLst>
          </p:cNvPr>
          <p:cNvSpPr/>
          <p:nvPr/>
        </p:nvSpPr>
        <p:spPr bwMode="auto">
          <a:xfrm rot="10800000" flipV="1">
            <a:off x="8083826" y="3256789"/>
            <a:ext cx="3039780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333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Tema</a:t>
            </a:r>
            <a:r>
              <a:rPr lang="en-US" sz="5333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859B04-C66E-4FC1-99FA-DFEB298463F8}"/>
              </a:ext>
            </a:extLst>
          </p:cNvPr>
          <p:cNvGrpSpPr/>
          <p:nvPr/>
        </p:nvGrpSpPr>
        <p:grpSpPr>
          <a:xfrm>
            <a:off x="711200" y="1274564"/>
            <a:ext cx="6400800" cy="1354218"/>
            <a:chOff x="533400" y="955923"/>
            <a:chExt cx="4800600" cy="10156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2D7185-8968-4B06-AC54-82FCCADF5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50" b="49660"/>
            <a:stretch/>
          </p:blipFill>
          <p:spPr>
            <a:xfrm>
              <a:off x="533400" y="955923"/>
              <a:ext cx="4800600" cy="10156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701A0D-0884-47EC-B097-2A627FDD159E}"/>
                </a:ext>
              </a:extLst>
            </p:cNvPr>
            <p:cNvSpPr txBox="1"/>
            <p:nvPr/>
          </p:nvSpPr>
          <p:spPr>
            <a:xfrm>
              <a:off x="762000" y="1170144"/>
              <a:ext cx="4572000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/>
                <a:t>Indonesia </a:t>
              </a:r>
              <a:r>
                <a:rPr lang="en-ID" sz="2400" dirty="0" err="1"/>
                <a:t>adalah</a:t>
              </a:r>
              <a:r>
                <a:rPr lang="en-ID" sz="2400" dirty="0"/>
                <a:t> negara </a:t>
              </a:r>
              <a:r>
                <a:rPr lang="en-ID" sz="2400" dirty="0" err="1"/>
                <a:t>dengan</a:t>
              </a:r>
              <a:r>
                <a:rPr lang="en-ID" sz="2400" dirty="0"/>
                <a:t> </a:t>
              </a:r>
              <a:r>
                <a:rPr lang="en-ID" sz="2400" dirty="0" err="1"/>
                <a:t>beragam</a:t>
              </a:r>
              <a:r>
                <a:rPr lang="en-ID" sz="2400" dirty="0"/>
                <a:t> </a:t>
              </a:r>
              <a:r>
                <a:rPr lang="en-ID" sz="2400" dirty="0" err="1"/>
                <a:t>kehidupan</a:t>
              </a:r>
              <a:r>
                <a:rPr lang="en-ID" sz="2400" dirty="0"/>
                <a:t> </a:t>
              </a:r>
              <a:r>
                <a:rPr lang="en-ID" sz="2400" dirty="0" err="1"/>
                <a:t>budaya</a:t>
              </a:r>
              <a:r>
                <a:rPr lang="en-ID" sz="2400" dirty="0"/>
                <a:t>, </a:t>
              </a:r>
              <a:r>
                <a:rPr lang="en-ID" sz="2400" dirty="0" err="1"/>
                <a:t>sosial</a:t>
              </a:r>
              <a:r>
                <a:rPr lang="en-ID" sz="2400" dirty="0"/>
                <a:t>, dan </a:t>
              </a:r>
              <a:r>
                <a:rPr lang="en-ID" sz="2400" dirty="0" err="1"/>
                <a:t>ekonomi</a:t>
              </a:r>
              <a:r>
                <a:rPr lang="en-ID" sz="2400" dirty="0"/>
                <a:t>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7E9915-E76A-4E7E-9CFD-4333F939C2CF}"/>
              </a:ext>
            </a:extLst>
          </p:cNvPr>
          <p:cNvSpPr txBox="1"/>
          <p:nvPr/>
        </p:nvSpPr>
        <p:spPr>
          <a:xfrm>
            <a:off x="711200" y="3252140"/>
            <a:ext cx="4673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Bangsa</a:t>
            </a:r>
            <a:r>
              <a:rPr lang="en-ID" sz="2400" dirty="0"/>
              <a:t> Indonesia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suku</a:t>
            </a:r>
            <a:r>
              <a:rPr lang="en-ID" sz="2400" dirty="0"/>
              <a:t>, agama, </a:t>
            </a:r>
            <a:r>
              <a:rPr lang="en-ID" sz="2400" dirty="0" err="1"/>
              <a:t>kebudayaan</a:t>
            </a:r>
            <a:r>
              <a:rPr lang="en-ID" sz="2400" dirty="0"/>
              <a:t>, </a:t>
            </a:r>
            <a:r>
              <a:rPr lang="en-ID" sz="2400" dirty="0" err="1"/>
              <a:t>pekerjaan</a:t>
            </a:r>
            <a:r>
              <a:rPr lang="en-ID" sz="2400" dirty="0"/>
              <a:t>, dan </a:t>
            </a:r>
            <a:r>
              <a:rPr lang="en-ID" sz="2400" dirty="0" err="1"/>
              <a:t>tingkat</a:t>
            </a:r>
            <a:r>
              <a:rPr lang="en-ID" sz="2400" dirty="0"/>
              <a:t> </a:t>
            </a:r>
            <a:r>
              <a:rPr lang="en-ID" sz="2400" dirty="0" err="1"/>
              <a:t>ekonomi</a:t>
            </a:r>
            <a:r>
              <a:rPr lang="en-ID" sz="2400" dirty="0"/>
              <a:t> yang </a:t>
            </a:r>
            <a:r>
              <a:rPr lang="en-ID" sz="2400" dirty="0" err="1"/>
              <a:t>beragam</a:t>
            </a:r>
            <a:r>
              <a:rPr lang="en-ID" sz="2400" dirty="0"/>
              <a:t>. </a:t>
            </a:r>
            <a:r>
              <a:rPr lang="en-ID" sz="2400" dirty="0" err="1"/>
              <a:t>Keragaman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kekayaan</a:t>
            </a:r>
            <a:r>
              <a:rPr lang="en-ID" sz="2400" dirty="0"/>
              <a:t> </a:t>
            </a:r>
            <a:r>
              <a:rPr lang="en-ID" sz="2400" dirty="0" err="1"/>
              <a:t>bangsa</a:t>
            </a:r>
            <a:r>
              <a:rPr lang="en-ID" sz="2400" dirty="0"/>
              <a:t> Indonesia.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F9D1F0-3A48-436D-BBC8-946BDA104680}"/>
              </a:ext>
            </a:extLst>
          </p:cNvPr>
          <p:cNvGrpSpPr/>
          <p:nvPr/>
        </p:nvGrpSpPr>
        <p:grpSpPr>
          <a:xfrm>
            <a:off x="7721600" y="1003021"/>
            <a:ext cx="4308832" cy="2870759"/>
            <a:chOff x="5791200" y="752265"/>
            <a:chExt cx="3231624" cy="215306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D186264E-7535-4794-A8A4-7DF827784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752265"/>
              <a:ext cx="3231624" cy="2153069"/>
            </a:xfrm>
            <a:prstGeom prst="ellipse">
              <a:avLst/>
            </a:prstGeom>
            <a:ln w="63500" cap="rnd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CCD222-E1BE-4AF7-8D0A-0D7364D47842}"/>
                </a:ext>
              </a:extLst>
            </p:cNvPr>
            <p:cNvSpPr/>
            <p:nvPr/>
          </p:nvSpPr>
          <p:spPr>
            <a:xfrm>
              <a:off x="6827533" y="2439105"/>
              <a:ext cx="1702164" cy="18892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67" dirty="0" err="1"/>
                <a:t>Sumber</a:t>
              </a:r>
              <a:r>
                <a:rPr lang="en-US" sz="1067" dirty="0"/>
                <a:t>: commons.wikimedia.org</a:t>
              </a:r>
              <a:endParaRPr lang="en-ID" sz="1067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B65CD-4815-4065-B798-4DCE5E48197F}"/>
              </a:ext>
            </a:extLst>
          </p:cNvPr>
          <p:cNvGrpSpPr/>
          <p:nvPr/>
        </p:nvGrpSpPr>
        <p:grpSpPr>
          <a:xfrm>
            <a:off x="5384800" y="3107256"/>
            <a:ext cx="4362693" cy="2908461"/>
            <a:chOff x="4038600" y="2330442"/>
            <a:chExt cx="3272020" cy="2181346"/>
          </a:xfrm>
        </p:grpSpPr>
        <p:pic>
          <p:nvPicPr>
            <p:cNvPr id="1026" name="Picture 2" descr="people, vacation, religion, tourism, praying, temple, indonesia, hindu, bali, hindu temple">
              <a:extLst>
                <a:ext uri="{FF2B5EF4-FFF2-40B4-BE49-F238E27FC236}">
                  <a16:creationId xmlns:a16="http://schemas.microsoft.com/office/drawing/2014/main" id="{9F6519DC-57AE-49DC-A994-C7C2607CC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330442"/>
              <a:ext cx="3272020" cy="2181346"/>
            </a:xfrm>
            <a:prstGeom prst="ellipse">
              <a:avLst/>
            </a:prstGeom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AB63B0-6D4A-427B-8F66-A538D5AE3F40}"/>
                </a:ext>
              </a:extLst>
            </p:cNvPr>
            <p:cNvSpPr/>
            <p:nvPr/>
          </p:nvSpPr>
          <p:spPr>
            <a:xfrm>
              <a:off x="5095875" y="4296772"/>
              <a:ext cx="1144483" cy="18892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67" dirty="0" err="1"/>
                <a:t>Sumber</a:t>
              </a:r>
              <a:r>
                <a:rPr lang="en-US" sz="1067" dirty="0"/>
                <a:t>: pxhere.com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0C88AA-1967-40E9-A088-9065807F0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51" y="0"/>
            <a:ext cx="5902549" cy="3937000"/>
          </a:xfrm>
          <a:prstGeom prst="teardrop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0DC8B-6B0E-44C3-8F67-7EF03E3DD5E0}"/>
              </a:ext>
            </a:extLst>
          </p:cNvPr>
          <p:cNvSpPr txBox="1"/>
          <p:nvPr/>
        </p:nvSpPr>
        <p:spPr>
          <a:xfrm>
            <a:off x="914400" y="889001"/>
            <a:ext cx="487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Salah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budaya</a:t>
            </a:r>
            <a:r>
              <a:rPr lang="en-ID" sz="2400" dirty="0"/>
              <a:t> </a:t>
            </a:r>
            <a:r>
              <a:rPr lang="en-ID" sz="2400" dirty="0" err="1"/>
              <a:t>asli</a:t>
            </a:r>
            <a:r>
              <a:rPr lang="en-ID" sz="2400" dirty="0"/>
              <a:t> </a:t>
            </a:r>
            <a:r>
              <a:rPr lang="en-ID" sz="2400" dirty="0" err="1"/>
              <a:t>bangsa</a:t>
            </a:r>
            <a:r>
              <a:rPr lang="en-ID" sz="2400" dirty="0"/>
              <a:t> Indonesia </a:t>
            </a:r>
            <a:r>
              <a:rPr lang="en-ID" sz="2400" dirty="0" err="1"/>
              <a:t>adalah</a:t>
            </a:r>
            <a:r>
              <a:rPr lang="en-ID" sz="2400" dirty="0"/>
              <a:t> gotong royong.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0B0E34-04C5-4BE0-A50D-7AA777F565BE}"/>
              </a:ext>
            </a:extLst>
          </p:cNvPr>
          <p:cNvGrpSpPr/>
          <p:nvPr/>
        </p:nvGrpSpPr>
        <p:grpSpPr>
          <a:xfrm>
            <a:off x="508000" y="2135952"/>
            <a:ext cx="5892800" cy="2389424"/>
            <a:chOff x="304801" y="1313082"/>
            <a:chExt cx="4419600" cy="17920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793FC35-BDEA-4722-9EA8-CAC7C9E64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1" y="1313082"/>
              <a:ext cx="4419600" cy="179206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93D5ED-CA0E-43AF-8EB4-3668A8A970D1}"/>
                </a:ext>
              </a:extLst>
            </p:cNvPr>
            <p:cNvSpPr txBox="1"/>
            <p:nvPr/>
          </p:nvSpPr>
          <p:spPr>
            <a:xfrm>
              <a:off x="699911" y="1593143"/>
              <a:ext cx="3886200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b="1" dirty="0"/>
                <a:t>Gotong royong </a:t>
              </a:r>
              <a:r>
                <a:rPr lang="en-ID" sz="2400" dirty="0" err="1"/>
                <a:t>adalah</a:t>
              </a:r>
              <a:r>
                <a:rPr lang="en-ID" sz="2400" dirty="0"/>
                <a:t> </a:t>
              </a:r>
              <a:r>
                <a:rPr lang="en-ID" sz="2400" dirty="0" err="1"/>
                <a:t>penerapan</a:t>
              </a:r>
              <a:r>
                <a:rPr lang="en-ID" sz="2400" dirty="0"/>
                <a:t> </a:t>
              </a:r>
              <a:r>
                <a:rPr lang="en-ID" sz="2400" dirty="0" err="1"/>
                <a:t>sikap</a:t>
              </a:r>
              <a:r>
                <a:rPr lang="en-ID" sz="2400" dirty="0"/>
                <a:t> </a:t>
              </a:r>
              <a:r>
                <a:rPr lang="en-ID" sz="2400" dirty="0" err="1"/>
                <a:t>saling</a:t>
              </a:r>
              <a:r>
                <a:rPr lang="en-ID" sz="2400" dirty="0"/>
                <a:t> </a:t>
              </a:r>
              <a:r>
                <a:rPr lang="en-ID" sz="2400" dirty="0" err="1"/>
                <a:t>membantu</a:t>
              </a:r>
              <a:r>
                <a:rPr lang="en-ID" sz="2400" dirty="0"/>
                <a:t>, </a:t>
              </a:r>
              <a:r>
                <a:rPr lang="en-ID" sz="2400" dirty="0" err="1"/>
                <a:t>saling</a:t>
              </a:r>
              <a:r>
                <a:rPr lang="en-ID" sz="2400" dirty="0"/>
                <a:t> </a:t>
              </a:r>
              <a:r>
                <a:rPr lang="en-ID" sz="2400" dirty="0" err="1"/>
                <a:t>peduli</a:t>
              </a:r>
              <a:r>
                <a:rPr lang="en-ID" sz="2400" dirty="0"/>
                <a:t>, dan </a:t>
              </a:r>
              <a:r>
                <a:rPr lang="en-ID" sz="2400" dirty="0" err="1"/>
                <a:t>saling</a:t>
              </a:r>
              <a:r>
                <a:rPr lang="en-ID" sz="2400" dirty="0"/>
                <a:t> </a:t>
              </a:r>
              <a:r>
                <a:rPr lang="en-ID" sz="2400" dirty="0" err="1"/>
                <a:t>menghormati</a:t>
              </a:r>
              <a:r>
                <a:rPr lang="en-ID" sz="2400" dirty="0"/>
                <a:t> </a:t>
              </a:r>
              <a:r>
                <a:rPr lang="en-ID" sz="2400" dirty="0" err="1"/>
                <a:t>sesama</a:t>
              </a:r>
              <a:r>
                <a:rPr lang="en-ID" sz="2400" dirty="0"/>
                <a:t> </a:t>
              </a:r>
              <a:r>
                <a:rPr lang="en-ID" sz="2400" dirty="0" err="1"/>
                <a:t>anggota</a:t>
              </a:r>
              <a:r>
                <a:rPr lang="en-ID" sz="2400" dirty="0"/>
                <a:t> </a:t>
              </a:r>
              <a:r>
                <a:rPr lang="en-ID" sz="2400" dirty="0" err="1"/>
                <a:t>masyarakat</a:t>
              </a:r>
              <a:r>
                <a:rPr lang="en-ID" sz="2400" dirty="0"/>
                <a:t>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7ED71B-F5F9-423C-843F-4A361B754352}"/>
              </a:ext>
            </a:extLst>
          </p:cNvPr>
          <p:cNvSpPr txBox="1"/>
          <p:nvPr/>
        </p:nvSpPr>
        <p:spPr>
          <a:xfrm>
            <a:off x="2743200" y="4737893"/>
            <a:ext cx="751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Contoh</a:t>
            </a:r>
            <a:r>
              <a:rPr lang="en-ID" sz="2400" dirty="0"/>
              <a:t> gotong royong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bakti</a:t>
            </a:r>
            <a:r>
              <a:rPr lang="en-ID" sz="2400" dirty="0"/>
              <a:t> </a:t>
            </a:r>
            <a:r>
              <a:rPr lang="en-ID" sz="2400" dirty="0" err="1"/>
              <a:t>membersihkan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dan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 di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sekitar</a:t>
            </a:r>
            <a:r>
              <a:rPr lang="en-ID" sz="2400" dirty="0"/>
              <a:t>. </a:t>
            </a: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CA1A7000-B668-4627-B347-F22C4A679FD9}"/>
              </a:ext>
            </a:extLst>
          </p:cNvPr>
          <p:cNvSpPr/>
          <p:nvPr/>
        </p:nvSpPr>
        <p:spPr>
          <a:xfrm>
            <a:off x="1641231" y="4712493"/>
            <a:ext cx="1016000" cy="81280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6342679-F259-40B0-AC23-D36E0F9B0B50}"/>
              </a:ext>
            </a:extLst>
          </p:cNvPr>
          <p:cNvSpPr txBox="1"/>
          <p:nvPr/>
        </p:nvSpPr>
        <p:spPr>
          <a:xfrm>
            <a:off x="8166214" y="3438819"/>
            <a:ext cx="2185113" cy="235898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 err="1"/>
              <a:t>Sumber</a:t>
            </a:r>
            <a:r>
              <a:rPr lang="en-US" sz="933" dirty="0"/>
              <a:t>: shutterstock.com</a:t>
            </a:r>
            <a:endParaRPr lang="en-ID" sz="933" dirty="0"/>
          </a:p>
        </p:txBody>
      </p:sp>
    </p:spTree>
    <p:extLst>
      <p:ext uri="{BB962C8B-B14F-4D97-AF65-F5344CB8AC3E}">
        <p14:creationId xmlns:p14="http://schemas.microsoft.com/office/powerpoint/2010/main" val="86599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2CB0065-8BC1-4616-9DA8-2EA540D6A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5" y="250367"/>
            <a:ext cx="11300133" cy="6357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46F1B-EA9D-4B5F-A611-8C009E694201}"/>
              </a:ext>
            </a:extLst>
          </p:cNvPr>
          <p:cNvSpPr txBox="1"/>
          <p:nvPr/>
        </p:nvSpPr>
        <p:spPr>
          <a:xfrm>
            <a:off x="6807201" y="785099"/>
            <a:ext cx="4942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Contoh</a:t>
            </a:r>
            <a:r>
              <a:rPr lang="en-ID" sz="2400" dirty="0"/>
              <a:t> gotong royong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bidang</a:t>
            </a:r>
            <a:r>
              <a:rPr lang="en-ID" sz="2400" dirty="0"/>
              <a:t> </a:t>
            </a:r>
            <a:r>
              <a:rPr lang="en-ID" sz="2400" dirty="0" err="1"/>
              <a:t>ekonomi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upaya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pendapatan</a:t>
            </a:r>
            <a:r>
              <a:rPr lang="en-ID" sz="2400" dirty="0"/>
              <a:t> </a:t>
            </a:r>
            <a:r>
              <a:rPr lang="en-ID" sz="2400" dirty="0" err="1"/>
              <a:t>bersama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melihat</a:t>
            </a:r>
            <a:r>
              <a:rPr lang="en-ID" sz="2400" dirty="0"/>
              <a:t> </a:t>
            </a:r>
            <a:r>
              <a:rPr lang="en-ID" sz="2400" dirty="0" err="1"/>
              <a:t>perbedaan</a:t>
            </a:r>
            <a:r>
              <a:rPr lang="en-ID" sz="2400" dirty="0"/>
              <a:t> </a:t>
            </a:r>
            <a:r>
              <a:rPr lang="en-ID" sz="2400" dirty="0" err="1"/>
              <a:t>suku</a:t>
            </a:r>
            <a:r>
              <a:rPr lang="en-ID" sz="2400" dirty="0"/>
              <a:t> </a:t>
            </a:r>
            <a:r>
              <a:rPr lang="en-ID" sz="2400" dirty="0" err="1"/>
              <a:t>bangsa</a:t>
            </a:r>
            <a:r>
              <a:rPr lang="en-ID" sz="2400" dirty="0"/>
              <a:t>, agama, dan </a:t>
            </a:r>
            <a:r>
              <a:rPr lang="en-ID" sz="2400" dirty="0" err="1"/>
              <a:t>pekerjaannya</a:t>
            </a:r>
            <a:r>
              <a:rPr lang="en-ID" sz="2400" dirty="0"/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48B622-C046-4CC4-B745-B99CD4D1E124}"/>
              </a:ext>
            </a:extLst>
          </p:cNvPr>
          <p:cNvGrpSpPr/>
          <p:nvPr/>
        </p:nvGrpSpPr>
        <p:grpSpPr>
          <a:xfrm>
            <a:off x="677931" y="3660681"/>
            <a:ext cx="5073627" cy="1901920"/>
            <a:chOff x="508448" y="2745510"/>
            <a:chExt cx="3805220" cy="14264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52264E4-4174-482D-B59E-6A7F9DC435B8}"/>
                </a:ext>
              </a:extLst>
            </p:cNvPr>
            <p:cNvSpPr/>
            <p:nvPr/>
          </p:nvSpPr>
          <p:spPr>
            <a:xfrm>
              <a:off x="508448" y="2745510"/>
              <a:ext cx="3708036" cy="1426440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2E662-D707-4DF0-9F5D-B593A8C4E9BB}"/>
                </a:ext>
              </a:extLst>
            </p:cNvPr>
            <p:cNvSpPr txBox="1"/>
            <p:nvPr/>
          </p:nvSpPr>
          <p:spPr>
            <a:xfrm>
              <a:off x="939967" y="3091615"/>
              <a:ext cx="3373701" cy="900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 err="1"/>
                <a:t>Bergotong</a:t>
              </a:r>
              <a:r>
                <a:rPr lang="en-ID" sz="2400" dirty="0"/>
                <a:t> royong </a:t>
              </a:r>
              <a:r>
                <a:rPr lang="en-ID" sz="2400" dirty="0" err="1"/>
                <a:t>ketika</a:t>
              </a:r>
              <a:r>
                <a:rPr lang="en-ID" sz="2400" dirty="0"/>
                <a:t> </a:t>
              </a:r>
              <a:r>
                <a:rPr lang="en-ID" sz="2400" dirty="0" err="1"/>
                <a:t>membuat</a:t>
              </a:r>
              <a:r>
                <a:rPr lang="en-ID" sz="2400" dirty="0"/>
                <a:t> </a:t>
              </a:r>
              <a:r>
                <a:rPr lang="en-ID" sz="2400" dirty="0" err="1"/>
                <a:t>kerajinan</a:t>
              </a:r>
              <a:r>
                <a:rPr lang="en-ID" sz="2400" dirty="0"/>
                <a:t> </a:t>
              </a:r>
              <a:r>
                <a:rPr lang="en-ID" sz="2400" dirty="0" err="1"/>
                <a:t>tangan</a:t>
              </a:r>
              <a:r>
                <a:rPr lang="en-ID" sz="2400" dirty="0"/>
                <a:t> </a:t>
              </a:r>
              <a:r>
                <a:rPr lang="en-ID" sz="2400" dirty="0" err="1"/>
                <a:t>untuk</a:t>
              </a:r>
              <a:r>
                <a:rPr lang="en-ID" sz="2400" dirty="0"/>
                <a:t> </a:t>
              </a:r>
              <a:r>
                <a:rPr lang="en-ID" sz="2400" dirty="0" err="1"/>
                <a:t>suvenir</a:t>
              </a:r>
              <a:r>
                <a:rPr lang="en-ID" sz="2400" dirty="0"/>
                <a:t> </a:t>
              </a:r>
              <a:r>
                <a:rPr lang="en-ID" sz="2400" dirty="0" err="1"/>
                <a:t>wisatawan</a:t>
              </a:r>
              <a:r>
                <a:rPr lang="en-ID" sz="2400" dirty="0"/>
                <a:t>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B8C359-06D2-43F4-B3AD-A40580B4802A}"/>
              </a:ext>
            </a:extLst>
          </p:cNvPr>
          <p:cNvSpPr txBox="1"/>
          <p:nvPr/>
        </p:nvSpPr>
        <p:spPr>
          <a:xfrm>
            <a:off x="6805351" y="3362167"/>
            <a:ext cx="4944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Kegiatan-kegiatan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kunjungan</a:t>
            </a:r>
            <a:r>
              <a:rPr lang="en-ID" sz="2400" dirty="0"/>
              <a:t> </a:t>
            </a:r>
            <a:r>
              <a:rPr lang="en-ID" sz="2400" dirty="0" err="1"/>
              <a:t>wisatawan</a:t>
            </a:r>
            <a:r>
              <a:rPr lang="en-ID" sz="2400" dirty="0"/>
              <a:t> </a:t>
            </a:r>
            <a:r>
              <a:rPr lang="en-ID" sz="2400" dirty="0" err="1"/>
              <a:t>nusantara</a:t>
            </a:r>
            <a:r>
              <a:rPr lang="en-ID" sz="2400" dirty="0"/>
              <a:t> dan  </a:t>
            </a:r>
            <a:r>
              <a:rPr lang="en-ID" sz="2400" dirty="0" err="1"/>
              <a:t>mancanegara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perekonomian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setempat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meningkat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 </a:t>
            </a:r>
            <a:r>
              <a:rPr lang="en-ID" sz="2400" dirty="0" err="1"/>
              <a:t>devisa</a:t>
            </a:r>
            <a:r>
              <a:rPr lang="en-ID" sz="2400" dirty="0"/>
              <a:t> yang </a:t>
            </a:r>
            <a:r>
              <a:rPr lang="en-ID" sz="2400" dirty="0" err="1"/>
              <a:t>diperoleh</a:t>
            </a:r>
            <a:r>
              <a:rPr lang="en-ID" sz="24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F79302-103D-4191-845E-2BE836669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81457"/>
            <a:ext cx="5474736" cy="365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239A337-A695-41F5-BA3E-D496D8A5A76E}"/>
              </a:ext>
            </a:extLst>
          </p:cNvPr>
          <p:cNvSpPr txBox="1"/>
          <p:nvPr/>
        </p:nvSpPr>
        <p:spPr>
          <a:xfrm>
            <a:off x="3946293" y="3660681"/>
            <a:ext cx="1641708" cy="235898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 err="1"/>
              <a:t>Sumber</a:t>
            </a:r>
            <a:r>
              <a:rPr lang="en-US" sz="933" dirty="0"/>
              <a:t>: shutterstock.com</a:t>
            </a:r>
            <a:endParaRPr lang="en-ID" sz="933" dirty="0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45B77A4E-7D5E-463C-AB93-ABA07CE60DA6}"/>
              </a:ext>
            </a:extLst>
          </p:cNvPr>
          <p:cNvSpPr/>
          <p:nvPr/>
        </p:nvSpPr>
        <p:spPr>
          <a:xfrm>
            <a:off x="6200007" y="787400"/>
            <a:ext cx="508000" cy="5080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040FACDA-6FB9-4C40-9403-9B2E81CC8E72}"/>
              </a:ext>
            </a:extLst>
          </p:cNvPr>
          <p:cNvSpPr/>
          <p:nvPr/>
        </p:nvSpPr>
        <p:spPr>
          <a:xfrm>
            <a:off x="6200007" y="3536505"/>
            <a:ext cx="508000" cy="50800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775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5DABA-7884-43BD-B2A0-011B04A73897}"/>
              </a:ext>
            </a:extLst>
          </p:cNvPr>
          <p:cNvSpPr txBox="1"/>
          <p:nvPr/>
        </p:nvSpPr>
        <p:spPr>
          <a:xfrm>
            <a:off x="490329" y="652759"/>
            <a:ext cx="921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Semangat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Kekeluargaan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dan Gotong Royong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Kehidupan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Sehari-hari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05C1D-F68C-40BB-BB27-7AEB78247040}"/>
              </a:ext>
            </a:extLst>
          </p:cNvPr>
          <p:cNvSpPr txBox="1"/>
          <p:nvPr/>
        </p:nvSpPr>
        <p:spPr>
          <a:xfrm>
            <a:off x="490329" y="2188758"/>
            <a:ext cx="4346713" cy="401648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Manfaat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semangat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kekeluargaan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antarmasyarakat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terjalin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harmonis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aman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tentram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kebersamaan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antarmasyarakat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terjaga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A9885-B9EC-4726-B760-2870F58A5966}"/>
              </a:ext>
            </a:extLst>
          </p:cNvPr>
          <p:cNvSpPr txBox="1"/>
          <p:nvPr/>
        </p:nvSpPr>
        <p:spPr>
          <a:xfrm>
            <a:off x="5208104" y="2188758"/>
            <a:ext cx="6042992" cy="380104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Manfaat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gotong royong: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memperkokoh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rasa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mempererat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tali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persaudaraan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meringankan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cepat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selesai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menumbuhkan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solidaritas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kebersamaan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sesama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meringankan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kesulitan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orang lain.</a:t>
            </a:r>
            <a:endParaRPr lang="id-ID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9B79A3E-D243-4A52-AC1B-3537D98B7F99}"/>
              </a:ext>
            </a:extLst>
          </p:cNvPr>
          <p:cNvSpPr txBox="1"/>
          <p:nvPr/>
        </p:nvSpPr>
        <p:spPr>
          <a:xfrm>
            <a:off x="296709" y="563662"/>
            <a:ext cx="678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Kehidupan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Budaya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E937C-2323-451A-8EA4-650196F68A8A}"/>
              </a:ext>
            </a:extLst>
          </p:cNvPr>
          <p:cNvSpPr txBox="1"/>
          <p:nvPr/>
        </p:nvSpPr>
        <p:spPr>
          <a:xfrm>
            <a:off x="296709" y="1600200"/>
            <a:ext cx="4503891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700"/>
              </a:spcBef>
              <a:buFont typeface="Arial" pitchFamily="34" charset="0"/>
              <a:buChar char="•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letak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geografis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Indonesia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turut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memengaruhi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kehidupan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sosial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budaya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Indonesia. </a:t>
            </a:r>
          </a:p>
          <a:p>
            <a:pPr marL="342900" indent="-342900">
              <a:spcBef>
                <a:spcPts val="700"/>
              </a:spcBef>
              <a:buFont typeface="Arial" pitchFamily="34" charset="0"/>
              <a:buChar char="•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Indonesia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suku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budaya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agama,    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latar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belakang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berbeda-beda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spcBef>
                <a:spcPts val="700"/>
              </a:spcBef>
              <a:buFont typeface="Arial" pitchFamily="34" charset="0"/>
              <a:buChar char="•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Meskipun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beraneka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ragam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Indonesia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tetap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kesatuan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endParaRPr lang="id-ID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 descr="\\10.1.20.245\Public\TRANSIT JOB GAMBAR\PINDAH BANK GAMBAR\KURIKULUM 2013\PRIMA 4A K13 REVISI\PRIMA PKN 4A\bab 1\12b warga kerja bakti .jpg">
            <a:extLst>
              <a:ext uri="{FF2B5EF4-FFF2-40B4-BE49-F238E27FC236}">
                <a16:creationId xmlns:a16="http://schemas.microsoft.com/office/drawing/2014/main" id="{51AE6AA1-EFC3-4805-8BEF-96C40D6D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402">
            <a:off x="4746195" y="2036703"/>
            <a:ext cx="4033555" cy="35060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57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8810C6-0057-4C24-AE0F-EDBC7541459B}"/>
              </a:ext>
            </a:extLst>
          </p:cNvPr>
          <p:cNvSpPr txBox="1"/>
          <p:nvPr/>
        </p:nvSpPr>
        <p:spPr>
          <a:xfrm>
            <a:off x="370860" y="1721346"/>
            <a:ext cx="392834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geografis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beragam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Keragaman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bermanfaat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\\10.1.20.245\Public\TRANSIT JOB GAMBAR\PINDAH BANK GAMBAR\AGUSTUS\BUPENA 5A\TEMA 2\Subtema 3\gb. 1 (Komang dan Ibunya berbelanja di pasar)-01.jpg">
            <a:extLst>
              <a:ext uri="{FF2B5EF4-FFF2-40B4-BE49-F238E27FC236}">
                <a16:creationId xmlns:a16="http://schemas.microsoft.com/office/drawing/2014/main" id="{85824B3D-BB62-44DD-B387-1B40CB74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05" y="1956483"/>
            <a:ext cx="4460576" cy="31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4B162A-3D3A-4F17-8F5A-27E770CA3ACA}"/>
              </a:ext>
            </a:extLst>
          </p:cNvPr>
          <p:cNvSpPr/>
          <p:nvPr/>
        </p:nvSpPr>
        <p:spPr>
          <a:xfrm>
            <a:off x="4420507" y="4388584"/>
            <a:ext cx="2376699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Pemenuhan kebutuhan pangan memerlukan kerja sama pelaku ekonomi.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E5D70C7-7D9B-435A-9FFF-0E948C39A75F}"/>
              </a:ext>
            </a:extLst>
          </p:cNvPr>
          <p:cNvGrpSpPr/>
          <p:nvPr/>
        </p:nvGrpSpPr>
        <p:grpSpPr>
          <a:xfrm>
            <a:off x="6081729" y="966562"/>
            <a:ext cx="5794176" cy="3685576"/>
            <a:chOff x="4561297" y="724921"/>
            <a:chExt cx="4345632" cy="27641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3DBA28-307E-4CA0-91A1-BFE9F563E3AC}"/>
                </a:ext>
              </a:extLst>
            </p:cNvPr>
            <p:cNvGrpSpPr/>
            <p:nvPr/>
          </p:nvGrpSpPr>
          <p:grpSpPr>
            <a:xfrm>
              <a:off x="4561297" y="724921"/>
              <a:ext cx="4345632" cy="2764182"/>
              <a:chOff x="4355976" y="1131590"/>
              <a:chExt cx="3888432" cy="158417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BDD3BE2-2D54-41C7-BC98-F1FDC38CF4C9}"/>
                  </a:ext>
                </a:extLst>
              </p:cNvPr>
              <p:cNvGrpSpPr/>
              <p:nvPr/>
            </p:nvGrpSpPr>
            <p:grpSpPr>
              <a:xfrm>
                <a:off x="4355976" y="1131590"/>
                <a:ext cx="3888432" cy="1584176"/>
                <a:chOff x="1115616" y="1172174"/>
                <a:chExt cx="5040560" cy="1319183"/>
              </a:xfrm>
            </p:grpSpPr>
            <p:pic>
              <p:nvPicPr>
                <p:cNvPr id="14" name="Picture 2" descr="D:\PR INA\Printilan ppt\Picture11.png">
                  <a:extLst>
                    <a:ext uri="{FF2B5EF4-FFF2-40B4-BE49-F238E27FC236}">
                      <a16:creationId xmlns:a16="http://schemas.microsoft.com/office/drawing/2014/main" id="{EB7128B9-CFFE-4553-AD2B-E605BBFFF4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5616" y="1172174"/>
                  <a:ext cx="5040560" cy="13191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AC3B4D4-8BC5-426B-BDB0-7238E41D58AF}"/>
                    </a:ext>
                  </a:extLst>
                </p:cNvPr>
                <p:cNvSpPr/>
                <p:nvPr/>
              </p:nvSpPr>
              <p:spPr>
                <a:xfrm>
                  <a:off x="1331640" y="1268055"/>
                  <a:ext cx="4571999" cy="17995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endParaRPr lang="id-ID" sz="2667" dirty="0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8FA0751-460D-4A6F-A4AF-42228E08EBB6}"/>
                  </a:ext>
                </a:extLst>
              </p:cNvPr>
              <p:cNvSpPr/>
              <p:nvPr/>
            </p:nvSpPr>
            <p:spPr>
              <a:xfrm>
                <a:off x="4538500" y="1203598"/>
                <a:ext cx="3668236" cy="21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id-ID" sz="2667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94A2B3-D9F5-41BB-80B1-0F47D205B1E6}"/>
                </a:ext>
              </a:extLst>
            </p:cNvPr>
            <p:cNvSpPr txBox="1"/>
            <p:nvPr/>
          </p:nvSpPr>
          <p:spPr>
            <a:xfrm>
              <a:off x="4959462" y="936658"/>
              <a:ext cx="3888432" cy="1731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b="1" dirty="0" err="1">
                  <a:solidFill>
                    <a:schemeClr val="bg1"/>
                  </a:solidFill>
                </a:rPr>
                <a:t>Wawasan</a:t>
              </a:r>
              <a:r>
                <a:rPr lang="en-ID" sz="2400" b="1" dirty="0">
                  <a:solidFill>
                    <a:schemeClr val="bg1"/>
                  </a:solidFill>
                </a:rPr>
                <a:t> Nusantara </a:t>
              </a:r>
              <a:r>
                <a:rPr lang="en-ID" sz="2400" dirty="0" err="1">
                  <a:solidFill>
                    <a:schemeClr val="bg1"/>
                  </a:solidFill>
                </a:rPr>
                <a:t>adalah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cara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pandang</a:t>
              </a:r>
              <a:r>
                <a:rPr lang="en-ID" sz="2400" dirty="0">
                  <a:solidFill>
                    <a:schemeClr val="bg1"/>
                  </a:solidFill>
                </a:rPr>
                <a:t> dan </a:t>
              </a:r>
              <a:r>
                <a:rPr lang="en-ID" sz="2400" dirty="0" err="1">
                  <a:solidFill>
                    <a:schemeClr val="bg1"/>
                  </a:solidFill>
                </a:rPr>
                <a:t>sikap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bangsa</a:t>
              </a:r>
              <a:r>
                <a:rPr lang="en-ID" sz="2400" dirty="0">
                  <a:solidFill>
                    <a:schemeClr val="bg1"/>
                  </a:solidFill>
                </a:rPr>
                <a:t> Indonesia </a:t>
              </a:r>
              <a:r>
                <a:rPr lang="en-ID" sz="2400" dirty="0" err="1">
                  <a:solidFill>
                    <a:schemeClr val="bg1"/>
                  </a:solidFill>
                </a:rPr>
                <a:t>terhadap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diri</a:t>
              </a:r>
              <a:r>
                <a:rPr lang="en-ID" sz="2400" dirty="0">
                  <a:solidFill>
                    <a:schemeClr val="bg1"/>
                  </a:solidFill>
                </a:rPr>
                <a:t> dan </a:t>
              </a:r>
              <a:r>
                <a:rPr lang="en-ID" sz="2400" dirty="0" err="1">
                  <a:solidFill>
                    <a:schemeClr val="bg1"/>
                  </a:solidFill>
                </a:rPr>
                <a:t>lingkungannya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dengan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mengutamakan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persatuan</a:t>
              </a:r>
              <a:r>
                <a:rPr lang="en-ID" sz="2400" dirty="0">
                  <a:solidFill>
                    <a:schemeClr val="bg1"/>
                  </a:solidFill>
                </a:rPr>
                <a:t> dan </a:t>
              </a:r>
              <a:r>
                <a:rPr lang="en-ID" sz="2400" dirty="0" err="1">
                  <a:solidFill>
                    <a:schemeClr val="bg1"/>
                  </a:solidFill>
                </a:rPr>
                <a:t>kesatuan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bangsa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serta</a:t>
              </a:r>
              <a:r>
                <a:rPr lang="en-ID" sz="2400" dirty="0">
                  <a:solidFill>
                    <a:schemeClr val="bg1"/>
                  </a:solidFill>
                </a:rPr>
                <a:t> wilayah </a:t>
              </a:r>
              <a:r>
                <a:rPr lang="en-ID" sz="2400" dirty="0" err="1">
                  <a:solidFill>
                    <a:schemeClr val="bg1"/>
                  </a:solidFill>
                </a:rPr>
                <a:t>untuk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mencapai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tujuan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nasional</a:t>
              </a:r>
              <a:r>
                <a:rPr lang="en-ID" sz="24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2B93D81-8DED-4BB4-8973-B62614C3FFE1}"/>
              </a:ext>
            </a:extLst>
          </p:cNvPr>
          <p:cNvSpPr txBox="1"/>
          <p:nvPr/>
        </p:nvSpPr>
        <p:spPr>
          <a:xfrm>
            <a:off x="1422400" y="4888613"/>
            <a:ext cx="9897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Wawasan</a:t>
            </a:r>
            <a:r>
              <a:rPr lang="en-ID" sz="2400" dirty="0"/>
              <a:t> Nusantara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mempererat</a:t>
            </a:r>
            <a:r>
              <a:rPr lang="en-ID" sz="2400" dirty="0"/>
              <a:t> rasa </a:t>
            </a:r>
            <a:r>
              <a:rPr lang="en-ID" sz="2400" dirty="0" err="1"/>
              <a:t>persatuan</a:t>
            </a:r>
            <a:r>
              <a:rPr lang="en-ID" sz="2400" dirty="0"/>
              <a:t> dan </a:t>
            </a:r>
            <a:r>
              <a:rPr lang="en-ID" sz="2400" dirty="0" err="1"/>
              <a:t>kesatuan</a:t>
            </a:r>
            <a:r>
              <a:rPr lang="en-ID" sz="2400" dirty="0"/>
              <a:t> </a:t>
            </a:r>
            <a:r>
              <a:rPr lang="en-ID" sz="2400" dirty="0" err="1"/>
              <a:t>bangsa</a:t>
            </a:r>
            <a:r>
              <a:rPr lang="en-ID" sz="2400" dirty="0"/>
              <a:t> Indonesia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mengutamakan</a:t>
            </a:r>
            <a:r>
              <a:rPr lang="en-ID" sz="2400" dirty="0"/>
              <a:t> </a:t>
            </a:r>
            <a:r>
              <a:rPr lang="en-ID" sz="2400" dirty="0" err="1"/>
              <a:t>kesatuan</a:t>
            </a:r>
            <a:r>
              <a:rPr lang="en-ID" sz="2400" dirty="0"/>
              <a:t> wilayah dan </a:t>
            </a:r>
            <a:r>
              <a:rPr lang="en-ID" sz="2400" dirty="0" err="1"/>
              <a:t>menghargai</a:t>
            </a:r>
            <a:r>
              <a:rPr lang="en-ID" sz="2400" dirty="0"/>
              <a:t> </a:t>
            </a:r>
            <a:r>
              <a:rPr lang="en-ID" sz="2400" dirty="0" err="1"/>
              <a:t>keragaman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mencapai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</a:t>
            </a:r>
            <a:r>
              <a:rPr lang="en-ID" sz="2400" dirty="0" err="1"/>
              <a:t>nasional</a:t>
            </a:r>
            <a:r>
              <a:rPr lang="en-ID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351AB-F659-4AE9-917F-14934E8C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485375"/>
            <a:ext cx="5241952" cy="3972949"/>
          </a:xfrm>
          <a:prstGeom prst="flowChartDelay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68E1E4E5-D504-437A-B0D7-B42763F5D15D}"/>
              </a:ext>
            </a:extLst>
          </p:cNvPr>
          <p:cNvSpPr txBox="1"/>
          <p:nvPr/>
        </p:nvSpPr>
        <p:spPr>
          <a:xfrm>
            <a:off x="316095" y="4209042"/>
            <a:ext cx="1641708" cy="235898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 err="1"/>
              <a:t>Sumber</a:t>
            </a:r>
            <a:r>
              <a:rPr lang="en-US" sz="933" dirty="0"/>
              <a:t>: shutterstock.com</a:t>
            </a:r>
            <a:endParaRPr lang="en-ID" sz="933" dirty="0"/>
          </a:p>
        </p:txBody>
      </p:sp>
    </p:spTree>
    <p:extLst>
      <p:ext uri="{BB962C8B-B14F-4D97-AF65-F5344CB8AC3E}">
        <p14:creationId xmlns:p14="http://schemas.microsoft.com/office/powerpoint/2010/main" val="4258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B8F52F8-30A0-49DE-B095-35F99311A0DA}"/>
              </a:ext>
            </a:extLst>
          </p:cNvPr>
          <p:cNvSpPr/>
          <p:nvPr/>
        </p:nvSpPr>
        <p:spPr>
          <a:xfrm>
            <a:off x="1083212" y="1659988"/>
            <a:ext cx="6589795" cy="2942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3200" b="1" dirty="0">
                <a:latin typeface="Algerian" panose="04020705040A02060702" pitchFamily="82" charset="0"/>
              </a:rPr>
            </a:br>
            <a:endParaRPr lang="en-ID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EFF20D-FBE6-4EE9-B467-8C79FB799D8F}"/>
              </a:ext>
            </a:extLst>
          </p:cNvPr>
          <p:cNvSpPr/>
          <p:nvPr/>
        </p:nvSpPr>
        <p:spPr>
          <a:xfrm>
            <a:off x="2584173" y="5499651"/>
            <a:ext cx="5088835" cy="35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0A593-AFA8-47B2-9555-811C1F338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45" y="720522"/>
            <a:ext cx="2493564" cy="51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58</TotalTime>
  <Words>401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2021-10-31T02:36:28Z</dcterms:created>
  <dcterms:modified xsi:type="dcterms:W3CDTF">2021-11-22T16:58:12Z</dcterms:modified>
</cp:coreProperties>
</file>