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17"/>
  </p:notesMasterIdLst>
  <p:sldIdLst>
    <p:sldId id="257" r:id="rId2"/>
    <p:sldId id="265" r:id="rId3"/>
    <p:sldId id="277" r:id="rId4"/>
    <p:sldId id="278" r:id="rId5"/>
    <p:sldId id="282" r:id="rId6"/>
    <p:sldId id="288" r:id="rId7"/>
    <p:sldId id="289" r:id="rId8"/>
    <p:sldId id="260" r:id="rId9"/>
    <p:sldId id="279" r:id="rId10"/>
    <p:sldId id="281" r:id="rId11"/>
    <p:sldId id="283" r:id="rId12"/>
    <p:sldId id="284" r:id="rId13"/>
    <p:sldId id="285" r:id="rId14"/>
    <p:sldId id="286" r:id="rId15"/>
    <p:sldId id="26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5949F1-CE33-4742-BF15-28C1F0E78B2D}" type="datetimeFigureOut">
              <a:rPr lang="en-ID" smtClean="0"/>
              <a:t>29/07/2021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8F8E76-8BCA-42CE-A6A1-EE28BE76AF4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34562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CBC34-1A81-4127-A187-D3E29F2D7F0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712B2B7-A243-48B7-820D-4F67F6D25F2E}" type="datetimeFigureOut">
              <a:rPr lang="en-ID" smtClean="0"/>
              <a:t>29/07/2021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9DEC154-7FB5-4A01-A1FE-67163EE5A642}" type="slidenum">
              <a:rPr lang="en-ID" smtClean="0"/>
              <a:t>‹#›</a:t>
            </a:fld>
            <a:endParaRPr lang="en-ID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667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B2B7-A243-48B7-820D-4F67F6D25F2E}" type="datetimeFigureOut">
              <a:rPr lang="en-ID" smtClean="0"/>
              <a:t>29/07/2021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EC154-7FB5-4A01-A1FE-67163EE5A64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15673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B2B7-A243-48B7-820D-4F67F6D25F2E}" type="datetimeFigureOut">
              <a:rPr lang="en-ID" smtClean="0"/>
              <a:t>29/07/2021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EC154-7FB5-4A01-A1FE-67163EE5A64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94400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493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B2B7-A243-48B7-820D-4F67F6D25F2E}" type="datetimeFigureOut">
              <a:rPr lang="en-ID" smtClean="0"/>
              <a:t>29/07/2021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EC154-7FB5-4A01-A1FE-67163EE5A64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00100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B2B7-A243-48B7-820D-4F67F6D25F2E}" type="datetimeFigureOut">
              <a:rPr lang="en-ID" smtClean="0"/>
              <a:t>29/07/2021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EC154-7FB5-4A01-A1FE-67163EE5A642}" type="slidenum">
              <a:rPr lang="en-ID" smtClean="0"/>
              <a:t>‹#›</a:t>
            </a:fld>
            <a:endParaRPr lang="en-ID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1671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B2B7-A243-48B7-820D-4F67F6D25F2E}" type="datetimeFigureOut">
              <a:rPr lang="en-ID" smtClean="0"/>
              <a:t>29/07/2021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EC154-7FB5-4A01-A1FE-67163EE5A64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06129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B2B7-A243-48B7-820D-4F67F6D25F2E}" type="datetimeFigureOut">
              <a:rPr lang="en-ID" smtClean="0"/>
              <a:t>29/07/2021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EC154-7FB5-4A01-A1FE-67163EE5A64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28404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B2B7-A243-48B7-820D-4F67F6D25F2E}" type="datetimeFigureOut">
              <a:rPr lang="en-ID" smtClean="0"/>
              <a:t>29/07/2021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EC154-7FB5-4A01-A1FE-67163EE5A64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91530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B2B7-A243-48B7-820D-4F67F6D25F2E}" type="datetimeFigureOut">
              <a:rPr lang="en-ID" smtClean="0"/>
              <a:t>29/07/2021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EC154-7FB5-4A01-A1FE-67163EE5A64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1289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B2B7-A243-48B7-820D-4F67F6D25F2E}" type="datetimeFigureOut">
              <a:rPr lang="en-ID" smtClean="0"/>
              <a:t>29/07/2021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EC154-7FB5-4A01-A1FE-67163EE5A64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6400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B2B7-A243-48B7-820D-4F67F6D25F2E}" type="datetimeFigureOut">
              <a:rPr lang="en-ID" smtClean="0"/>
              <a:t>29/07/2021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EC154-7FB5-4A01-A1FE-67163EE5A64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083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7712B2B7-A243-48B7-820D-4F67F6D25F2E}" type="datetimeFigureOut">
              <a:rPr lang="en-ID" smtClean="0"/>
              <a:t>29/07/2021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D9DEC154-7FB5-4A01-A1FE-67163EE5A64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71875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D90192-6484-4267-86B1-A038867F55B4}"/>
              </a:ext>
            </a:extLst>
          </p:cNvPr>
          <p:cNvSpPr/>
          <p:nvPr/>
        </p:nvSpPr>
        <p:spPr>
          <a:xfrm>
            <a:off x="5936974" y="1643270"/>
            <a:ext cx="5300869" cy="2862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Media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Mengajar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ctr"/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Buku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Pendamping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TEMATIK TERPADU</a:t>
            </a:r>
          </a:p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IPA</a:t>
            </a:r>
          </a:p>
          <a:p>
            <a:pPr algn="ctr"/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untuk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 SD/MI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Kelas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 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0AF0D5-D7AB-4702-9AED-738E9CE1B1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" b="1650"/>
          <a:stretch/>
        </p:blipFill>
        <p:spPr>
          <a:xfrm>
            <a:off x="1313644" y="885614"/>
            <a:ext cx="4358285" cy="52607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805956-F76B-4621-A99A-C9F6062C7C45}"/>
              </a:ext>
            </a:extLst>
          </p:cNvPr>
          <p:cNvSpPr txBox="1"/>
          <p:nvPr/>
        </p:nvSpPr>
        <p:spPr>
          <a:xfrm>
            <a:off x="6016486" y="4956313"/>
            <a:ext cx="5420139" cy="58477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HENI </a:t>
            </a:r>
            <a:r>
              <a:rPr lang="en-US" sz="32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NURHAENI,M.Pd</a:t>
            </a:r>
            <a:endParaRPr lang="en-ID" sz="3200" b="1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58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380960" y="1875016"/>
            <a:ext cx="4800000" cy="3840000"/>
            <a:chOff x="285720" y="1142990"/>
            <a:chExt cx="3600000" cy="2880000"/>
          </a:xfrm>
        </p:grpSpPr>
        <p:grpSp>
          <p:nvGrpSpPr>
            <p:cNvPr id="22" name="Group 21"/>
            <p:cNvGrpSpPr/>
            <p:nvPr/>
          </p:nvGrpSpPr>
          <p:grpSpPr>
            <a:xfrm>
              <a:off x="357158" y="1214429"/>
              <a:ext cx="3429024" cy="2428892"/>
              <a:chOff x="285720" y="1214428"/>
              <a:chExt cx="3526531" cy="2069555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785786" y="2188335"/>
                <a:ext cx="2390395" cy="1095648"/>
                <a:chOff x="1266579" y="2713375"/>
                <a:chExt cx="2147988" cy="1123741"/>
              </a:xfrm>
              <a:solidFill>
                <a:srgbClr val="FFFFCC"/>
              </a:solidFill>
            </p:grpSpPr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514" r="7407"/>
                <a:stretch/>
              </p:blipFill>
              <p:spPr>
                <a:xfrm>
                  <a:off x="2561472" y="2713375"/>
                  <a:ext cx="853095" cy="1123738"/>
                </a:xfrm>
                <a:prstGeom prst="rect">
                  <a:avLst/>
                </a:prstGeom>
                <a:grpFill/>
              </p:spPr>
            </p:pic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358"/>
                <a:stretch>
                  <a:fillRect/>
                </a:stretch>
              </p:blipFill>
              <p:spPr>
                <a:xfrm>
                  <a:off x="1266579" y="2713375"/>
                  <a:ext cx="847242" cy="1123741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20" name="Rectangle 19"/>
              <p:cNvSpPr/>
              <p:nvPr/>
            </p:nvSpPr>
            <p:spPr>
              <a:xfrm>
                <a:off x="285720" y="1214428"/>
                <a:ext cx="3526531" cy="8458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10064"/>
                <a:r>
                  <a:rPr lang="en-US" sz="2667" b="1" dirty="0" err="1">
                    <a:latin typeface="Calibri" pitchFamily="34" charset="0"/>
                    <a:cs typeface="Calibri" pitchFamily="34" charset="0"/>
                  </a:rPr>
                  <a:t>Tulang</a:t>
                </a:r>
                <a:r>
                  <a:rPr lang="en-US" sz="2667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667" b="1" dirty="0" err="1">
                    <a:latin typeface="Calibri" pitchFamily="34" charset="0"/>
                    <a:cs typeface="Calibri" pitchFamily="34" charset="0"/>
                  </a:rPr>
                  <a:t>rawan</a:t>
                </a:r>
                <a:r>
                  <a:rPr lang="en-US" sz="2667" b="1" dirty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2667" dirty="0" err="1">
                    <a:latin typeface="Calibri" pitchFamily="34" charset="0"/>
                    <a:cs typeface="Calibri" pitchFamily="34" charset="0"/>
                  </a:rPr>
                  <a:t>misalnya</a:t>
                </a:r>
                <a:r>
                  <a:rPr lang="en-US" sz="2667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667" dirty="0" err="1">
                    <a:latin typeface="Calibri" pitchFamily="34" charset="0"/>
                    <a:cs typeface="Calibri" pitchFamily="34" charset="0"/>
                  </a:rPr>
                  <a:t>pada</a:t>
                </a:r>
                <a:r>
                  <a:rPr lang="en-US" sz="2667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667" dirty="0" err="1">
                    <a:latin typeface="Calibri" pitchFamily="34" charset="0"/>
                    <a:cs typeface="Calibri" pitchFamily="34" charset="0"/>
                  </a:rPr>
                  <a:t>tulang</a:t>
                </a:r>
                <a:r>
                  <a:rPr lang="en-US" sz="2667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667" dirty="0" err="1">
                    <a:latin typeface="Calibri" pitchFamily="34" charset="0"/>
                    <a:cs typeface="Calibri" pitchFamily="34" charset="0"/>
                  </a:rPr>
                  <a:t>hidung</a:t>
                </a:r>
                <a:r>
                  <a:rPr lang="en-US" sz="2667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667" dirty="0" err="1">
                    <a:latin typeface="Calibri" pitchFamily="34" charset="0"/>
                    <a:cs typeface="Calibri" pitchFamily="34" charset="0"/>
                  </a:rPr>
                  <a:t>dan</a:t>
                </a:r>
                <a:r>
                  <a:rPr lang="en-US" sz="2667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667" dirty="0" err="1">
                    <a:latin typeface="Calibri" pitchFamily="34" charset="0"/>
                    <a:cs typeface="Calibri" pitchFamily="34" charset="0"/>
                  </a:rPr>
                  <a:t>tulang</a:t>
                </a:r>
                <a:r>
                  <a:rPr lang="en-US" sz="2667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667" dirty="0" err="1">
                    <a:latin typeface="Calibri" pitchFamily="34" charset="0"/>
                    <a:cs typeface="Calibri" pitchFamily="34" charset="0"/>
                  </a:rPr>
                  <a:t>daun</a:t>
                </a:r>
                <a:r>
                  <a:rPr lang="en-US" sz="2667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667" dirty="0" err="1">
                    <a:latin typeface="Calibri" pitchFamily="34" charset="0"/>
                    <a:cs typeface="Calibri" pitchFamily="34" charset="0"/>
                  </a:rPr>
                  <a:t>telinga</a:t>
                </a:r>
                <a:r>
                  <a:rPr lang="en-US" sz="2667" dirty="0">
                    <a:latin typeface="Calibri" pitchFamily="34" charset="0"/>
                    <a:cs typeface="Calibri" pitchFamily="34" charset="0"/>
                  </a:rPr>
                  <a:t>.</a:t>
                </a: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285720" y="1142990"/>
              <a:ext cx="3600000" cy="2880000"/>
            </a:xfrm>
            <a:prstGeom prst="rect">
              <a:avLst/>
            </a:prstGeom>
            <a:noFill/>
            <a:ln>
              <a:solidFill>
                <a:srgbClr val="008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714997" y="915016"/>
            <a:ext cx="5280000" cy="4800000"/>
            <a:chOff x="4286248" y="686262"/>
            <a:chExt cx="3960000" cy="36000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81"/>
            <a:stretch>
              <a:fillRect/>
            </a:stretch>
          </p:blipFill>
          <p:spPr>
            <a:xfrm>
              <a:off x="5072066" y="2428874"/>
              <a:ext cx="1214445" cy="1427671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215206" y="1214428"/>
              <a:ext cx="582260" cy="28585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4500562" y="928676"/>
              <a:ext cx="2357454" cy="13005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10064"/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Tulang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keras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667" dirty="0" err="1">
                  <a:latin typeface="Calibri" pitchFamily="34" charset="0"/>
                  <a:cs typeface="Calibri" pitchFamily="34" charset="0"/>
                </a:rPr>
                <a:t>misalnya</a:t>
              </a:r>
              <a:r>
                <a:rPr lang="en-US" sz="2667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dirty="0" err="1">
                  <a:latin typeface="Calibri" pitchFamily="34" charset="0"/>
                  <a:cs typeface="Calibri" pitchFamily="34" charset="0"/>
                </a:rPr>
                <a:t>pada</a:t>
              </a:r>
              <a:r>
                <a:rPr lang="en-US" sz="2667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dirty="0" err="1">
                  <a:latin typeface="Calibri" pitchFamily="34" charset="0"/>
                  <a:cs typeface="Calibri" pitchFamily="34" charset="0"/>
                </a:rPr>
                <a:t>tulang</a:t>
              </a:r>
              <a:r>
                <a:rPr lang="en-US" sz="2667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dirty="0" err="1">
                  <a:latin typeface="Calibri" pitchFamily="34" charset="0"/>
                  <a:cs typeface="Calibri" pitchFamily="34" charset="0"/>
                </a:rPr>
                <a:t>tengkorak</a:t>
              </a:r>
              <a:r>
                <a:rPr lang="en-US" sz="2667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dirty="0" err="1">
                  <a:latin typeface="Calibri" pitchFamily="34" charset="0"/>
                  <a:cs typeface="Calibri" pitchFamily="34" charset="0"/>
                </a:rPr>
                <a:t>dan</a:t>
              </a:r>
              <a:r>
                <a:rPr lang="en-US" sz="2667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dirty="0" err="1">
                  <a:latin typeface="Calibri" pitchFamily="34" charset="0"/>
                  <a:cs typeface="Calibri" pitchFamily="34" charset="0"/>
                </a:rPr>
                <a:t>tulang</a:t>
              </a:r>
              <a:r>
                <a:rPr lang="en-US" sz="2667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dirty="0" err="1">
                  <a:latin typeface="Calibri" pitchFamily="34" charset="0"/>
                  <a:cs typeface="Calibri" pitchFamily="34" charset="0"/>
                </a:rPr>
                <a:t>lengan</a:t>
              </a:r>
              <a:r>
                <a:rPr lang="en-US" sz="2667" dirty="0">
                  <a:latin typeface="Calibri" pitchFamily="34" charset="0"/>
                  <a:cs typeface="Calibri" pitchFamily="34" charset="0"/>
                </a:rPr>
                <a:t>.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286248" y="686262"/>
              <a:ext cx="3960000" cy="3600000"/>
            </a:xfrm>
            <a:prstGeom prst="rect">
              <a:avLst/>
            </a:prstGeom>
            <a:noFill/>
            <a:ln>
              <a:solidFill>
                <a:srgbClr val="008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76211" y="661182"/>
            <a:ext cx="4713034" cy="989136"/>
            <a:chOff x="285720" y="279552"/>
            <a:chExt cx="3606214" cy="1023167"/>
          </a:xfrm>
          <a:solidFill>
            <a:srgbClr val="FF3399"/>
          </a:solidFill>
        </p:grpSpPr>
        <p:sp>
          <p:nvSpPr>
            <p:cNvPr id="5" name="TextBox 4"/>
            <p:cNvSpPr txBox="1"/>
            <p:nvPr/>
          </p:nvSpPr>
          <p:spPr>
            <a:xfrm>
              <a:off x="291934" y="279552"/>
              <a:ext cx="3600000" cy="47754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126997"/>
              <a:endParaRPr lang="en-US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85720" y="443132"/>
              <a:ext cx="3606214" cy="85958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126997"/>
              <a:r>
                <a:rPr lang="en-US" sz="2400" b="1" dirty="0" err="1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Berdasarkan</a:t>
              </a:r>
              <a:r>
                <a:rPr lang="en-US" sz="24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zat</a:t>
              </a:r>
              <a:r>
                <a:rPr lang="en-US" sz="24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penyusunnya</a:t>
              </a:r>
              <a:r>
                <a:rPr lang="en-US" sz="24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,</a:t>
              </a:r>
            </a:p>
            <a:p>
              <a:pPr marL="126997"/>
              <a:r>
                <a:rPr lang="en-US" sz="2400" b="1" dirty="0" err="1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tulang</a:t>
              </a:r>
              <a:r>
                <a:rPr lang="en-US" sz="24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dibedakan</a:t>
              </a:r>
              <a:r>
                <a:rPr lang="en-US" sz="24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menjadi</a:t>
              </a:r>
              <a:r>
                <a:rPr lang="en-US" sz="24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: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2115" y="829993"/>
            <a:ext cx="8713410" cy="107721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3733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Sendi</a:t>
            </a:r>
            <a:r>
              <a:rPr lang="en-US" sz="3733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67" b="1" dirty="0" err="1">
                <a:latin typeface="Calibri" pitchFamily="34" charset="0"/>
                <a:cs typeface="Calibri" pitchFamily="34" charset="0"/>
              </a:rPr>
              <a:t>adalah</a:t>
            </a:r>
            <a:r>
              <a:rPr lang="en-US" sz="2667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667" b="1" dirty="0" err="1">
                <a:latin typeface="Calibri" pitchFamily="34" charset="0"/>
                <a:cs typeface="Calibri" pitchFamily="34" charset="0"/>
              </a:rPr>
              <a:t>tempat</a:t>
            </a:r>
            <a:r>
              <a:rPr lang="en-US" sz="2667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667" b="1" dirty="0" err="1">
                <a:latin typeface="Calibri" pitchFamily="34" charset="0"/>
                <a:cs typeface="Calibri" pitchFamily="34" charset="0"/>
              </a:rPr>
              <a:t>pertemuan</a:t>
            </a:r>
            <a:r>
              <a:rPr lang="en-US" sz="2667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667" b="1" dirty="0" err="1">
                <a:latin typeface="Calibri" pitchFamily="34" charset="0"/>
                <a:cs typeface="Calibri" pitchFamily="34" charset="0"/>
              </a:rPr>
              <a:t>beberapa</a:t>
            </a:r>
            <a:r>
              <a:rPr lang="en-US" sz="2667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667" b="1" dirty="0" err="1">
                <a:latin typeface="Calibri" pitchFamily="34" charset="0"/>
                <a:cs typeface="Calibri" pitchFamily="34" charset="0"/>
              </a:rPr>
              <a:t>buah</a:t>
            </a:r>
            <a:r>
              <a:rPr lang="en-US" sz="2667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667" b="1" dirty="0" err="1">
                <a:latin typeface="Calibri" pitchFamily="34" charset="0"/>
                <a:cs typeface="Calibri" pitchFamily="34" charset="0"/>
              </a:rPr>
              <a:t>tulang</a:t>
            </a:r>
            <a:r>
              <a:rPr lang="en-US" sz="2667" b="1" dirty="0">
                <a:latin typeface="Calibri" pitchFamily="34" charset="0"/>
                <a:cs typeface="Calibri" pitchFamily="34" charset="0"/>
              </a:rPr>
              <a:t>.</a:t>
            </a:r>
            <a:br>
              <a:rPr lang="en-US" sz="2667" b="1" dirty="0">
                <a:latin typeface="Calibri" pitchFamily="34" charset="0"/>
                <a:cs typeface="Calibri" pitchFamily="34" charset="0"/>
              </a:rPr>
            </a:br>
            <a:r>
              <a:rPr lang="en-US" sz="2667" b="1" dirty="0" err="1">
                <a:latin typeface="Calibri" pitchFamily="34" charset="0"/>
                <a:cs typeface="Calibri" pitchFamily="34" charset="0"/>
              </a:rPr>
              <a:t>Sendi</a:t>
            </a:r>
            <a:r>
              <a:rPr lang="en-US" sz="2667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667" b="1" dirty="0" err="1">
                <a:latin typeface="Calibri" pitchFamily="34" charset="0"/>
                <a:cs typeface="Calibri" pitchFamily="34" charset="0"/>
              </a:rPr>
              <a:t>dan</a:t>
            </a:r>
            <a:r>
              <a:rPr lang="en-US" sz="2667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667" b="1" dirty="0" err="1">
                <a:latin typeface="Calibri" pitchFamily="34" charset="0"/>
                <a:cs typeface="Calibri" pitchFamily="34" charset="0"/>
              </a:rPr>
              <a:t>otot</a:t>
            </a:r>
            <a:r>
              <a:rPr lang="en-US" sz="2667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667" b="1" dirty="0" err="1">
                <a:latin typeface="Calibri" pitchFamily="34" charset="0"/>
                <a:cs typeface="Calibri" pitchFamily="34" charset="0"/>
              </a:rPr>
              <a:t>membuat</a:t>
            </a:r>
            <a:r>
              <a:rPr lang="en-US" sz="2667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667" b="1" dirty="0" err="1">
                <a:latin typeface="Calibri" pitchFamily="34" charset="0"/>
                <a:cs typeface="Calibri" pitchFamily="34" charset="0"/>
              </a:rPr>
              <a:t>tulang-tulang</a:t>
            </a:r>
            <a:r>
              <a:rPr lang="en-US" sz="2667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667" b="1" dirty="0" err="1">
                <a:latin typeface="Calibri" pitchFamily="34" charset="0"/>
                <a:cs typeface="Calibri" pitchFamily="34" charset="0"/>
              </a:rPr>
              <a:t>dapat</a:t>
            </a:r>
            <a:r>
              <a:rPr lang="en-US" sz="2667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667" b="1" dirty="0" err="1">
                <a:latin typeface="Calibri" pitchFamily="34" charset="0"/>
                <a:cs typeface="Calibri" pitchFamily="34" charset="0"/>
              </a:rPr>
              <a:t>digerakkan</a:t>
            </a:r>
            <a:r>
              <a:rPr lang="en-US" sz="2667" b="1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702365" y="1907211"/>
            <a:ext cx="7499750" cy="3903055"/>
            <a:chOff x="857224" y="1477700"/>
            <a:chExt cx="7200000" cy="2880000"/>
          </a:xfrm>
        </p:grpSpPr>
        <p:sp>
          <p:nvSpPr>
            <p:cNvPr id="27" name="Round Diagonal Corner Rectangle 26"/>
            <p:cNvSpPr/>
            <p:nvPr/>
          </p:nvSpPr>
          <p:spPr>
            <a:xfrm>
              <a:off x="857224" y="1477700"/>
              <a:ext cx="7200000" cy="2880000"/>
            </a:xfrm>
            <a:prstGeom prst="round2DiagRect">
              <a:avLst>
                <a:gd name="adj1" fmla="val 22155"/>
                <a:gd name="adj2" fmla="val 0"/>
              </a:avLst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296590" y="1563638"/>
              <a:ext cx="6286544" cy="6848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400"/>
                </a:spcBef>
                <a:spcAft>
                  <a:spcPts val="400"/>
                </a:spcAft>
              </a:pP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Pada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sistem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gerak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manusia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terdapat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beberapa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jenis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sendi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yaitu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: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816213" y="4773150"/>
            <a:ext cx="7200000" cy="461665"/>
          </a:xfrm>
          <a:prstGeom prst="rect">
            <a:avLst/>
          </a:prstGeom>
          <a:ln w="3175">
            <a:noFill/>
          </a:ln>
        </p:spPr>
        <p:txBody>
          <a:bodyPr>
            <a:spAutoFit/>
          </a:bodyPr>
          <a:lstStyle/>
          <a:p>
            <a:pPr marL="457189" indent="-457189">
              <a:spcBef>
                <a:spcPts val="400"/>
              </a:spcBef>
              <a:spcAft>
                <a:spcPts val="400"/>
              </a:spcAft>
            </a:pPr>
            <a:r>
              <a:rPr lang="en-US" sz="24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5.  </a:t>
            </a:r>
            <a:r>
              <a:rPr lang="en-US" sz="2400" b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Sendi</a:t>
            </a:r>
            <a:r>
              <a:rPr lang="en-US" sz="24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geser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digerakkan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dengan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cara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digeser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816213" y="4293097"/>
            <a:ext cx="7200000" cy="461665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marL="457189" indent="-457189">
              <a:spcBef>
                <a:spcPts val="400"/>
              </a:spcBef>
              <a:spcAft>
                <a:spcPts val="400"/>
              </a:spcAft>
            </a:pPr>
            <a:r>
              <a:rPr lang="en-US" sz="24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4.  </a:t>
            </a:r>
            <a:r>
              <a:rPr lang="en-US" sz="2400" b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Sendi</a:t>
            </a:r>
            <a:r>
              <a:rPr lang="en-US" sz="24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engsel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dapat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digerakkan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ke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satu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arah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16213" y="3469895"/>
            <a:ext cx="7200000" cy="461665"/>
          </a:xfrm>
          <a:prstGeom prst="rect">
            <a:avLst/>
          </a:prstGeom>
          <a:ln w="3175">
            <a:noFill/>
          </a:ln>
        </p:spPr>
        <p:txBody>
          <a:bodyPr>
            <a:spAutoFit/>
          </a:bodyPr>
          <a:lstStyle/>
          <a:p>
            <a:pPr marL="457189" indent="-457189">
              <a:spcBef>
                <a:spcPts val="400"/>
              </a:spcBef>
              <a:spcAft>
                <a:spcPts val="400"/>
              </a:spcAft>
            </a:pPr>
            <a:r>
              <a:rPr lang="en-US" sz="24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2.  </a:t>
            </a:r>
            <a:r>
              <a:rPr lang="en-US" sz="2400" b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Sendi</a:t>
            </a:r>
            <a:r>
              <a:rPr lang="en-US" sz="24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peluru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dapat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digerakkan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ke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segala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arah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5413" y="3890267"/>
            <a:ext cx="7200000" cy="461665"/>
          </a:xfrm>
          <a:prstGeom prst="rect">
            <a:avLst/>
          </a:prstGeom>
          <a:ln w="3175">
            <a:noFill/>
          </a:ln>
        </p:spPr>
        <p:txBody>
          <a:bodyPr>
            <a:spAutoFit/>
          </a:bodyPr>
          <a:lstStyle/>
          <a:p>
            <a:pPr marL="457189" indent="-457189">
              <a:spcBef>
                <a:spcPts val="400"/>
              </a:spcBef>
              <a:spcAft>
                <a:spcPts val="400"/>
              </a:spcAft>
            </a:pPr>
            <a:r>
              <a:rPr lang="en-US" sz="24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3.  </a:t>
            </a:r>
            <a:r>
              <a:rPr lang="en-US" sz="2400" b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Sendi</a:t>
            </a:r>
            <a:r>
              <a:rPr lang="en-US" sz="24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pelana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dapat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digerakkan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ke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dua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arah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15413" y="3030247"/>
            <a:ext cx="7200000" cy="461665"/>
          </a:xfrm>
          <a:prstGeom prst="rect">
            <a:avLst/>
          </a:prstGeom>
          <a:ln w="3175">
            <a:noFill/>
          </a:ln>
        </p:spPr>
        <p:txBody>
          <a:bodyPr>
            <a:spAutoFit/>
          </a:bodyPr>
          <a:lstStyle/>
          <a:p>
            <a:pPr marL="457189" indent="-457189">
              <a:spcBef>
                <a:spcPts val="400"/>
              </a:spcBef>
              <a:spcAft>
                <a:spcPts val="400"/>
              </a:spcAft>
            </a:pPr>
            <a:r>
              <a:rPr lang="en-US" sz="24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1.  </a:t>
            </a:r>
            <a:r>
              <a:rPr lang="en-US" sz="2400" b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Sendi</a:t>
            </a:r>
            <a:r>
              <a:rPr lang="en-US" sz="24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putar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memiliki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pergerakan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memutar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.  </a:t>
            </a:r>
          </a:p>
        </p:txBody>
      </p:sp>
      <p:pic>
        <p:nvPicPr>
          <p:cNvPr id="14" name="Picture 2" descr="D:\PROJECT 2017\Untitled-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017" y="1907211"/>
            <a:ext cx="2362502" cy="439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76211" y="1333486"/>
            <a:ext cx="3143272" cy="2505786"/>
            <a:chOff x="2857488" y="1928808"/>
            <a:chExt cx="2357454" cy="187934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4678" y="1928808"/>
              <a:ext cx="1874520" cy="111484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857488" y="3000378"/>
              <a:ext cx="2357454" cy="807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33" b="1" dirty="0" err="1">
                  <a:solidFill>
                    <a:srgbClr val="00B0F0"/>
                  </a:solidFill>
                </a:rPr>
                <a:t>Sendi</a:t>
              </a:r>
              <a:r>
                <a:rPr lang="en-US" sz="2133" b="1" dirty="0">
                  <a:solidFill>
                    <a:srgbClr val="00B0F0"/>
                  </a:solidFill>
                </a:rPr>
                <a:t> </a:t>
              </a:r>
              <a:r>
                <a:rPr lang="en-US" sz="2133" b="1" dirty="0" err="1">
                  <a:solidFill>
                    <a:srgbClr val="00B0F0"/>
                  </a:solidFill>
                </a:rPr>
                <a:t>putar</a:t>
              </a:r>
              <a:r>
                <a:rPr lang="en-US" sz="2133" b="1" dirty="0"/>
                <a:t>, </a:t>
              </a:r>
              <a:r>
                <a:rPr lang="en-US" sz="2133" b="1" dirty="0" err="1"/>
                <a:t>misalnya</a:t>
              </a:r>
              <a:r>
                <a:rPr lang="en-US" sz="2133" b="1" dirty="0"/>
                <a:t> </a:t>
              </a:r>
              <a:r>
                <a:rPr lang="en-US" sz="2133" b="1" dirty="0" err="1"/>
                <a:t>pada</a:t>
              </a:r>
              <a:r>
                <a:rPr lang="en-US" sz="2133" b="1" dirty="0"/>
                <a:t> </a:t>
              </a:r>
              <a:r>
                <a:rPr lang="en-US" sz="2133" b="1" dirty="0" err="1"/>
                <a:t>pertemuan</a:t>
              </a:r>
              <a:r>
                <a:rPr lang="en-US" sz="2133" b="1" dirty="0"/>
                <a:t> </a:t>
              </a:r>
              <a:r>
                <a:rPr lang="en-US" sz="2133" b="1" dirty="0" err="1"/>
                <a:t>tulang</a:t>
              </a:r>
              <a:r>
                <a:rPr lang="en-US" sz="2133" b="1" dirty="0"/>
                <a:t> </a:t>
              </a:r>
              <a:r>
                <a:rPr lang="en-US" sz="2133" b="1" dirty="0" err="1"/>
                <a:t>leher</a:t>
              </a:r>
              <a:r>
                <a:rPr lang="en-US" sz="2133" b="1" dirty="0"/>
                <a:t> </a:t>
              </a:r>
              <a:r>
                <a:rPr lang="en-US" sz="2133" b="1" dirty="0" err="1"/>
                <a:t>dan</a:t>
              </a:r>
              <a:r>
                <a:rPr lang="en-US" sz="2133" b="1" dirty="0"/>
                <a:t> </a:t>
              </a:r>
              <a:r>
                <a:rPr lang="en-US" sz="2133" b="1" dirty="0" err="1"/>
                <a:t>tengkorak</a:t>
              </a:r>
              <a:r>
                <a:rPr lang="en-US" sz="2133" b="1" dirty="0"/>
                <a:t>.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857610" y="1428736"/>
            <a:ext cx="3381399" cy="2473407"/>
            <a:chOff x="5538380" y="928676"/>
            <a:chExt cx="2536049" cy="185505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4165" y="928676"/>
              <a:ext cx="1426793" cy="105873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538380" y="1975962"/>
              <a:ext cx="2536049" cy="807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33" b="1" dirty="0" err="1">
                  <a:solidFill>
                    <a:srgbClr val="00B0F0"/>
                  </a:solidFill>
                </a:rPr>
                <a:t>Sendi</a:t>
              </a:r>
              <a:r>
                <a:rPr lang="en-US" sz="2133" b="1" dirty="0">
                  <a:solidFill>
                    <a:srgbClr val="00B0F0"/>
                  </a:solidFill>
                </a:rPr>
                <a:t> </a:t>
              </a:r>
              <a:r>
                <a:rPr lang="en-US" sz="2133" b="1" dirty="0" err="1">
                  <a:solidFill>
                    <a:srgbClr val="00B0F0"/>
                  </a:solidFill>
                </a:rPr>
                <a:t>peluru</a:t>
              </a:r>
              <a:r>
                <a:rPr lang="en-US" sz="2133" b="1" dirty="0"/>
                <a:t>, </a:t>
              </a:r>
              <a:r>
                <a:rPr lang="en-US" sz="2133" b="1" dirty="0" err="1"/>
                <a:t>misalnya</a:t>
              </a:r>
              <a:r>
                <a:rPr lang="en-US" sz="2133" b="1" dirty="0"/>
                <a:t> </a:t>
              </a:r>
              <a:r>
                <a:rPr lang="en-US" sz="2133" b="1" dirty="0" err="1"/>
                <a:t>pada</a:t>
              </a:r>
              <a:r>
                <a:rPr lang="en-US" sz="2133" b="1" dirty="0"/>
                <a:t> </a:t>
              </a:r>
              <a:r>
                <a:rPr lang="en-US" sz="2133" b="1" dirty="0" err="1"/>
                <a:t>pertemuan</a:t>
              </a:r>
              <a:r>
                <a:rPr lang="en-US" sz="2133" b="1" dirty="0"/>
                <a:t> </a:t>
              </a:r>
              <a:r>
                <a:rPr lang="en-US" sz="2133" b="1" dirty="0" err="1"/>
                <a:t>tulang</a:t>
              </a:r>
              <a:r>
                <a:rPr lang="en-US" sz="2133" b="1" dirty="0"/>
                <a:t> </a:t>
              </a:r>
              <a:r>
                <a:rPr lang="en-US" sz="2133" b="1" dirty="0" err="1"/>
                <a:t>panggul</a:t>
              </a:r>
              <a:r>
                <a:rPr lang="en-US" sz="2133" b="1" dirty="0"/>
                <a:t> </a:t>
              </a:r>
              <a:r>
                <a:rPr lang="en-US" sz="2133" b="1" dirty="0" err="1"/>
                <a:t>dan</a:t>
              </a:r>
              <a:r>
                <a:rPr lang="en-US" sz="2133" b="1" dirty="0"/>
                <a:t> </a:t>
              </a:r>
              <a:r>
                <a:rPr lang="en-US" sz="2133" b="1" dirty="0" err="1"/>
                <a:t>tulang</a:t>
              </a:r>
              <a:r>
                <a:rPr lang="en-US" sz="2133" b="1" dirty="0"/>
                <a:t> </a:t>
              </a:r>
              <a:r>
                <a:rPr lang="en-US" sz="2133" b="1" dirty="0" err="1"/>
                <a:t>paha</a:t>
              </a:r>
              <a:r>
                <a:rPr lang="en-US" sz="2133" b="1" dirty="0"/>
                <a:t>.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477003" y="4539605"/>
            <a:ext cx="3810027" cy="1428760"/>
            <a:chOff x="3071802" y="2214560"/>
            <a:chExt cx="2857520" cy="107157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1802" y="2214560"/>
              <a:ext cx="1397150" cy="107157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286248" y="2453176"/>
              <a:ext cx="1643074" cy="807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33" b="1" dirty="0" err="1">
                  <a:solidFill>
                    <a:srgbClr val="00B0F0"/>
                  </a:solidFill>
                </a:rPr>
                <a:t>Sendi</a:t>
              </a:r>
              <a:r>
                <a:rPr lang="en-US" sz="2133" b="1" dirty="0">
                  <a:solidFill>
                    <a:srgbClr val="00B0F0"/>
                  </a:solidFill>
                </a:rPr>
                <a:t> </a:t>
              </a:r>
              <a:r>
                <a:rPr lang="en-US" sz="2133" b="1" dirty="0" err="1">
                  <a:solidFill>
                    <a:srgbClr val="00B0F0"/>
                  </a:solidFill>
                </a:rPr>
                <a:t>engsel</a:t>
              </a:r>
              <a:r>
                <a:rPr lang="en-US" sz="2133" b="1" dirty="0"/>
                <a:t>, </a:t>
              </a:r>
              <a:r>
                <a:rPr lang="en-US" sz="2133" b="1" dirty="0" err="1"/>
                <a:t>misalnya</a:t>
              </a:r>
              <a:r>
                <a:rPr lang="en-US" sz="2133" b="1" dirty="0"/>
                <a:t> </a:t>
              </a:r>
              <a:r>
                <a:rPr lang="en-US" sz="2133" b="1" dirty="0" err="1"/>
                <a:t>pada</a:t>
              </a:r>
              <a:endParaRPr lang="en-US" sz="2133" b="1" dirty="0"/>
            </a:p>
            <a:p>
              <a:pPr algn="ctr"/>
              <a:r>
                <a:rPr lang="en-US" sz="2133" b="1" dirty="0" err="1"/>
                <a:t>siku</a:t>
              </a:r>
              <a:r>
                <a:rPr lang="en-US" sz="2133" b="1" dirty="0"/>
                <a:t> </a:t>
              </a:r>
              <a:r>
                <a:rPr lang="en-US" sz="2133" b="1" dirty="0" err="1"/>
                <a:t>dan</a:t>
              </a:r>
              <a:r>
                <a:rPr lang="en-US" sz="2133" b="1" dirty="0"/>
                <a:t> </a:t>
              </a:r>
              <a:r>
                <a:rPr lang="en-US" sz="2133" b="1" dirty="0" err="1"/>
                <a:t>lutut</a:t>
              </a:r>
              <a:r>
                <a:rPr lang="en-US" sz="2133" b="1" dirty="0"/>
                <a:t>.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810512" y="1238235"/>
            <a:ext cx="3619525" cy="2640855"/>
            <a:chOff x="5127321" y="2756200"/>
            <a:chExt cx="2548442" cy="198064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7964" y="2756200"/>
              <a:ext cx="1455150" cy="117287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127321" y="3929072"/>
              <a:ext cx="2548442" cy="807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33" b="1" dirty="0" err="1">
                  <a:solidFill>
                    <a:srgbClr val="00B0F0"/>
                  </a:solidFill>
                </a:rPr>
                <a:t>Sendi</a:t>
              </a:r>
              <a:r>
                <a:rPr lang="en-US" sz="2133" b="1" dirty="0">
                  <a:solidFill>
                    <a:srgbClr val="00B0F0"/>
                  </a:solidFill>
                </a:rPr>
                <a:t> </a:t>
              </a:r>
              <a:r>
                <a:rPr lang="en-US" sz="2133" b="1" dirty="0" err="1">
                  <a:solidFill>
                    <a:srgbClr val="00B0F0"/>
                  </a:solidFill>
                </a:rPr>
                <a:t>pelana</a:t>
              </a:r>
              <a:r>
                <a:rPr lang="en-US" sz="2133" b="1" dirty="0"/>
                <a:t>, </a:t>
              </a:r>
              <a:r>
                <a:rPr lang="en-US" sz="2133" b="1" dirty="0" err="1"/>
                <a:t>misalnya</a:t>
              </a:r>
              <a:r>
                <a:rPr lang="en-US" sz="2133" b="1" dirty="0"/>
                <a:t> </a:t>
              </a:r>
              <a:r>
                <a:rPr lang="en-US" sz="2133" b="1" dirty="0" err="1"/>
                <a:t>pada</a:t>
              </a:r>
              <a:r>
                <a:rPr lang="en-US" sz="2133" b="1" dirty="0"/>
                <a:t> </a:t>
              </a:r>
              <a:r>
                <a:rPr lang="en-US" sz="2133" b="1" dirty="0" err="1"/>
                <a:t>pertemuan</a:t>
              </a:r>
              <a:r>
                <a:rPr lang="en-US" sz="2133" b="1" dirty="0"/>
                <a:t> </a:t>
              </a:r>
              <a:r>
                <a:rPr lang="en-US" sz="2133" b="1" dirty="0" err="1"/>
                <a:t>tulang</a:t>
              </a:r>
              <a:r>
                <a:rPr lang="en-US" sz="2133" b="1" dirty="0"/>
                <a:t> </a:t>
              </a:r>
              <a:r>
                <a:rPr lang="en-US" sz="2133" b="1" dirty="0" err="1"/>
                <a:t>telapak</a:t>
              </a:r>
              <a:r>
                <a:rPr lang="en-US" sz="2133" b="1" dirty="0"/>
                <a:t> </a:t>
              </a:r>
              <a:r>
                <a:rPr lang="en-US" sz="2133" b="1" dirty="0" err="1"/>
                <a:t>tangan</a:t>
              </a:r>
              <a:r>
                <a:rPr lang="en-US" sz="2133" b="1" dirty="0"/>
                <a:t> </a:t>
              </a:r>
              <a:r>
                <a:rPr lang="en-US" sz="2133" b="1" dirty="0" err="1"/>
                <a:t>dan</a:t>
              </a:r>
              <a:r>
                <a:rPr lang="en-US" sz="2133" b="1" dirty="0"/>
                <a:t> </a:t>
              </a:r>
              <a:r>
                <a:rPr lang="en-US" sz="2133" b="1" dirty="0" err="1"/>
                <a:t>tulang</a:t>
              </a:r>
              <a:r>
                <a:rPr lang="en-US" sz="2133" b="1" dirty="0"/>
                <a:t> </a:t>
              </a:r>
              <a:r>
                <a:rPr lang="en-US" sz="2133" b="1" dirty="0" err="1"/>
                <a:t>ibu</a:t>
              </a:r>
              <a:r>
                <a:rPr lang="en-US" sz="2133" b="1" dirty="0"/>
                <a:t> </a:t>
              </a:r>
              <a:r>
                <a:rPr lang="en-US" sz="2133" b="1" dirty="0" err="1"/>
                <a:t>jari</a:t>
              </a:r>
              <a:r>
                <a:rPr lang="en-US" sz="2133" b="1" dirty="0"/>
                <a:t>.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57213" y="4572009"/>
            <a:ext cx="4857784" cy="1339047"/>
            <a:chOff x="3393879" y="3710605"/>
            <a:chExt cx="3643338" cy="100428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00" t="5336" r="5045" b="4699"/>
            <a:stretch/>
          </p:blipFill>
          <p:spPr>
            <a:xfrm>
              <a:off x="3393879" y="3710605"/>
              <a:ext cx="1463873" cy="100428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857752" y="3829197"/>
              <a:ext cx="2179465" cy="807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33" b="1" dirty="0" err="1">
                  <a:solidFill>
                    <a:srgbClr val="00B0F0"/>
                  </a:solidFill>
                </a:rPr>
                <a:t>Sendi</a:t>
              </a:r>
              <a:r>
                <a:rPr lang="en-US" sz="2133" b="1" dirty="0">
                  <a:solidFill>
                    <a:srgbClr val="00B0F0"/>
                  </a:solidFill>
                </a:rPr>
                <a:t> </a:t>
              </a:r>
              <a:r>
                <a:rPr lang="en-US" sz="2133" b="1" dirty="0" err="1">
                  <a:solidFill>
                    <a:srgbClr val="00B0F0"/>
                  </a:solidFill>
                </a:rPr>
                <a:t>geser</a:t>
              </a:r>
              <a:r>
                <a:rPr lang="en-US" sz="2133" b="1" dirty="0"/>
                <a:t>, </a:t>
              </a:r>
              <a:r>
                <a:rPr lang="en-US" sz="2133" b="1" dirty="0" err="1"/>
                <a:t>misalnya</a:t>
              </a:r>
              <a:r>
                <a:rPr lang="en-US" sz="2133" b="1" dirty="0"/>
                <a:t> di </a:t>
              </a:r>
              <a:r>
                <a:rPr lang="en-US" sz="2133" b="1" dirty="0" err="1"/>
                <a:t>antara</a:t>
              </a:r>
              <a:r>
                <a:rPr lang="en-US" sz="2133" b="1" dirty="0"/>
                <a:t> </a:t>
              </a:r>
              <a:r>
                <a:rPr lang="en-US" sz="2133" b="1" dirty="0" err="1"/>
                <a:t>tulang-tulang</a:t>
              </a:r>
              <a:r>
                <a:rPr lang="en-US" sz="2133" b="1" dirty="0"/>
                <a:t> </a:t>
              </a:r>
              <a:r>
                <a:rPr lang="en-US" sz="2133" b="1" dirty="0" err="1"/>
                <a:t>pergelangan</a:t>
              </a:r>
              <a:r>
                <a:rPr lang="en-US" sz="2133" b="1" dirty="0"/>
                <a:t> kaki.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80960" y="327733"/>
            <a:ext cx="6858049" cy="556012"/>
            <a:chOff x="285720" y="388676"/>
            <a:chExt cx="5095648" cy="1140963"/>
          </a:xfrm>
        </p:grpSpPr>
        <p:sp>
          <p:nvSpPr>
            <p:cNvPr id="21" name="TextBox 20"/>
            <p:cNvSpPr txBox="1"/>
            <p:nvPr/>
          </p:nvSpPr>
          <p:spPr>
            <a:xfrm>
              <a:off x="285720" y="388676"/>
              <a:ext cx="5095648" cy="1140963"/>
            </a:xfrm>
            <a:prstGeom prst="rect">
              <a:avLst/>
            </a:prstGeom>
            <a:solidFill>
              <a:srgbClr val="FF3399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2667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95138" y="428609"/>
              <a:ext cx="4780443" cy="11010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667" b="1" dirty="0" err="1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Jenis-jenis</a:t>
              </a:r>
              <a:r>
                <a:rPr lang="en-US" sz="2667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sendi</a:t>
              </a:r>
              <a:r>
                <a:rPr lang="en-US" sz="2667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pada</a:t>
              </a:r>
              <a:r>
                <a:rPr lang="en-US" sz="2667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sistem</a:t>
              </a:r>
              <a:r>
                <a:rPr lang="en-US" sz="2667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gerak</a:t>
              </a:r>
              <a:r>
                <a:rPr lang="en-US" sz="2667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manusia</a:t>
              </a:r>
              <a:endParaRPr lang="en-US" sz="2667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810513" y="6002274"/>
            <a:ext cx="2501903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>
                <a:latin typeface="Calibri" pitchFamily="34" charset="0"/>
                <a:cs typeface="Calibri" pitchFamily="34" charset="0"/>
              </a:rPr>
              <a:t>Sumber: </a:t>
            </a:r>
            <a:r>
              <a:rPr lang="en-US" sz="1333" i="1" dirty="0">
                <a:latin typeface="Calibri" pitchFamily="34" charset="0"/>
                <a:cs typeface="Calibri" pitchFamily="34" charset="0"/>
              </a:rPr>
              <a:t>commons.wikimedia.org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57214" y="506436"/>
            <a:ext cx="6953298" cy="556252"/>
          </a:xfrm>
          <a:prstGeom prst="roundRect">
            <a:avLst/>
          </a:prstGeom>
          <a:solidFill>
            <a:srgbClr val="FF3399"/>
          </a:solidFill>
        </p:spPr>
        <p:txBody>
          <a:bodyPr wrap="square" rtlCol="0">
            <a:spAutoFit/>
          </a:bodyPr>
          <a:lstStyle/>
          <a:p>
            <a:r>
              <a:rPr lang="en-US" sz="2667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Otot</a:t>
            </a:r>
            <a:r>
              <a:rPr lang="en-US" sz="2667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manusia</a:t>
            </a:r>
            <a:r>
              <a:rPr lang="en-US" sz="2667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terbagi</a:t>
            </a:r>
            <a:r>
              <a:rPr lang="en-US" sz="2667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menjadi</a:t>
            </a:r>
            <a:r>
              <a:rPr lang="en-US" sz="2667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3 </a:t>
            </a:r>
            <a:r>
              <a:rPr lang="en-US" sz="2667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jenis</a:t>
            </a:r>
            <a:r>
              <a:rPr lang="en-US" sz="2667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2667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yaitu</a:t>
            </a:r>
            <a:r>
              <a:rPr lang="en-US" sz="2667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: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285711" y="1523988"/>
            <a:ext cx="3810027" cy="4429153"/>
            <a:chOff x="142844" y="1343029"/>
            <a:chExt cx="2928958" cy="3500461"/>
          </a:xfrm>
        </p:grpSpPr>
        <p:grpSp>
          <p:nvGrpSpPr>
            <p:cNvPr id="14" name="Group 13"/>
            <p:cNvGrpSpPr/>
            <p:nvPr/>
          </p:nvGrpSpPr>
          <p:grpSpPr>
            <a:xfrm>
              <a:off x="142844" y="1343029"/>
              <a:ext cx="2928958" cy="3500461"/>
              <a:chOff x="142844" y="1343029"/>
              <a:chExt cx="2928958" cy="3500461"/>
            </a:xfrm>
          </p:grpSpPr>
          <p:pic>
            <p:nvPicPr>
              <p:cNvPr id="3" name="Picture 2" descr="1.13 jantung edit.jp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71472" y="1343029"/>
                <a:ext cx="2127287" cy="1657349"/>
              </a:xfrm>
              <a:prstGeom prst="rect">
                <a:avLst/>
              </a:prstGeom>
            </p:spPr>
          </p:pic>
          <p:sp>
            <p:nvSpPr>
              <p:cNvPr id="10" name="Oval 9"/>
              <p:cNvSpPr/>
              <p:nvPr/>
            </p:nvSpPr>
            <p:spPr>
              <a:xfrm>
                <a:off x="142844" y="3200417"/>
                <a:ext cx="2928958" cy="164307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57158" y="3486169"/>
                <a:ext cx="2559228" cy="1177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err="1">
                    <a:solidFill>
                      <a:srgbClr val="00B0F0"/>
                    </a:solidFill>
                    <a:latin typeface="Calibri" pitchFamily="34" charset="0"/>
                    <a:cs typeface="Calibri" pitchFamily="34" charset="0"/>
                  </a:rPr>
                  <a:t>Otot</a:t>
                </a:r>
                <a:r>
                  <a:rPr lang="en-US" sz="2400" b="1" dirty="0">
                    <a:solidFill>
                      <a:srgbClr val="00B0F0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B0F0"/>
                    </a:solidFill>
                    <a:latin typeface="Calibri" pitchFamily="34" charset="0"/>
                    <a:cs typeface="Calibri" pitchFamily="34" charset="0"/>
                  </a:rPr>
                  <a:t>jantung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2400" b="1" dirty="0" err="1">
                    <a:latin typeface="Calibri" pitchFamily="34" charset="0"/>
                    <a:cs typeface="Calibri" pitchFamily="34" charset="0"/>
                  </a:rPr>
                  <a:t>bekerja</a:t>
                </a:r>
                <a:r>
                  <a:rPr lang="en-US" sz="2400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400" b="1" dirty="0" err="1">
                    <a:latin typeface="Calibri" pitchFamily="34" charset="0"/>
                    <a:cs typeface="Calibri" pitchFamily="34" charset="0"/>
                  </a:rPr>
                  <a:t>secara</a:t>
                </a:r>
                <a:r>
                  <a:rPr lang="en-US" sz="2400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400" b="1" dirty="0" err="1">
                    <a:latin typeface="Calibri" pitchFamily="34" charset="0"/>
                    <a:cs typeface="Calibri" pitchFamily="34" charset="0"/>
                  </a:rPr>
                  <a:t>tidak</a:t>
                </a:r>
                <a:r>
                  <a:rPr lang="en-US" sz="2400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400" b="1" dirty="0" err="1">
                    <a:latin typeface="Calibri" pitchFamily="34" charset="0"/>
                    <a:cs typeface="Calibri" pitchFamily="34" charset="0"/>
                  </a:rPr>
                  <a:t>sadar</a:t>
                </a:r>
                <a:r>
                  <a:rPr lang="en-US" sz="2400" b="1" dirty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2400" b="1" dirty="0" err="1">
                    <a:latin typeface="Calibri" pitchFamily="34" charset="0"/>
                    <a:cs typeface="Calibri" pitchFamily="34" charset="0"/>
                  </a:rPr>
                  <a:t>berfungsi</a:t>
                </a:r>
                <a:r>
                  <a:rPr lang="en-US" sz="2400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400" b="1" dirty="0" err="1">
                    <a:latin typeface="Calibri" pitchFamily="34" charset="0"/>
                    <a:cs typeface="Calibri" pitchFamily="34" charset="0"/>
                  </a:rPr>
                  <a:t>menggerakkan</a:t>
                </a:r>
                <a:r>
                  <a:rPr lang="en-US" sz="2400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400" b="1" dirty="0" err="1">
                    <a:latin typeface="Calibri" pitchFamily="34" charset="0"/>
                    <a:cs typeface="Calibri" pitchFamily="34" charset="0"/>
                  </a:rPr>
                  <a:t>jantung</a:t>
                </a:r>
                <a:r>
                  <a:rPr lang="en-US" sz="2400" b="1" dirty="0">
                    <a:latin typeface="Calibri" pitchFamily="34" charset="0"/>
                    <a:cs typeface="Calibri" pitchFamily="34" charset="0"/>
                  </a:rPr>
                  <a:t>. </a:t>
                </a: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 rot="5400000">
              <a:off x="1156119" y="3097026"/>
              <a:ext cx="785818" cy="1588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4190987" y="1238236"/>
            <a:ext cx="3810027" cy="4289073"/>
            <a:chOff x="3143240" y="1283771"/>
            <a:chExt cx="2857520" cy="3216805"/>
          </a:xfrm>
        </p:grpSpPr>
        <p:grpSp>
          <p:nvGrpSpPr>
            <p:cNvPr id="16" name="Group 15"/>
            <p:cNvGrpSpPr/>
            <p:nvPr/>
          </p:nvGrpSpPr>
          <p:grpSpPr>
            <a:xfrm>
              <a:off x="3143240" y="1283771"/>
              <a:ext cx="2857520" cy="3216805"/>
              <a:chOff x="3143240" y="1214428"/>
              <a:chExt cx="2857520" cy="3216805"/>
            </a:xfrm>
          </p:grpSpPr>
          <p:pic>
            <p:nvPicPr>
              <p:cNvPr id="2" name="Picture 1" descr="1.9 pencernaan edit.jp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57620" y="2928288"/>
                <a:ext cx="1428760" cy="1502945"/>
              </a:xfrm>
              <a:prstGeom prst="rect">
                <a:avLst/>
              </a:prstGeom>
            </p:spPr>
          </p:pic>
          <p:sp>
            <p:nvSpPr>
              <p:cNvPr id="11" name="Oval 10"/>
              <p:cNvSpPr/>
              <p:nvPr/>
            </p:nvSpPr>
            <p:spPr>
              <a:xfrm>
                <a:off x="3143240" y="1214428"/>
                <a:ext cx="2857520" cy="1643074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357554" y="1428742"/>
                <a:ext cx="2428892" cy="1177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err="1">
                    <a:solidFill>
                      <a:srgbClr val="00B0F0"/>
                    </a:solidFill>
                    <a:latin typeface="Calibri" pitchFamily="34" charset="0"/>
                    <a:cs typeface="Calibri" pitchFamily="34" charset="0"/>
                  </a:rPr>
                  <a:t>Otot</a:t>
                </a:r>
                <a:r>
                  <a:rPr lang="en-US" sz="2400" b="1" dirty="0">
                    <a:solidFill>
                      <a:srgbClr val="00B0F0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B0F0"/>
                    </a:solidFill>
                    <a:latin typeface="Calibri" pitchFamily="34" charset="0"/>
                    <a:cs typeface="Calibri" pitchFamily="34" charset="0"/>
                  </a:rPr>
                  <a:t>polos</a:t>
                </a:r>
                <a:r>
                  <a:rPr lang="en-US" sz="2400" b="1" dirty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2400" b="1" dirty="0" err="1">
                    <a:latin typeface="Calibri" pitchFamily="34" charset="0"/>
                    <a:cs typeface="Calibri" pitchFamily="34" charset="0"/>
                  </a:rPr>
                  <a:t>bekerja</a:t>
                </a:r>
                <a:r>
                  <a:rPr lang="en-US" sz="2400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400" b="1" dirty="0" err="1">
                    <a:latin typeface="Calibri" pitchFamily="34" charset="0"/>
                    <a:cs typeface="Calibri" pitchFamily="34" charset="0"/>
                  </a:rPr>
                  <a:t>secara</a:t>
                </a:r>
                <a:r>
                  <a:rPr lang="en-US" sz="2400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400" b="1" dirty="0" err="1">
                    <a:latin typeface="Calibri" pitchFamily="34" charset="0"/>
                    <a:cs typeface="Calibri" pitchFamily="34" charset="0"/>
                  </a:rPr>
                  <a:t>tidak</a:t>
                </a:r>
                <a:r>
                  <a:rPr lang="en-US" sz="2400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400" b="1" dirty="0" err="1">
                    <a:latin typeface="Calibri" pitchFamily="34" charset="0"/>
                    <a:cs typeface="Calibri" pitchFamily="34" charset="0"/>
                  </a:rPr>
                  <a:t>sadar</a:t>
                </a:r>
                <a:r>
                  <a:rPr lang="en-US" sz="2400" b="1" dirty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2400" b="1" dirty="0" err="1">
                    <a:latin typeface="Calibri" pitchFamily="34" charset="0"/>
                    <a:cs typeface="Calibri" pitchFamily="34" charset="0"/>
                  </a:rPr>
                  <a:t>contohnya</a:t>
                </a:r>
                <a:r>
                  <a:rPr lang="en-US" sz="2400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400" b="1" dirty="0" err="1">
                    <a:latin typeface="Calibri" pitchFamily="34" charset="0"/>
                    <a:cs typeface="Calibri" pitchFamily="34" charset="0"/>
                  </a:rPr>
                  <a:t>pada</a:t>
                </a:r>
                <a:r>
                  <a:rPr lang="en-US" sz="2400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400" b="1" dirty="0" err="1">
                    <a:latin typeface="Calibri" pitchFamily="34" charset="0"/>
                    <a:cs typeface="Calibri" pitchFamily="34" charset="0"/>
                  </a:rPr>
                  <a:t>saluran</a:t>
                </a:r>
                <a:r>
                  <a:rPr lang="en-US" sz="2400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400" b="1" dirty="0" err="1">
                    <a:latin typeface="Calibri" pitchFamily="34" charset="0"/>
                    <a:cs typeface="Calibri" pitchFamily="34" charset="0"/>
                  </a:rPr>
                  <a:t>pencernaan</a:t>
                </a:r>
                <a:r>
                  <a:rPr lang="en-US" sz="2400" b="1" dirty="0">
                    <a:latin typeface="Calibri" pitchFamily="34" charset="0"/>
                    <a:cs typeface="Calibri" pitchFamily="34" charset="0"/>
                  </a:rPr>
                  <a:t>.</a:t>
                </a:r>
                <a:r>
                  <a:rPr lang="en-US" sz="2400" b="1" dirty="0"/>
                  <a:t> </a:t>
                </a:r>
              </a:p>
            </p:txBody>
          </p:sp>
        </p:grpSp>
        <p:cxnSp>
          <p:nvCxnSpPr>
            <p:cNvPr id="24" name="Straight Connector 23"/>
            <p:cNvCxnSpPr/>
            <p:nvPr/>
          </p:nvCxnSpPr>
          <p:spPr>
            <a:xfrm>
              <a:off x="4572000" y="2717091"/>
              <a:ext cx="0" cy="854791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7810512" y="1333486"/>
            <a:ext cx="3524275" cy="4286279"/>
            <a:chOff x="5857884" y="1123833"/>
            <a:chExt cx="2643206" cy="2830830"/>
          </a:xfrm>
        </p:grpSpPr>
        <p:grpSp>
          <p:nvGrpSpPr>
            <p:cNvPr id="19" name="Group 18"/>
            <p:cNvGrpSpPr/>
            <p:nvPr/>
          </p:nvGrpSpPr>
          <p:grpSpPr>
            <a:xfrm>
              <a:off x="5857884" y="1123833"/>
              <a:ext cx="2643206" cy="2830830"/>
              <a:chOff x="5857884" y="980957"/>
              <a:chExt cx="2643206" cy="2830830"/>
            </a:xfrm>
          </p:grpSpPr>
          <p:pic>
            <p:nvPicPr>
              <p:cNvPr id="4" name="Picture 3" descr="1.11 rangka edit.jp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57950" y="980957"/>
                <a:ext cx="2124076" cy="1346839"/>
              </a:xfrm>
              <a:prstGeom prst="rect">
                <a:avLst/>
              </a:prstGeom>
            </p:spPr>
          </p:pic>
          <p:grpSp>
            <p:nvGrpSpPr>
              <p:cNvPr id="18" name="Group 17"/>
              <p:cNvGrpSpPr/>
              <p:nvPr/>
            </p:nvGrpSpPr>
            <p:grpSpPr>
              <a:xfrm>
                <a:off x="5857884" y="2490733"/>
                <a:ext cx="2643206" cy="1321054"/>
                <a:chOff x="6000760" y="2493544"/>
                <a:chExt cx="2643206" cy="1381102"/>
              </a:xfrm>
            </p:grpSpPr>
            <p:sp>
              <p:nvSpPr>
                <p:cNvPr id="12" name="Oval 11"/>
                <p:cNvSpPr/>
                <p:nvPr/>
              </p:nvSpPr>
              <p:spPr>
                <a:xfrm>
                  <a:off x="6000760" y="2493544"/>
                  <a:ext cx="2643206" cy="1381102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6286512" y="2625078"/>
                  <a:ext cx="2143140" cy="10837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b="1" dirty="0" err="1">
                      <a:solidFill>
                        <a:srgbClr val="00B0F0"/>
                      </a:solidFill>
                      <a:latin typeface="Calibri" pitchFamily="34" charset="0"/>
                      <a:cs typeface="Calibri" pitchFamily="34" charset="0"/>
                    </a:rPr>
                    <a:t>Otot</a:t>
                  </a:r>
                  <a:r>
                    <a:rPr lang="en-US" sz="2400" b="1" dirty="0">
                      <a:solidFill>
                        <a:srgbClr val="00B0F0"/>
                      </a:solidFill>
                      <a:latin typeface="Calibri" pitchFamily="34" charset="0"/>
                      <a:cs typeface="Calibri" pitchFamily="34" charset="0"/>
                    </a:rPr>
                    <a:t> </a:t>
                  </a:r>
                  <a:r>
                    <a:rPr lang="en-US" sz="2400" b="1" dirty="0" err="1">
                      <a:solidFill>
                        <a:srgbClr val="00B0F0"/>
                      </a:solidFill>
                      <a:latin typeface="Calibri" pitchFamily="34" charset="0"/>
                      <a:cs typeface="Calibri" pitchFamily="34" charset="0"/>
                    </a:rPr>
                    <a:t>lurik</a:t>
                  </a:r>
                  <a:r>
                    <a:rPr lang="en-US" sz="2400" b="1" dirty="0">
                      <a:latin typeface="Calibri" pitchFamily="34" charset="0"/>
                      <a:cs typeface="Calibri" pitchFamily="34" charset="0"/>
                    </a:rPr>
                    <a:t>, </a:t>
                  </a:r>
                  <a:r>
                    <a:rPr lang="en-US" sz="2400" b="1" dirty="0" err="1">
                      <a:latin typeface="Calibri" pitchFamily="34" charset="0"/>
                      <a:cs typeface="Calibri" pitchFamily="34" charset="0"/>
                    </a:rPr>
                    <a:t>bekerja</a:t>
                  </a:r>
                  <a:r>
                    <a:rPr lang="en-US" sz="2400" b="1" dirty="0">
                      <a:latin typeface="Calibri" pitchFamily="34" charset="0"/>
                      <a:cs typeface="Calibri" pitchFamily="34" charset="0"/>
                    </a:rPr>
                    <a:t> </a:t>
                  </a:r>
                  <a:r>
                    <a:rPr lang="en-US" sz="2400" b="1" dirty="0" err="1">
                      <a:latin typeface="Calibri" pitchFamily="34" charset="0"/>
                      <a:cs typeface="Calibri" pitchFamily="34" charset="0"/>
                    </a:rPr>
                    <a:t>secara</a:t>
                  </a:r>
                  <a:r>
                    <a:rPr lang="en-US" sz="2400" b="1" dirty="0">
                      <a:latin typeface="Calibri" pitchFamily="34" charset="0"/>
                      <a:cs typeface="Calibri" pitchFamily="34" charset="0"/>
                    </a:rPr>
                    <a:t> </a:t>
                  </a:r>
                  <a:r>
                    <a:rPr lang="en-US" sz="2400" b="1" dirty="0" err="1">
                      <a:latin typeface="Calibri" pitchFamily="34" charset="0"/>
                      <a:cs typeface="Calibri" pitchFamily="34" charset="0"/>
                    </a:rPr>
                    <a:t>sadar</a:t>
                  </a:r>
                  <a:r>
                    <a:rPr lang="en-US" sz="2400" b="1" dirty="0">
                      <a:latin typeface="Calibri" pitchFamily="34" charset="0"/>
                      <a:cs typeface="Calibri" pitchFamily="34" charset="0"/>
                    </a:rPr>
                    <a:t>, </a:t>
                  </a:r>
                  <a:r>
                    <a:rPr lang="en-US" sz="2400" b="1" dirty="0" err="1">
                      <a:latin typeface="Calibri" pitchFamily="34" charset="0"/>
                      <a:cs typeface="Calibri" pitchFamily="34" charset="0"/>
                    </a:rPr>
                    <a:t>contohnya</a:t>
                  </a:r>
                  <a:r>
                    <a:rPr lang="en-US" sz="2400" b="1" dirty="0">
                      <a:latin typeface="Calibri" pitchFamily="34" charset="0"/>
                      <a:cs typeface="Calibri" pitchFamily="34" charset="0"/>
                    </a:rPr>
                    <a:t> </a:t>
                  </a:r>
                  <a:r>
                    <a:rPr lang="en-US" sz="2400" b="1" dirty="0" err="1">
                      <a:latin typeface="Calibri" pitchFamily="34" charset="0"/>
                      <a:cs typeface="Calibri" pitchFamily="34" charset="0"/>
                    </a:rPr>
                    <a:t>otot</a:t>
                  </a:r>
                  <a:r>
                    <a:rPr lang="en-US" sz="2400" b="1" dirty="0">
                      <a:latin typeface="Calibri" pitchFamily="34" charset="0"/>
                      <a:cs typeface="Calibri" pitchFamily="34" charset="0"/>
                    </a:rPr>
                    <a:t> </a:t>
                  </a:r>
                  <a:r>
                    <a:rPr lang="en-US" sz="2400" b="1" dirty="0" err="1">
                      <a:latin typeface="Calibri" pitchFamily="34" charset="0"/>
                      <a:cs typeface="Calibri" pitchFamily="34" charset="0"/>
                    </a:rPr>
                    <a:t>pada</a:t>
                  </a:r>
                  <a:r>
                    <a:rPr lang="en-US" sz="2400" b="1" dirty="0">
                      <a:latin typeface="Calibri" pitchFamily="34" charset="0"/>
                      <a:cs typeface="Calibri" pitchFamily="34" charset="0"/>
                    </a:rPr>
                    <a:t> </a:t>
                  </a:r>
                  <a:r>
                    <a:rPr lang="en-US" sz="2400" b="1" dirty="0" err="1">
                      <a:latin typeface="Calibri" pitchFamily="34" charset="0"/>
                      <a:cs typeface="Calibri" pitchFamily="34" charset="0"/>
                    </a:rPr>
                    <a:t>rangka</a:t>
                  </a:r>
                  <a:r>
                    <a:rPr lang="en-US" sz="2400" b="1" dirty="0">
                      <a:latin typeface="Calibri" pitchFamily="34" charset="0"/>
                      <a:cs typeface="Calibri" pitchFamily="34" charset="0"/>
                    </a:rPr>
                    <a:t>.</a:t>
                  </a:r>
                  <a:r>
                    <a:rPr lang="en-US" sz="2400" b="1" dirty="0"/>
                    <a:t> </a:t>
                  </a:r>
                </a:p>
              </p:txBody>
            </p:sp>
          </p:grpSp>
        </p:grpSp>
        <p:cxnSp>
          <p:nvCxnSpPr>
            <p:cNvPr id="27" name="Straight Connector 26"/>
            <p:cNvCxnSpPr/>
            <p:nvPr/>
          </p:nvCxnSpPr>
          <p:spPr>
            <a:xfrm flipH="1">
              <a:off x="6732240" y="1878013"/>
              <a:ext cx="794" cy="857256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7810513" y="6002274"/>
            <a:ext cx="199695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>
                <a:latin typeface="Calibri" pitchFamily="34" charset="0"/>
                <a:cs typeface="Calibri" pitchFamily="34" charset="0"/>
              </a:rPr>
              <a:t>Sumber: </a:t>
            </a:r>
            <a:r>
              <a:rPr lang="en-US" sz="1333" i="1" dirty="0">
                <a:latin typeface="Calibri" pitchFamily="34" charset="0"/>
                <a:cs typeface="Calibri" pitchFamily="34" charset="0"/>
              </a:rPr>
              <a:t>shutterstock.com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9405" y="495246"/>
            <a:ext cx="10901134" cy="556252"/>
          </a:xfrm>
          <a:prstGeom prst="roundRect">
            <a:avLst/>
          </a:prstGeom>
          <a:solidFill>
            <a:srgbClr val="FF3399"/>
          </a:solidFill>
        </p:spPr>
        <p:txBody>
          <a:bodyPr wrap="square" rtlCol="0">
            <a:spAutoFit/>
          </a:bodyPr>
          <a:lstStyle/>
          <a:p>
            <a:r>
              <a:rPr lang="en-US" sz="2667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Tulang</a:t>
            </a:r>
            <a:r>
              <a:rPr lang="en-US" sz="2667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dan</a:t>
            </a:r>
            <a:r>
              <a:rPr lang="en-US" sz="2667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otot</a:t>
            </a:r>
            <a:r>
              <a:rPr lang="en-US" sz="2667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yang </a:t>
            </a:r>
            <a:r>
              <a:rPr lang="en-US" sz="2667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saling</a:t>
            </a:r>
            <a:r>
              <a:rPr lang="en-US" sz="2667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bekerja</a:t>
            </a:r>
            <a:r>
              <a:rPr lang="en-US" sz="2667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sama</a:t>
            </a:r>
            <a:r>
              <a:rPr lang="en-US" sz="2667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menghasilkan</a:t>
            </a:r>
            <a:r>
              <a:rPr lang="en-US" sz="2667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berbagai</a:t>
            </a:r>
            <a:r>
              <a:rPr lang="en-US" sz="2667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gerakan</a:t>
            </a:r>
            <a:r>
              <a:rPr lang="en-US" sz="2667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900539" y="1155017"/>
            <a:ext cx="6720000" cy="4560000"/>
            <a:chOff x="3675404" y="866262"/>
            <a:chExt cx="5040000" cy="3420000"/>
          </a:xfrm>
        </p:grpSpPr>
        <p:sp>
          <p:nvSpPr>
            <p:cNvPr id="12" name="Rectangle 11"/>
            <p:cNvSpPr/>
            <p:nvPr/>
          </p:nvSpPr>
          <p:spPr>
            <a:xfrm>
              <a:off x="3675404" y="866262"/>
              <a:ext cx="5040000" cy="342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707904" y="1071552"/>
              <a:ext cx="4896544" cy="31474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64058" indent="-364058">
                <a:spcBef>
                  <a:spcPts val="1600"/>
                </a:spcBef>
                <a:spcAft>
                  <a:spcPts val="800"/>
                </a:spcAft>
                <a:buFont typeface="Arial" pitchFamily="34" charset="0"/>
                <a:buChar char="•"/>
              </a:pPr>
              <a:r>
                <a:rPr lang="en-US" sz="2667" b="1" dirty="0" err="1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Gerakan</a:t>
              </a:r>
              <a:r>
                <a:rPr lang="en-US" sz="2667" b="1" dirty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menekuk</a:t>
              </a:r>
              <a:r>
                <a:rPr lang="en-US" sz="2667" b="1" dirty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dan</a:t>
              </a:r>
              <a:r>
                <a:rPr lang="en-US" sz="2667" b="1" dirty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meluruskan</a:t>
              </a:r>
              <a:r>
                <a:rPr lang="en-US" sz="2667" b="1" dirty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 </a:t>
              </a:r>
              <a:r>
                <a:rPr lang="en-US" sz="2667" b="1" dirty="0" err="1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lutut</a:t>
              </a:r>
              <a:r>
                <a:rPr lang="en-US" sz="2667" b="1" dirty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dan</a:t>
              </a:r>
              <a:r>
                <a:rPr lang="en-US" sz="2667" b="1" dirty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siku</a:t>
              </a:r>
              <a:r>
                <a:rPr lang="en-US" sz="2667" b="1" dirty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.</a:t>
              </a:r>
            </a:p>
            <a:p>
              <a:pPr marL="364058" indent="-364058">
                <a:spcBef>
                  <a:spcPts val="800"/>
                </a:spcBef>
                <a:spcAft>
                  <a:spcPts val="800"/>
                </a:spcAft>
                <a:buFont typeface="Arial" pitchFamily="34" charset="0"/>
                <a:buChar char="•"/>
              </a:pPr>
              <a:r>
                <a:rPr lang="en-US" sz="2667" b="1" dirty="0" err="1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Gerakan</a:t>
              </a:r>
              <a:r>
                <a:rPr lang="en-US" sz="2667" b="1" dirty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menurunkan</a:t>
              </a:r>
              <a:r>
                <a:rPr lang="en-US" sz="2667" b="1" dirty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atau</a:t>
              </a:r>
              <a:r>
                <a:rPr lang="en-US" sz="2667" b="1" dirty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menekan</a:t>
              </a:r>
              <a:r>
                <a:rPr lang="en-US" sz="2667" b="1" dirty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ke</a:t>
              </a:r>
              <a:r>
                <a:rPr lang="en-US" sz="2667" b="1" dirty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bawah</a:t>
              </a:r>
              <a:r>
                <a:rPr lang="en-US" sz="2667" b="1" dirty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</a:t>
              </a:r>
              <a:r>
                <a:rPr lang="en-US" sz="2667" b="1" dirty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rahang</a:t>
              </a:r>
              <a:r>
                <a:rPr lang="en-US" sz="2667" b="1" dirty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membuka</a:t>
              </a:r>
              <a:r>
                <a:rPr lang="en-US" sz="2667" b="1" dirty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.</a:t>
              </a:r>
              <a:endParaRPr lang="id-ID" sz="2667" b="1" dirty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endParaRPr>
            </a:p>
            <a:p>
              <a:pPr marL="364058" indent="-364058">
                <a:spcBef>
                  <a:spcPts val="800"/>
                </a:spcBef>
                <a:spcAft>
                  <a:spcPts val="800"/>
                </a:spcAft>
                <a:buFont typeface="Arial" pitchFamily="34" charset="0"/>
                <a:buChar char="•"/>
              </a:pPr>
              <a:r>
                <a:rPr lang="en-US" sz="2667" b="1" dirty="0" err="1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Gerakan</a:t>
              </a:r>
              <a:r>
                <a:rPr lang="en-US" sz="2667" b="1" dirty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menaikkan</a:t>
              </a:r>
              <a:r>
                <a:rPr lang="en-US" sz="2667" b="1" dirty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 </a:t>
              </a:r>
              <a:r>
                <a:rPr lang="en-US" sz="2667" b="1" dirty="0" err="1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jalan</a:t>
              </a:r>
              <a:r>
                <a:rPr lang="en-US" sz="2667" b="1" dirty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di</a:t>
              </a:r>
              <a:r>
                <a:rPr lang="en-US" sz="2667" b="1" dirty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tempat</a:t>
              </a:r>
              <a:r>
                <a:rPr lang="en-US" sz="2667" b="1" dirty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.</a:t>
              </a:r>
            </a:p>
            <a:p>
              <a:pPr marL="364058" indent="-364058">
                <a:spcBef>
                  <a:spcPts val="800"/>
                </a:spcBef>
                <a:spcAft>
                  <a:spcPts val="800"/>
                </a:spcAft>
                <a:buFont typeface="Arial" pitchFamily="34" charset="0"/>
                <a:buChar char="•"/>
              </a:pPr>
              <a:r>
                <a:rPr lang="en-US" sz="2667" b="1" dirty="0" err="1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Gerakan</a:t>
              </a:r>
              <a:r>
                <a:rPr lang="en-US" sz="2667" b="1" dirty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memutar</a:t>
              </a:r>
              <a:r>
                <a:rPr lang="en-US" sz="2667" b="1" dirty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 </a:t>
              </a:r>
              <a:r>
                <a:rPr lang="en-US" sz="2667" b="1" dirty="0" err="1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memutar</a:t>
              </a:r>
              <a:r>
                <a:rPr lang="en-US" sz="2667" b="1" dirty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lengan</a:t>
              </a:r>
              <a:r>
                <a:rPr lang="en-US" sz="2667" b="1" dirty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. </a:t>
              </a:r>
            </a:p>
            <a:p>
              <a:pPr marL="364058" indent="-364058">
                <a:spcBef>
                  <a:spcPts val="800"/>
                </a:spcBef>
                <a:spcAft>
                  <a:spcPts val="800"/>
                </a:spcAft>
                <a:buFont typeface="Arial" pitchFamily="34" charset="0"/>
                <a:buChar char="•"/>
              </a:pPr>
              <a:r>
                <a:rPr lang="en-US" sz="2667" b="1" dirty="0" err="1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Gerakan</a:t>
              </a:r>
              <a:r>
                <a:rPr lang="en-US" sz="2667" b="1" dirty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menjauhkan</a:t>
              </a:r>
              <a:r>
                <a:rPr lang="en-US" sz="2667" b="1" dirty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dan</a:t>
              </a:r>
              <a:r>
                <a:rPr lang="en-US" sz="2667" b="1" dirty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mendekatkan</a:t>
              </a:r>
              <a:r>
                <a:rPr lang="en-US" sz="2667" b="1" dirty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 </a:t>
              </a:r>
              <a:r>
                <a:rPr lang="en-US" sz="2667" b="1" dirty="0" err="1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merentangkan</a:t>
              </a:r>
              <a:r>
                <a:rPr lang="en-US" sz="2667" b="1" dirty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tangan</a:t>
              </a:r>
              <a:r>
                <a:rPr lang="en-US" sz="2667" b="1" dirty="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. </a:t>
              </a:r>
              <a:endParaRPr lang="id-ID" sz="2667" b="1" dirty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39350" y="5948061"/>
            <a:ext cx="302674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>
                <a:latin typeface="Calibri" pitchFamily="34" charset="0"/>
                <a:cs typeface="Calibri" pitchFamily="34" charset="0"/>
              </a:rPr>
              <a:t>Sumber: </a:t>
            </a:r>
            <a:r>
              <a:rPr lang="en-US" sz="1333" i="1" dirty="0" err="1">
                <a:latin typeface="Calibri" pitchFamily="34" charset="0"/>
                <a:cs typeface="Calibri" pitchFamily="34" charset="0"/>
              </a:rPr>
              <a:t>dokumentasi</a:t>
            </a:r>
            <a:r>
              <a:rPr lang="en-US" sz="1333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333" i="1" dirty="0" err="1">
                <a:latin typeface="Calibri" pitchFamily="34" charset="0"/>
                <a:cs typeface="Calibri" pitchFamily="34" charset="0"/>
              </a:rPr>
              <a:t>penerbit</a:t>
            </a:r>
            <a:endParaRPr lang="en-US" sz="1333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68" y="1164997"/>
            <a:ext cx="2098162" cy="25961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54284" y="1508786"/>
            <a:ext cx="2109209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 err="1"/>
              <a:t>Gerak</a:t>
            </a:r>
            <a:r>
              <a:rPr lang="en-US" sz="1867" b="1" dirty="0"/>
              <a:t> </a:t>
            </a:r>
            <a:r>
              <a:rPr lang="en-US" sz="1867" b="1" dirty="0" err="1"/>
              <a:t>merentangkan</a:t>
            </a:r>
            <a:r>
              <a:rPr lang="en-US" sz="1867" b="1" dirty="0"/>
              <a:t> </a:t>
            </a:r>
            <a:r>
              <a:rPr lang="en-US" sz="1867" b="1" dirty="0" err="1"/>
              <a:t>tangan</a:t>
            </a:r>
            <a:endParaRPr lang="en-US" sz="1867" b="1" dirty="0"/>
          </a:p>
        </p:txBody>
      </p:sp>
      <p:sp>
        <p:nvSpPr>
          <p:cNvPr id="5" name="Left Arrow 4"/>
          <p:cNvSpPr/>
          <p:nvPr/>
        </p:nvSpPr>
        <p:spPr>
          <a:xfrm>
            <a:off x="2831637" y="1508787"/>
            <a:ext cx="384043" cy="312811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7" name="Group 6"/>
          <p:cNvGrpSpPr/>
          <p:nvPr/>
        </p:nvGrpSpPr>
        <p:grpSpPr>
          <a:xfrm>
            <a:off x="942879" y="3695937"/>
            <a:ext cx="3724910" cy="2317363"/>
            <a:chOff x="539553" y="2206652"/>
            <a:chExt cx="3024335" cy="210312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5596" y="2206652"/>
              <a:ext cx="1998292" cy="210312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39553" y="3416682"/>
              <a:ext cx="1368152" cy="500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b="1" dirty="0" err="1"/>
                <a:t>Gerak</a:t>
              </a:r>
              <a:r>
                <a:rPr lang="en-US" sz="1867" b="1" dirty="0"/>
                <a:t> </a:t>
              </a:r>
              <a:r>
                <a:rPr lang="en-US" sz="1867" b="1" dirty="0" err="1"/>
                <a:t>menekuk</a:t>
              </a:r>
              <a:r>
                <a:rPr lang="en-US" sz="1867" b="1" dirty="0"/>
                <a:t> </a:t>
              </a:r>
              <a:r>
                <a:rPr lang="en-US" sz="1867" b="1" dirty="0" err="1"/>
                <a:t>siku</a:t>
              </a:r>
              <a:endParaRPr lang="en-US" sz="1867" b="1" dirty="0"/>
            </a:p>
          </p:txBody>
        </p:sp>
        <p:sp>
          <p:nvSpPr>
            <p:cNvPr id="16" name="Left Arrow 15"/>
            <p:cNvSpPr/>
            <p:nvPr/>
          </p:nvSpPr>
          <p:spPr>
            <a:xfrm flipH="1">
              <a:off x="1547664" y="3443684"/>
              <a:ext cx="288032" cy="234608"/>
            </a:xfrm>
            <a:prstGeom prst="lef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F726CEE-95D8-4142-813B-D89529D76D82}"/>
              </a:ext>
            </a:extLst>
          </p:cNvPr>
          <p:cNvSpPr/>
          <p:nvPr/>
        </p:nvSpPr>
        <p:spPr>
          <a:xfrm>
            <a:off x="1434904" y="1772529"/>
            <a:ext cx="6545150" cy="2825975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 Black" panose="020B0A04020102020204" pitchFamily="34" charset="0"/>
              </a:rPr>
              <a:t>SELAMAT BELAJAR DAN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 Black" panose="020B0A04020102020204" pitchFamily="34" charset="0"/>
              </a:rPr>
              <a:t>TETAP SEMANGAT</a:t>
            </a:r>
            <a:endParaRPr lang="en-ID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2" descr="D:\PROJECT 2017\Untitled-2.tif">
            <a:extLst>
              <a:ext uri="{FF2B5EF4-FFF2-40B4-BE49-F238E27FC236}">
                <a16:creationId xmlns:a16="http://schemas.microsoft.com/office/drawing/2014/main" id="{406E155D-75A9-48E6-A303-4BEBFE29E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054" y="1120277"/>
            <a:ext cx="2362502" cy="439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317E195-744D-4371-B00F-9A1A46968EB9}"/>
              </a:ext>
            </a:extLst>
          </p:cNvPr>
          <p:cNvSpPr/>
          <p:nvPr/>
        </p:nvSpPr>
        <p:spPr>
          <a:xfrm>
            <a:off x="1849444" y="5120640"/>
            <a:ext cx="4917115" cy="520505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Bahnschrift Condensed" panose="020B0502040204020203" pitchFamily="34" charset="0"/>
              </a:rPr>
              <a:t>HENI </a:t>
            </a:r>
            <a:r>
              <a:rPr lang="en-US" sz="3200" b="1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NURHAENI,M.Pd</a:t>
            </a:r>
            <a:endParaRPr lang="en-ID" sz="3200" b="1" dirty="0">
              <a:solidFill>
                <a:schemeClr val="tx1"/>
              </a:solidFill>
              <a:latin typeface="Bahnschrift Condensed" panose="020B0502040204020203" pitchFamily="34" charset="0"/>
            </a:endParaRPr>
          </a:p>
          <a:p>
            <a:pPr algn="ctr"/>
            <a:endParaRPr lang="en-ID" sz="2400" dirty="0"/>
          </a:p>
        </p:txBody>
      </p:sp>
    </p:spTree>
    <p:extLst>
      <p:ext uri="{BB962C8B-B14F-4D97-AF65-F5344CB8AC3E}">
        <p14:creationId xmlns:p14="http://schemas.microsoft.com/office/powerpoint/2010/main" val="211306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096000" y="1329351"/>
            <a:ext cx="5327375" cy="4199297"/>
            <a:chOff x="4107869" y="762015"/>
            <a:chExt cx="5016770" cy="3228986"/>
          </a:xfrm>
        </p:grpSpPr>
        <p:sp>
          <p:nvSpPr>
            <p:cNvPr id="3" name="Oval 2"/>
            <p:cNvSpPr/>
            <p:nvPr/>
          </p:nvSpPr>
          <p:spPr>
            <a:xfrm>
              <a:off x="4430083" y="762015"/>
              <a:ext cx="4089718" cy="3228986"/>
            </a:xfrm>
            <a:prstGeom prst="ellipse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4581220" y="1562110"/>
              <a:ext cx="3657600" cy="17312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8000"/>
                  </a:solidFill>
                  <a:cs typeface="Calibri" pitchFamily="34" charset="0"/>
                </a:rPr>
                <a:t>Organ </a:t>
              </a:r>
              <a:r>
                <a:rPr lang="en-US" sz="4800" b="1" dirty="0" err="1">
                  <a:solidFill>
                    <a:srgbClr val="008000"/>
                  </a:solidFill>
                  <a:cs typeface="Calibri" pitchFamily="34" charset="0"/>
                </a:rPr>
                <a:t>Gerak</a:t>
              </a:r>
              <a:r>
                <a:rPr lang="en-US" sz="4800" b="1" dirty="0">
                  <a:solidFill>
                    <a:srgbClr val="008000"/>
                  </a:solidFill>
                  <a:cs typeface="Calibri" pitchFamily="34" charset="0"/>
                </a:rPr>
                <a:t> </a:t>
              </a:r>
              <a:r>
                <a:rPr lang="en-US" sz="4800" b="1" dirty="0" err="1">
                  <a:solidFill>
                    <a:srgbClr val="008000"/>
                  </a:solidFill>
                  <a:cs typeface="Calibri" pitchFamily="34" charset="0"/>
                </a:rPr>
                <a:t>Hewan</a:t>
              </a:r>
              <a:r>
                <a:rPr lang="en-US" sz="4800" b="1" dirty="0">
                  <a:solidFill>
                    <a:srgbClr val="008000"/>
                  </a:solidFill>
                  <a:cs typeface="Calibri" pitchFamily="34" charset="0"/>
                </a:rPr>
                <a:t> </a:t>
              </a:r>
              <a:r>
                <a:rPr lang="en-US" sz="4800" b="1" dirty="0" err="1">
                  <a:solidFill>
                    <a:srgbClr val="008000"/>
                  </a:solidFill>
                  <a:cs typeface="Calibri" pitchFamily="34" charset="0"/>
                </a:rPr>
                <a:t>dan</a:t>
              </a:r>
              <a:r>
                <a:rPr lang="en-US" sz="4800" b="1" dirty="0">
                  <a:solidFill>
                    <a:srgbClr val="008000"/>
                  </a:solidFill>
                  <a:cs typeface="Calibri" pitchFamily="34" charset="0"/>
                </a:rPr>
                <a:t> </a:t>
              </a:r>
              <a:r>
                <a:rPr lang="en-US" sz="4800" b="1" dirty="0" err="1">
                  <a:solidFill>
                    <a:srgbClr val="008000"/>
                  </a:solidFill>
                  <a:cs typeface="Calibri" pitchFamily="34" charset="0"/>
                </a:rPr>
                <a:t>Manusia</a:t>
              </a:r>
              <a:endParaRPr lang="en-US" sz="4800" b="1" dirty="0">
                <a:solidFill>
                  <a:srgbClr val="008000"/>
                </a:solidFill>
                <a:cs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107869" y="847730"/>
              <a:ext cx="5016770" cy="623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Tema</a:t>
              </a:r>
              <a:r>
                <a:rPr lang="en-US" sz="480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1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" t="5004" r="6461"/>
          <a:stretch/>
        </p:blipFill>
        <p:spPr>
          <a:xfrm>
            <a:off x="1035059" y="1099855"/>
            <a:ext cx="4668924" cy="453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59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894136" y="1176741"/>
            <a:ext cx="10498347" cy="4762535"/>
            <a:chOff x="770206" y="785800"/>
            <a:chExt cx="7873760" cy="3571901"/>
          </a:xfrm>
          <a:solidFill>
            <a:schemeClr val="accent1"/>
          </a:solidFill>
        </p:grpSpPr>
        <p:pic>
          <p:nvPicPr>
            <p:cNvPr id="6" name="Picture 2" descr="Y:\TRANSIT JOB GAMBAR\BUPING B.INDO 4 K 13\iko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25"/>
            <a:stretch>
              <a:fillRect/>
            </a:stretch>
          </p:blipFill>
          <p:spPr bwMode="auto">
            <a:xfrm>
              <a:off x="770206" y="1361049"/>
              <a:ext cx="1804182" cy="2996652"/>
            </a:xfrm>
            <a:prstGeom prst="rect">
              <a:avLst/>
            </a:prstGeom>
            <a:grpFill/>
          </p:spPr>
        </p:pic>
        <p:sp>
          <p:nvSpPr>
            <p:cNvPr id="5" name="Oval Callout 4"/>
            <p:cNvSpPr/>
            <p:nvPr/>
          </p:nvSpPr>
          <p:spPr>
            <a:xfrm flipH="1">
              <a:off x="2143108" y="785800"/>
              <a:ext cx="6500858" cy="1000132"/>
            </a:xfrm>
            <a:prstGeom prst="wedgeEllipseCallout">
              <a:avLst>
                <a:gd name="adj1" fmla="val 51496"/>
                <a:gd name="adj2" fmla="val 8244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017520" y="1124059"/>
              <a:ext cx="4769190" cy="68489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Organ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atau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alat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gerak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manusia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terdiri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alat</a:t>
              </a:r>
              <a:r>
                <a:rPr lang="en-US" sz="2667" b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gerak</a:t>
              </a:r>
              <a:r>
                <a:rPr lang="en-US" sz="2667" b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pasif</a:t>
              </a:r>
              <a:r>
                <a:rPr lang="en-US" sz="2667" b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dan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alat</a:t>
              </a:r>
              <a:r>
                <a:rPr lang="en-US" sz="2667" b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gerak</a:t>
              </a:r>
              <a:r>
                <a:rPr lang="en-US" sz="2667" b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aktif</a:t>
              </a:r>
              <a:r>
                <a:rPr lang="en-US" sz="2667" b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.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190989" y="2852936"/>
            <a:ext cx="6762796" cy="14466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2667" b="1" dirty="0" err="1">
                <a:latin typeface="Calibri" pitchFamily="34" charset="0"/>
                <a:cs typeface="Calibri" pitchFamily="34" charset="0"/>
              </a:rPr>
              <a:t>Alat</a:t>
            </a:r>
            <a:r>
              <a:rPr lang="en-US" sz="2667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667" b="1" dirty="0" err="1">
                <a:latin typeface="Calibri" pitchFamily="34" charset="0"/>
                <a:cs typeface="Calibri" pitchFamily="34" charset="0"/>
              </a:rPr>
              <a:t>gerak</a:t>
            </a:r>
            <a:r>
              <a:rPr lang="en-US" sz="2667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667" b="1" dirty="0" err="1">
                <a:latin typeface="Calibri" pitchFamily="34" charset="0"/>
                <a:cs typeface="Calibri" pitchFamily="34" charset="0"/>
              </a:rPr>
              <a:t>pasif</a:t>
            </a:r>
            <a:endParaRPr lang="en-US" sz="2667" b="1" dirty="0">
              <a:latin typeface="Calibri" pitchFamily="34" charset="0"/>
              <a:cs typeface="Calibri" pitchFamily="34" charset="0"/>
            </a:endParaRPr>
          </a:p>
          <a:p>
            <a:pPr marL="237061" indent="-237061">
              <a:spcAft>
                <a:spcPts val="800"/>
              </a:spcAft>
              <a:buFontTx/>
              <a:buChar char="-"/>
            </a:pP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berupa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tulang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atau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rangka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  <a:p>
            <a:pPr marL="237061" indent="-237061">
              <a:spcAft>
                <a:spcPts val="800"/>
              </a:spcAft>
              <a:buFontTx/>
              <a:buChar char="-"/>
            </a:pP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tidak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dapat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bergerak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tanpa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bantuan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dari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otot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90989" y="4389107"/>
            <a:ext cx="6762796" cy="181594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2667" b="1" dirty="0">
                <a:latin typeface="Calibri" pitchFamily="34" charset="0"/>
                <a:cs typeface="Calibri" pitchFamily="34" charset="0"/>
              </a:rPr>
              <a:t>Alat </a:t>
            </a:r>
            <a:r>
              <a:rPr lang="en-US" sz="2667" b="1" dirty="0" err="1">
                <a:latin typeface="Calibri" pitchFamily="34" charset="0"/>
                <a:cs typeface="Calibri" pitchFamily="34" charset="0"/>
              </a:rPr>
              <a:t>gerak</a:t>
            </a:r>
            <a:r>
              <a:rPr lang="en-US" sz="2667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667" b="1" dirty="0" err="1">
                <a:latin typeface="Calibri" pitchFamily="34" charset="0"/>
                <a:cs typeface="Calibri" pitchFamily="34" charset="0"/>
              </a:rPr>
              <a:t>aktif</a:t>
            </a:r>
            <a:endParaRPr lang="en-US" sz="2667" b="1" dirty="0">
              <a:latin typeface="Calibri" pitchFamily="34" charset="0"/>
              <a:cs typeface="Calibri" pitchFamily="34" charset="0"/>
            </a:endParaRPr>
          </a:p>
          <a:p>
            <a:pPr marL="237061" indent="-237061">
              <a:spcAft>
                <a:spcPts val="800"/>
              </a:spcAft>
              <a:buFontTx/>
              <a:buChar char="-"/>
            </a:pP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berupa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otot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  <a:p>
            <a:pPr marL="237061" indent="-237061">
              <a:spcAft>
                <a:spcPts val="800"/>
              </a:spcAft>
              <a:buFontTx/>
              <a:buChar char="-"/>
            </a:pP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dibedakan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menjadi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otot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polos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otot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jantung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dan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otot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lurik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71461" y="571480"/>
            <a:ext cx="9937105" cy="675413"/>
            <a:chOff x="-1" y="0"/>
            <a:chExt cx="9144033" cy="666750"/>
          </a:xfrm>
        </p:grpSpPr>
        <p:grpSp>
          <p:nvGrpSpPr>
            <p:cNvPr id="25" name="Group 8"/>
            <p:cNvGrpSpPr/>
            <p:nvPr/>
          </p:nvGrpSpPr>
          <p:grpSpPr>
            <a:xfrm>
              <a:off x="-1" y="0"/>
              <a:ext cx="7643835" cy="666750"/>
              <a:chOff x="-1" y="0"/>
              <a:chExt cx="8696259" cy="666750"/>
            </a:xfrm>
          </p:grpSpPr>
          <p:pic>
            <p:nvPicPr>
              <p:cNvPr id="29" name="Picture 28" descr="E:\ELISA\PPT ESPS\2016\ESPS edisi kurnas\PERINTILAN ESPS KURNAS\pita label 5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5887721" cy="666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Rectangle 29"/>
              <p:cNvSpPr/>
              <p:nvPr/>
            </p:nvSpPr>
            <p:spPr>
              <a:xfrm>
                <a:off x="238747" y="58149"/>
                <a:ext cx="8457511" cy="5617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267" b="1" dirty="0" err="1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Materi</a:t>
                </a:r>
                <a:r>
                  <a:rPr lang="en-US" sz="4267" b="1" dirty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4267" b="1" dirty="0" err="1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Inti</a:t>
                </a:r>
                <a:r>
                  <a:rPr lang="en-US" sz="4267" b="1" dirty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4267" b="1" dirty="0" err="1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Subtema</a:t>
                </a:r>
                <a:r>
                  <a:rPr lang="en-US" sz="4267" b="1" dirty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2</a:t>
                </a:r>
              </a:p>
            </p:txBody>
          </p:sp>
        </p:grpSp>
        <p:grpSp>
          <p:nvGrpSpPr>
            <p:cNvPr id="26" name="Group 11"/>
            <p:cNvGrpSpPr/>
            <p:nvPr/>
          </p:nvGrpSpPr>
          <p:grpSpPr>
            <a:xfrm>
              <a:off x="7848632" y="142858"/>
              <a:ext cx="1295400" cy="417731"/>
              <a:chOff x="7772400" y="57150"/>
              <a:chExt cx="1295400" cy="417731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772400" y="57150"/>
                <a:ext cx="1143000" cy="417731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924800" y="71420"/>
                <a:ext cx="1143000" cy="346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Calibri" pitchFamily="34" charset="0"/>
                    <a:cs typeface="Calibri" pitchFamily="34" charset="0"/>
                  </a:rPr>
                  <a:t>KD 3.1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639864" y="1532108"/>
            <a:ext cx="7098909" cy="41051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4757731" y="1493291"/>
            <a:ext cx="70989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4121" indent="-364058">
              <a:spcAft>
                <a:spcPts val="800"/>
              </a:spcAft>
              <a:buFont typeface="Wingdings" pitchFamily="2" charset="2"/>
              <a:buChar char="§"/>
              <a:tabLst>
                <a:tab pos="713300" algn="l"/>
              </a:tabLst>
            </a:pPr>
            <a:r>
              <a:rPr lang="en-US" sz="3200" b="1" dirty="0" err="1">
                <a:latin typeface="Calibri" pitchFamily="34" charset="0"/>
                <a:cs typeface="Calibri" pitchFamily="34" charset="0"/>
              </a:rPr>
              <a:t>Tempat</a:t>
            </a:r>
            <a:r>
              <a:rPr lang="en-US" sz="3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latin typeface="Calibri" pitchFamily="34" charset="0"/>
                <a:cs typeface="Calibri" pitchFamily="34" charset="0"/>
              </a:rPr>
              <a:t>melekatnya</a:t>
            </a:r>
            <a:r>
              <a:rPr lang="en-US" sz="3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latin typeface="Calibri" pitchFamily="34" charset="0"/>
                <a:cs typeface="Calibri" pitchFamily="34" charset="0"/>
              </a:rPr>
              <a:t>otot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2" descr="Y:\TRANSIT JOB GAMBAR\Tematik 4E\Subtema 1\2.5 anak berpiki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3" y="2086625"/>
            <a:ext cx="4016471" cy="378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757731" y="491829"/>
            <a:ext cx="4228412" cy="804333"/>
            <a:chOff x="3857620" y="310842"/>
            <a:chExt cx="3171309" cy="603250"/>
          </a:xfrm>
        </p:grpSpPr>
        <p:pic>
          <p:nvPicPr>
            <p:cNvPr id="9" name="Picture 8" descr="E:\ELISA\PPT ESPS\2016\ESPS edisi kurnas\PERINTILAN ESPS KURNAS\pita label 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7620" y="310842"/>
              <a:ext cx="3171309" cy="603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3923928" y="339502"/>
              <a:ext cx="2615197" cy="500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733" b="1" dirty="0" err="1">
                  <a:solidFill>
                    <a:schemeClr val="accent3">
                      <a:lumMod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Fungsi</a:t>
              </a:r>
              <a:r>
                <a:rPr lang="en-US" sz="3733" b="1" dirty="0">
                  <a:solidFill>
                    <a:schemeClr val="accent3">
                      <a:lumMod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3733" b="1" dirty="0" err="1">
                  <a:solidFill>
                    <a:schemeClr val="accent3">
                      <a:lumMod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Rangka</a:t>
              </a:r>
              <a:endParaRPr lang="id-ID" sz="3733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4757731" y="2108845"/>
            <a:ext cx="70989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4121" indent="-364058">
              <a:spcAft>
                <a:spcPts val="800"/>
              </a:spcAft>
              <a:buFont typeface="Wingdings" pitchFamily="2" charset="2"/>
              <a:buChar char="§"/>
              <a:tabLst>
                <a:tab pos="713300" algn="l"/>
              </a:tabLst>
            </a:pPr>
            <a:r>
              <a:rPr lang="en-US" sz="3200" b="1" dirty="0" err="1">
                <a:latin typeface="Calibri" pitchFamily="34" charset="0"/>
                <a:cs typeface="Calibri" pitchFamily="34" charset="0"/>
              </a:rPr>
              <a:t>Sebagai</a:t>
            </a:r>
            <a:r>
              <a:rPr lang="en-US" sz="3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latin typeface="Calibri" pitchFamily="34" charset="0"/>
                <a:cs typeface="Calibri" pitchFamily="34" charset="0"/>
              </a:rPr>
              <a:t>alat</a:t>
            </a:r>
            <a:r>
              <a:rPr lang="en-US" sz="3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latin typeface="Calibri" pitchFamily="34" charset="0"/>
                <a:cs typeface="Calibri" pitchFamily="34" charset="0"/>
              </a:rPr>
              <a:t>gerak</a:t>
            </a:r>
            <a:r>
              <a:rPr lang="en-US" sz="3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latin typeface="Calibri" pitchFamily="34" charset="0"/>
                <a:cs typeface="Calibri" pitchFamily="34" charset="0"/>
              </a:rPr>
              <a:t>pasif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83616" y="2724398"/>
            <a:ext cx="70989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4121" indent="-364058">
              <a:spcAft>
                <a:spcPts val="800"/>
              </a:spcAft>
              <a:buFont typeface="Wingdings" pitchFamily="2" charset="2"/>
              <a:buChar char="§"/>
              <a:tabLst>
                <a:tab pos="713300" algn="l"/>
              </a:tabLst>
            </a:pPr>
            <a:r>
              <a:rPr lang="en-US" sz="3200" b="1" dirty="0" err="1">
                <a:latin typeface="Calibri" pitchFamily="34" charset="0"/>
                <a:cs typeface="Calibri" pitchFamily="34" charset="0"/>
              </a:rPr>
              <a:t>Memberi</a:t>
            </a:r>
            <a:r>
              <a:rPr lang="en-US" sz="3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latin typeface="Calibri" pitchFamily="34" charset="0"/>
                <a:cs typeface="Calibri" pitchFamily="34" charset="0"/>
              </a:rPr>
              <a:t>bentuk</a:t>
            </a:r>
            <a:r>
              <a:rPr lang="en-US" sz="3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latin typeface="Calibri" pitchFamily="34" charset="0"/>
                <a:cs typeface="Calibri" pitchFamily="34" charset="0"/>
              </a:rPr>
              <a:t>tubuh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83616" y="3339951"/>
            <a:ext cx="70989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4121" indent="-364058">
              <a:spcAft>
                <a:spcPts val="800"/>
              </a:spcAft>
              <a:buFont typeface="Wingdings" pitchFamily="2" charset="2"/>
              <a:buChar char="§"/>
              <a:tabLst>
                <a:tab pos="713300" algn="l"/>
              </a:tabLst>
            </a:pPr>
            <a:r>
              <a:rPr lang="en-US" sz="3200" b="1" dirty="0" err="1">
                <a:latin typeface="Calibri" pitchFamily="34" charset="0"/>
                <a:cs typeface="Calibri" pitchFamily="34" charset="0"/>
              </a:rPr>
              <a:t>Melindungi</a:t>
            </a:r>
            <a:r>
              <a:rPr lang="en-US" sz="3200" b="1" dirty="0">
                <a:latin typeface="Calibri" pitchFamily="34" charset="0"/>
                <a:cs typeface="Calibri" pitchFamily="34" charset="0"/>
              </a:rPr>
              <a:t> organ </a:t>
            </a:r>
            <a:r>
              <a:rPr lang="en-US" sz="3200" b="1" dirty="0" err="1">
                <a:latin typeface="Calibri" pitchFamily="34" charset="0"/>
                <a:cs typeface="Calibri" pitchFamily="34" charset="0"/>
              </a:rPr>
              <a:t>tubuh</a:t>
            </a:r>
            <a:r>
              <a:rPr lang="en-US" sz="3200" b="1" dirty="0">
                <a:latin typeface="Calibri" pitchFamily="34" charset="0"/>
                <a:cs typeface="Calibri" pitchFamily="34" charset="0"/>
              </a:rPr>
              <a:t> yang </a:t>
            </a:r>
            <a:r>
              <a:rPr lang="en-US" sz="3200" b="1" dirty="0" err="1">
                <a:latin typeface="Calibri" pitchFamily="34" charset="0"/>
                <a:cs typeface="Calibri" pitchFamily="34" charset="0"/>
              </a:rPr>
              <a:t>penting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57731" y="3955504"/>
            <a:ext cx="70989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4121" indent="-364058">
              <a:spcAft>
                <a:spcPts val="800"/>
              </a:spcAft>
              <a:buFont typeface="Wingdings" pitchFamily="2" charset="2"/>
              <a:buChar char="§"/>
              <a:tabLst>
                <a:tab pos="713300" algn="l"/>
              </a:tabLst>
            </a:pPr>
            <a:r>
              <a:rPr lang="en-US" sz="3200" b="1" dirty="0" err="1">
                <a:latin typeface="Calibri" pitchFamily="34" charset="0"/>
                <a:cs typeface="Calibri" pitchFamily="34" charset="0"/>
              </a:rPr>
              <a:t>Menopang</a:t>
            </a:r>
            <a:r>
              <a:rPr lang="en-US" sz="3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latin typeface="Calibri" pitchFamily="34" charset="0"/>
                <a:cs typeface="Calibri" pitchFamily="34" charset="0"/>
              </a:rPr>
              <a:t>tubuh</a:t>
            </a:r>
            <a:r>
              <a:rPr lang="en-US" sz="3200" b="1" dirty="0">
                <a:latin typeface="Calibri" pitchFamily="34" charset="0"/>
                <a:cs typeface="Calibri" pitchFamily="34" charset="0"/>
              </a:rPr>
              <a:t> agar </a:t>
            </a:r>
            <a:r>
              <a:rPr lang="en-US" sz="3200" b="1" dirty="0" err="1">
                <a:latin typeface="Calibri" pitchFamily="34" charset="0"/>
                <a:cs typeface="Calibri" pitchFamily="34" charset="0"/>
              </a:rPr>
              <a:t>berdiri</a:t>
            </a:r>
            <a:r>
              <a:rPr lang="en-US" sz="3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latin typeface="Calibri" pitchFamily="34" charset="0"/>
                <a:cs typeface="Calibri" pitchFamily="34" charset="0"/>
              </a:rPr>
              <a:t>tegak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53134" y="4571057"/>
            <a:ext cx="70989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4121" indent="-364058">
              <a:spcAft>
                <a:spcPts val="800"/>
              </a:spcAft>
              <a:buFont typeface="Wingdings" pitchFamily="2" charset="2"/>
              <a:buChar char="§"/>
              <a:tabLst>
                <a:tab pos="713300" algn="l"/>
              </a:tabLst>
            </a:pPr>
            <a:r>
              <a:rPr lang="en-US" sz="3200" b="1" dirty="0" err="1">
                <a:latin typeface="Calibri" pitchFamily="34" charset="0"/>
                <a:cs typeface="Calibri" pitchFamily="34" charset="0"/>
              </a:rPr>
              <a:t>Tempat</a:t>
            </a:r>
            <a:r>
              <a:rPr lang="en-US" sz="3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latin typeface="Calibri" pitchFamily="34" charset="0"/>
                <a:cs typeface="Calibri" pitchFamily="34" charset="0"/>
              </a:rPr>
              <a:t>pembuatan</a:t>
            </a:r>
            <a:r>
              <a:rPr lang="en-US" sz="3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latin typeface="Calibri" pitchFamily="34" charset="0"/>
                <a:cs typeface="Calibri" pitchFamily="34" charset="0"/>
              </a:rPr>
              <a:t>sel</a:t>
            </a:r>
            <a:r>
              <a:rPr lang="en-US" sz="3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latin typeface="Calibri" pitchFamily="34" charset="0"/>
                <a:cs typeface="Calibri" pitchFamily="34" charset="0"/>
              </a:rPr>
              <a:t>darah</a:t>
            </a:r>
            <a:r>
              <a:rPr lang="en-US" sz="3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latin typeface="Calibri" pitchFamily="34" charset="0"/>
                <a:cs typeface="Calibri" pitchFamily="34" charset="0"/>
              </a:rPr>
              <a:t>merah</a:t>
            </a:r>
            <a:r>
              <a:rPr lang="en-US" sz="3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latin typeface="Calibri" pitchFamily="34" charset="0"/>
                <a:cs typeface="Calibri" pitchFamily="34" charset="0"/>
              </a:rPr>
              <a:t>dan</a:t>
            </a:r>
            <a:r>
              <a:rPr lang="en-US" sz="3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latin typeface="Calibri" pitchFamily="34" charset="0"/>
                <a:cs typeface="Calibri" pitchFamily="34" charset="0"/>
              </a:rPr>
              <a:t>sel</a:t>
            </a:r>
            <a:r>
              <a:rPr lang="en-US" sz="3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latin typeface="Calibri" pitchFamily="34" charset="0"/>
                <a:cs typeface="Calibri" pitchFamily="34" charset="0"/>
              </a:rPr>
              <a:t>darah</a:t>
            </a:r>
            <a:r>
              <a:rPr lang="en-US" sz="3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latin typeface="Calibri" pitchFamily="34" charset="0"/>
                <a:cs typeface="Calibri" pitchFamily="34" charset="0"/>
              </a:rPr>
              <a:t>putih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20505" y="562708"/>
            <a:ext cx="8359804" cy="1582649"/>
            <a:chOff x="2296272" y="720868"/>
            <a:chExt cx="3786214" cy="1714512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" name="Rectangle 6"/>
            <p:cNvSpPr/>
            <p:nvPr/>
          </p:nvSpPr>
          <p:spPr>
            <a:xfrm>
              <a:off x="2296272" y="720868"/>
              <a:ext cx="3786214" cy="1714512"/>
            </a:xfrm>
            <a:prstGeom prst="rect">
              <a:avLst/>
            </a:prstGeom>
            <a:solidFill>
              <a:srgbClr val="FEF0F0"/>
            </a:solidFill>
            <a:ln w="127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381964" y="888898"/>
              <a:ext cx="3626773" cy="12439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Rangka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manusia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terbagi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menjadi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beberapa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bagian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yaitu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rangka</a:t>
              </a:r>
              <a:r>
                <a:rPr lang="en-US" sz="2667" b="1" dirty="0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kepala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(</a:t>
              </a:r>
              <a:r>
                <a:rPr lang="en-US" sz="2667" b="1" dirty="0" err="1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tengkorak</a:t>
              </a:r>
              <a:r>
                <a:rPr lang="en-US" sz="2667" b="1" dirty="0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)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667" b="1" dirty="0" err="1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rangka</a:t>
              </a:r>
              <a:r>
                <a:rPr lang="en-US" sz="2667" b="1" dirty="0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badan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667" b="1" dirty="0" err="1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rangka</a:t>
              </a:r>
              <a:r>
                <a:rPr lang="en-US" sz="2667" b="1" dirty="0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anggota</a:t>
              </a:r>
              <a:r>
                <a:rPr lang="en-US" sz="2667" b="1" dirty="0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gerak</a:t>
              </a:r>
              <a:r>
                <a:rPr lang="en-US" sz="2667" b="1" dirty="0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atas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dan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rangka</a:t>
              </a:r>
              <a:r>
                <a:rPr lang="en-US" sz="2667" b="1" dirty="0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anggota</a:t>
              </a:r>
              <a:r>
                <a:rPr lang="en-US" sz="2667" b="1" dirty="0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gerak</a:t>
              </a:r>
              <a:r>
                <a:rPr lang="en-US" sz="2667" b="1" dirty="0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bawah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.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66714" y="2666993"/>
            <a:ext cx="2476517" cy="2767064"/>
            <a:chOff x="2662533" y="2862571"/>
            <a:chExt cx="1571636" cy="192804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846" y="2862571"/>
              <a:ext cx="1061040" cy="135225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662533" y="4268864"/>
              <a:ext cx="1571636" cy="52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33" b="1" dirty="0" err="1">
                  <a:latin typeface="Calibri" pitchFamily="34" charset="0"/>
                  <a:cs typeface="Calibri" pitchFamily="34" charset="0"/>
                </a:rPr>
                <a:t>Rangka</a:t>
              </a:r>
              <a:r>
                <a:rPr lang="en-US" sz="2133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133" b="1" dirty="0" err="1">
                  <a:latin typeface="Calibri" pitchFamily="34" charset="0"/>
                  <a:cs typeface="Calibri" pitchFamily="34" charset="0"/>
                </a:rPr>
                <a:t>kepala</a:t>
              </a:r>
              <a:r>
                <a:rPr lang="en-US" sz="2133" b="1" dirty="0">
                  <a:latin typeface="Calibri" pitchFamily="34" charset="0"/>
                  <a:cs typeface="Calibri" pitchFamily="34" charset="0"/>
                </a:rPr>
                <a:t> (</a:t>
              </a:r>
              <a:r>
                <a:rPr lang="en-US" sz="2133" b="1" dirty="0" err="1">
                  <a:latin typeface="Calibri" pitchFamily="34" charset="0"/>
                  <a:cs typeface="Calibri" pitchFamily="34" charset="0"/>
                </a:rPr>
                <a:t>tengkorak</a:t>
              </a:r>
              <a:r>
                <a:rPr lang="en-US" sz="2133" b="1" dirty="0">
                  <a:latin typeface="Calibri" pitchFamily="34" charset="0"/>
                  <a:cs typeface="Calibri" pitchFamily="34" charset="0"/>
                </a:rPr>
                <a:t>)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558347" y="2416009"/>
            <a:ext cx="2061400" cy="3458665"/>
            <a:chOff x="4571995" y="2624627"/>
            <a:chExt cx="1138342" cy="199875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995" y="2624627"/>
              <a:ext cx="1138342" cy="172127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658355" y="4380342"/>
              <a:ext cx="1051982" cy="243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33" b="1" dirty="0" err="1">
                  <a:latin typeface="Calibri" pitchFamily="34" charset="0"/>
                  <a:cs typeface="Calibri" pitchFamily="34" charset="0"/>
                </a:rPr>
                <a:t>Rangka</a:t>
              </a:r>
              <a:r>
                <a:rPr lang="en-US" sz="2133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133" b="1" dirty="0" err="1">
                  <a:latin typeface="Calibri" pitchFamily="34" charset="0"/>
                  <a:cs typeface="Calibri" pitchFamily="34" charset="0"/>
                </a:rPr>
                <a:t>badan</a:t>
              </a:r>
              <a:endParaRPr lang="en-US" sz="2133" b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477003" y="2907071"/>
            <a:ext cx="2979371" cy="2807945"/>
            <a:chOff x="5786446" y="2466055"/>
            <a:chExt cx="2234528" cy="210595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6446" y="2466055"/>
              <a:ext cx="605242" cy="210595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429388" y="3929072"/>
              <a:ext cx="1591586" cy="561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33" b="1" dirty="0" err="1">
                  <a:latin typeface="Calibri" pitchFamily="34" charset="0"/>
                  <a:cs typeface="Calibri" pitchFamily="34" charset="0"/>
                </a:rPr>
                <a:t>Rangka</a:t>
              </a:r>
              <a:r>
                <a:rPr lang="en-US" sz="2133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133" b="1" dirty="0" err="1">
                  <a:latin typeface="Calibri" pitchFamily="34" charset="0"/>
                  <a:cs typeface="Calibri" pitchFamily="34" charset="0"/>
                </a:rPr>
                <a:t>anggota</a:t>
              </a:r>
              <a:r>
                <a:rPr lang="en-US" sz="2133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133" b="1" dirty="0" err="1">
                  <a:latin typeface="Calibri" pitchFamily="34" charset="0"/>
                  <a:cs typeface="Calibri" pitchFamily="34" charset="0"/>
                </a:rPr>
                <a:t>gerak</a:t>
              </a:r>
              <a:r>
                <a:rPr lang="en-US" sz="2133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133" b="1" dirty="0" err="1">
                  <a:latin typeface="Calibri" pitchFamily="34" charset="0"/>
                  <a:cs typeface="Calibri" pitchFamily="34" charset="0"/>
                </a:rPr>
                <a:t>bawah</a:t>
              </a:r>
              <a:endParaRPr lang="en-US" sz="2133" b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239273" y="1428736"/>
            <a:ext cx="2261249" cy="3619525"/>
            <a:chOff x="7233845" y="1000114"/>
            <a:chExt cx="1695937" cy="271464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845" y="1000114"/>
              <a:ext cx="613630" cy="2714644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7858148" y="1071552"/>
              <a:ext cx="1071634" cy="807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33" b="1" dirty="0" err="1">
                  <a:latin typeface="Calibri" pitchFamily="34" charset="0"/>
                  <a:cs typeface="Calibri" pitchFamily="34" charset="0"/>
                </a:rPr>
                <a:t>Rangka</a:t>
              </a:r>
              <a:r>
                <a:rPr lang="en-US" sz="2133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133" b="1" dirty="0" err="1">
                  <a:latin typeface="Calibri" pitchFamily="34" charset="0"/>
                  <a:cs typeface="Calibri" pitchFamily="34" charset="0"/>
                </a:rPr>
                <a:t>anggota</a:t>
              </a:r>
              <a:r>
                <a:rPr lang="en-US" sz="2133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133" b="1" dirty="0" err="1">
                  <a:latin typeface="Calibri" pitchFamily="34" charset="0"/>
                  <a:cs typeface="Calibri" pitchFamily="34" charset="0"/>
                </a:rPr>
                <a:t>gerak</a:t>
              </a:r>
              <a:r>
                <a:rPr lang="en-US" sz="2133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133" b="1" dirty="0" err="1">
                  <a:latin typeface="Calibri" pitchFamily="34" charset="0"/>
                  <a:cs typeface="Calibri" pitchFamily="34" charset="0"/>
                </a:rPr>
                <a:t>atas</a:t>
              </a:r>
              <a:endParaRPr lang="en-US" sz="2133" b="1" dirty="0">
                <a:latin typeface="Calibri" pitchFamily="34" charset="0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aatnya Mengenal Bagian-Bagian Tulang Manusia - Kelas Pintar">
            <a:extLst>
              <a:ext uri="{FF2B5EF4-FFF2-40B4-BE49-F238E27FC236}">
                <a16:creationId xmlns:a16="http://schemas.microsoft.com/office/drawing/2014/main" id="{43907AEF-CE66-48ED-A55C-03795EC03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64" y="1378256"/>
            <a:ext cx="8744778" cy="491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660770-8F69-4192-B827-28C7D4D8AC61}"/>
              </a:ext>
            </a:extLst>
          </p:cNvPr>
          <p:cNvSpPr txBox="1"/>
          <p:nvPr/>
        </p:nvSpPr>
        <p:spPr>
          <a:xfrm>
            <a:off x="2194561" y="407962"/>
            <a:ext cx="7965682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lgerian" pitchFamily="82" charset="0"/>
              </a:rPr>
              <a:t>Rangka</a:t>
            </a:r>
            <a:r>
              <a:rPr lang="en-US" sz="4000" b="1" dirty="0">
                <a:solidFill>
                  <a:srgbClr val="00B0F0"/>
                </a:solidFill>
                <a:latin typeface="Algerian" pitchFamily="82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Algerian" pitchFamily="82" charset="0"/>
              </a:rPr>
              <a:t>kepala</a:t>
            </a:r>
            <a:r>
              <a:rPr lang="en-US" sz="4000" b="1" dirty="0">
                <a:solidFill>
                  <a:srgbClr val="00B0F0"/>
                </a:solidFill>
                <a:latin typeface="Algerian" pitchFamily="82" charset="0"/>
              </a:rPr>
              <a:t>/ TENGKORAK</a:t>
            </a:r>
          </a:p>
        </p:txBody>
      </p:sp>
    </p:spTree>
    <p:extLst>
      <p:ext uri="{BB962C8B-B14F-4D97-AF65-F5344CB8AC3E}">
        <p14:creationId xmlns:p14="http://schemas.microsoft.com/office/powerpoint/2010/main" val="351235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angka Manusia: Bagian, Fungsi, Penjelasan, Proses, Struktur, Jenis">
            <a:extLst>
              <a:ext uri="{FF2B5EF4-FFF2-40B4-BE49-F238E27FC236}">
                <a16:creationId xmlns:a16="http://schemas.microsoft.com/office/drawing/2014/main" id="{947841EB-FB82-4D3C-8DC3-CC260CAA3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717" y="1315328"/>
            <a:ext cx="8173330" cy="503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5FD6AA-164A-49EF-A2C9-F7A916840152}"/>
              </a:ext>
            </a:extLst>
          </p:cNvPr>
          <p:cNvSpPr txBox="1"/>
          <p:nvPr/>
        </p:nvSpPr>
        <p:spPr>
          <a:xfrm>
            <a:off x="3901439" y="506438"/>
            <a:ext cx="4192173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Algerian" panose="04020705040A02060702" pitchFamily="82" charset="0"/>
              </a:rPr>
              <a:t>RANGKA BADAN</a:t>
            </a:r>
            <a:endParaRPr lang="en-ID" sz="3200" b="1" dirty="0">
              <a:solidFill>
                <a:srgbClr val="00B0F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532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0" t="38312" r="33279"/>
          <a:stretch/>
        </p:blipFill>
        <p:spPr>
          <a:xfrm>
            <a:off x="7467601" y="1066800"/>
            <a:ext cx="1667315" cy="47890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871" y="831993"/>
            <a:ext cx="3245571" cy="51940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590" y="415755"/>
            <a:ext cx="5248420" cy="533401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Rangka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anggota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gerak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atas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752600" y="1929826"/>
            <a:ext cx="2057400" cy="584775"/>
            <a:chOff x="228600" y="2082225"/>
            <a:chExt cx="2057400" cy="584775"/>
          </a:xfrm>
        </p:grpSpPr>
        <p:cxnSp>
          <p:nvCxnSpPr>
            <p:cNvPr id="9" name="Straight Arrow Connector 8"/>
            <p:cNvCxnSpPr/>
            <p:nvPr/>
          </p:nvCxnSpPr>
          <p:spPr>
            <a:xfrm flipH="1">
              <a:off x="1752600" y="2362200"/>
              <a:ext cx="5334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28600" y="2082225"/>
              <a:ext cx="1524000" cy="5847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latin typeface="Arial" pitchFamily="34" charset="0"/>
                  <a:cs typeface="Arial" pitchFamily="34" charset="0"/>
                </a:rPr>
                <a:t>Tulang</a:t>
              </a:r>
              <a:r>
                <a:rPr lang="en-US" sz="1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itchFamily="34" charset="0"/>
                </a:rPr>
                <a:t>lengan</a:t>
              </a:r>
              <a:r>
                <a:rPr lang="en-US" sz="1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itchFamily="34" charset="0"/>
                </a:rPr>
                <a:t>atas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738952" y="3776246"/>
            <a:ext cx="2071048" cy="584775"/>
            <a:chOff x="214952" y="2200871"/>
            <a:chExt cx="2071048" cy="584775"/>
          </a:xfrm>
        </p:grpSpPr>
        <p:cxnSp>
          <p:nvCxnSpPr>
            <p:cNvPr id="13" name="Straight Arrow Connector 12"/>
            <p:cNvCxnSpPr/>
            <p:nvPr/>
          </p:nvCxnSpPr>
          <p:spPr>
            <a:xfrm flipH="1">
              <a:off x="1752600" y="2362200"/>
              <a:ext cx="5334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14952" y="2200871"/>
              <a:ext cx="1524000" cy="5847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latin typeface="Arial" pitchFamily="34" charset="0"/>
                  <a:cs typeface="Arial" pitchFamily="34" charset="0"/>
                </a:rPr>
                <a:t>Tulang</a:t>
              </a:r>
              <a:r>
                <a:rPr lang="en-US" sz="1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itchFamily="34" charset="0"/>
                </a:rPr>
                <a:t>pengumpil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828800" y="4572001"/>
            <a:ext cx="2057400" cy="584775"/>
            <a:chOff x="228600" y="2082225"/>
            <a:chExt cx="2057400" cy="584775"/>
          </a:xfrm>
        </p:grpSpPr>
        <p:cxnSp>
          <p:nvCxnSpPr>
            <p:cNvPr id="16" name="Straight Arrow Connector 15"/>
            <p:cNvCxnSpPr/>
            <p:nvPr/>
          </p:nvCxnSpPr>
          <p:spPr>
            <a:xfrm flipH="1">
              <a:off x="1752600" y="2362200"/>
              <a:ext cx="5334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228600" y="2082225"/>
              <a:ext cx="1524000" cy="5847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latin typeface="Arial" pitchFamily="34" charset="0"/>
                  <a:cs typeface="Arial" pitchFamily="34" charset="0"/>
                </a:rPr>
                <a:t>Tulang</a:t>
              </a:r>
              <a:r>
                <a:rPr lang="en-US" sz="1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itchFamily="34" charset="0"/>
                </a:rPr>
                <a:t>telapak</a:t>
              </a:r>
              <a:r>
                <a:rPr lang="en-US" sz="1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itchFamily="34" charset="0"/>
                </a:rPr>
                <a:t>tangan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038600" y="3505201"/>
            <a:ext cx="1676400" cy="584775"/>
            <a:chOff x="2514600" y="3657600"/>
            <a:chExt cx="1676400" cy="584775"/>
          </a:xfrm>
        </p:grpSpPr>
        <p:cxnSp>
          <p:nvCxnSpPr>
            <p:cNvPr id="18" name="Straight Arrow Connector 17"/>
            <p:cNvCxnSpPr/>
            <p:nvPr/>
          </p:nvCxnSpPr>
          <p:spPr>
            <a:xfrm>
              <a:off x="2514600" y="3962400"/>
              <a:ext cx="5334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048000" y="3657600"/>
              <a:ext cx="1143000" cy="5847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latin typeface="Arial" pitchFamily="34" charset="0"/>
                  <a:cs typeface="Arial" pitchFamily="34" charset="0"/>
                </a:rPr>
                <a:t>Tulang</a:t>
              </a:r>
              <a:r>
                <a:rPr lang="en-US" sz="1600" dirty="0">
                  <a:latin typeface="Arial" pitchFamily="34" charset="0"/>
                  <a:cs typeface="Arial" pitchFamily="34" charset="0"/>
                </a:rPr>
                <a:t> hasta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962400" y="4368226"/>
            <a:ext cx="1905000" cy="830997"/>
            <a:chOff x="2514600" y="3657600"/>
            <a:chExt cx="1905000" cy="830997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2514600" y="3962400"/>
              <a:ext cx="5334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048000" y="3657600"/>
              <a:ext cx="1371600" cy="83099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latin typeface="Arial" pitchFamily="34" charset="0"/>
                  <a:cs typeface="Arial" pitchFamily="34" charset="0"/>
                </a:rPr>
                <a:t>Tulang</a:t>
              </a:r>
              <a:r>
                <a:rPr lang="en-US" sz="1600" dirty="0"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algn="ctr"/>
              <a:r>
                <a:rPr lang="en-US" sz="1600" dirty="0" err="1">
                  <a:latin typeface="Arial" pitchFamily="34" charset="0"/>
                  <a:cs typeface="Arial" pitchFamily="34" charset="0"/>
                </a:rPr>
                <a:t>Pergelangan</a:t>
              </a:r>
              <a:r>
                <a:rPr lang="en-US" sz="1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itchFamily="34" charset="0"/>
                </a:rPr>
                <a:t>tangan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895600" y="5334000"/>
            <a:ext cx="2057400" cy="871954"/>
            <a:chOff x="1371600" y="5486400"/>
            <a:chExt cx="2057400" cy="871954"/>
          </a:xfrm>
        </p:grpSpPr>
        <p:sp>
          <p:nvSpPr>
            <p:cNvPr id="25" name="TextBox 24"/>
            <p:cNvSpPr txBox="1"/>
            <p:nvPr/>
          </p:nvSpPr>
          <p:spPr>
            <a:xfrm>
              <a:off x="1371600" y="6019800"/>
              <a:ext cx="2057400" cy="33855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latin typeface="Arial" pitchFamily="34" charset="0"/>
                  <a:cs typeface="Arial" pitchFamily="34" charset="0"/>
                </a:rPr>
                <a:t>Tulang</a:t>
              </a:r>
              <a:r>
                <a:rPr lang="en-US" sz="1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itchFamily="34" charset="0"/>
                </a:rPr>
                <a:t>jari</a:t>
              </a:r>
              <a:r>
                <a:rPr lang="en-US" sz="1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itchFamily="34" charset="0"/>
                </a:rPr>
                <a:t>tangan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rot="5400000">
              <a:off x="2122796" y="5753100"/>
              <a:ext cx="5334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6248400" y="1371601"/>
            <a:ext cx="1600200" cy="584775"/>
            <a:chOff x="685800" y="2082225"/>
            <a:chExt cx="1600200" cy="584775"/>
          </a:xfrm>
        </p:grpSpPr>
        <p:cxnSp>
          <p:nvCxnSpPr>
            <p:cNvPr id="29" name="Straight Arrow Connector 28"/>
            <p:cNvCxnSpPr/>
            <p:nvPr/>
          </p:nvCxnSpPr>
          <p:spPr>
            <a:xfrm flipH="1">
              <a:off x="1752600" y="2362200"/>
              <a:ext cx="5334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685800" y="2082225"/>
              <a:ext cx="1066800" cy="5847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latin typeface="Arial" pitchFamily="34" charset="0"/>
                  <a:cs typeface="Arial" pitchFamily="34" charset="0"/>
                </a:rPr>
                <a:t>Tulang</a:t>
              </a:r>
              <a:r>
                <a:rPr lang="en-US" sz="1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itchFamily="34" charset="0"/>
                </a:rPr>
                <a:t>panggul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294869" y="2222213"/>
            <a:ext cx="1447800" cy="584775"/>
            <a:chOff x="838200" y="2082225"/>
            <a:chExt cx="1447800" cy="584775"/>
          </a:xfrm>
        </p:grpSpPr>
        <p:cxnSp>
          <p:nvCxnSpPr>
            <p:cNvPr id="32" name="Straight Arrow Connector 31"/>
            <p:cNvCxnSpPr/>
            <p:nvPr/>
          </p:nvCxnSpPr>
          <p:spPr>
            <a:xfrm flipH="1">
              <a:off x="1752600" y="2362200"/>
              <a:ext cx="5334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838200" y="2082225"/>
              <a:ext cx="914400" cy="5847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latin typeface="Arial" pitchFamily="34" charset="0"/>
                  <a:cs typeface="Arial" pitchFamily="34" charset="0"/>
                </a:rPr>
                <a:t>Tulang</a:t>
              </a:r>
              <a:r>
                <a:rPr lang="en-US" sz="1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itchFamily="34" charset="0"/>
                </a:rPr>
                <a:t>paha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400800" y="3810001"/>
            <a:ext cx="1447800" cy="584775"/>
            <a:chOff x="838200" y="2082225"/>
            <a:chExt cx="1447800" cy="584775"/>
          </a:xfrm>
        </p:grpSpPr>
        <p:cxnSp>
          <p:nvCxnSpPr>
            <p:cNvPr id="35" name="Straight Arrow Connector 34"/>
            <p:cNvCxnSpPr/>
            <p:nvPr/>
          </p:nvCxnSpPr>
          <p:spPr>
            <a:xfrm flipH="1">
              <a:off x="1752600" y="2362200"/>
              <a:ext cx="5334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838200" y="2082225"/>
              <a:ext cx="914400" cy="5847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latin typeface="Arial" pitchFamily="34" charset="0"/>
                  <a:cs typeface="Arial" pitchFamily="34" charset="0"/>
                </a:rPr>
                <a:t>Tulang</a:t>
              </a:r>
              <a:r>
                <a:rPr lang="en-US" sz="1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itchFamily="34" charset="0"/>
                </a:rPr>
                <a:t>betis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458200" y="3352801"/>
            <a:ext cx="1752600" cy="830997"/>
            <a:chOff x="2514600" y="3657600"/>
            <a:chExt cx="1752600" cy="830997"/>
          </a:xfrm>
        </p:grpSpPr>
        <p:cxnSp>
          <p:nvCxnSpPr>
            <p:cNvPr id="38" name="Straight Arrow Connector 37"/>
            <p:cNvCxnSpPr/>
            <p:nvPr/>
          </p:nvCxnSpPr>
          <p:spPr>
            <a:xfrm>
              <a:off x="2514600" y="3962400"/>
              <a:ext cx="5334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3048000" y="3657600"/>
              <a:ext cx="1219200" cy="83099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latin typeface="Arial" pitchFamily="34" charset="0"/>
                  <a:cs typeface="Arial" pitchFamily="34" charset="0"/>
                </a:rPr>
                <a:t>Tulang</a:t>
              </a:r>
              <a:r>
                <a:rPr lang="en-US" sz="1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itchFamily="34" charset="0"/>
                </a:rPr>
                <a:t>tempurung</a:t>
              </a:r>
              <a:r>
                <a:rPr lang="en-US" sz="1600" dirty="0">
                  <a:latin typeface="Arial" pitchFamily="34" charset="0"/>
                  <a:cs typeface="Arial" pitchFamily="34" charset="0"/>
                </a:rPr>
                <a:t> kaki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382000" y="4343401"/>
            <a:ext cx="1752600" cy="584775"/>
            <a:chOff x="2514600" y="3657600"/>
            <a:chExt cx="1752600" cy="584775"/>
          </a:xfrm>
        </p:grpSpPr>
        <p:cxnSp>
          <p:nvCxnSpPr>
            <p:cNvPr id="41" name="Straight Arrow Connector 40"/>
            <p:cNvCxnSpPr/>
            <p:nvPr/>
          </p:nvCxnSpPr>
          <p:spPr>
            <a:xfrm>
              <a:off x="2514600" y="3962400"/>
              <a:ext cx="5334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3048000" y="3657600"/>
              <a:ext cx="1219200" cy="5847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latin typeface="Arial" pitchFamily="34" charset="0"/>
                  <a:cs typeface="Arial" pitchFamily="34" charset="0"/>
                </a:rPr>
                <a:t>Tulang</a:t>
              </a:r>
              <a:r>
                <a:rPr lang="en-US" sz="1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itchFamily="34" charset="0"/>
                </a:rPr>
                <a:t>kering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382000" y="4995460"/>
            <a:ext cx="1905000" cy="830997"/>
            <a:chOff x="2514600" y="3657600"/>
            <a:chExt cx="1905000" cy="830997"/>
          </a:xfrm>
        </p:grpSpPr>
        <p:cxnSp>
          <p:nvCxnSpPr>
            <p:cNvPr id="44" name="Straight Arrow Connector 43"/>
            <p:cNvCxnSpPr/>
            <p:nvPr/>
          </p:nvCxnSpPr>
          <p:spPr>
            <a:xfrm>
              <a:off x="2514600" y="3962400"/>
              <a:ext cx="5334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3048000" y="3657600"/>
              <a:ext cx="1371600" cy="83099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latin typeface="Arial" pitchFamily="34" charset="0"/>
                  <a:cs typeface="Arial" pitchFamily="34" charset="0"/>
                </a:rPr>
                <a:t>Tulang</a:t>
              </a:r>
              <a:r>
                <a:rPr lang="en-US" sz="1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itchFamily="34" charset="0"/>
                </a:rPr>
                <a:t>pergelangan</a:t>
              </a:r>
              <a:r>
                <a:rPr lang="en-US" sz="1600" dirty="0">
                  <a:latin typeface="Arial" pitchFamily="34" charset="0"/>
                  <a:cs typeface="Arial" pitchFamily="34" charset="0"/>
                </a:rPr>
                <a:t> kaki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086600" y="5638800"/>
            <a:ext cx="1828800" cy="657002"/>
            <a:chOff x="1488744" y="5715000"/>
            <a:chExt cx="1828800" cy="657002"/>
          </a:xfrm>
        </p:grpSpPr>
        <p:sp>
          <p:nvSpPr>
            <p:cNvPr id="47" name="TextBox 46"/>
            <p:cNvSpPr txBox="1"/>
            <p:nvPr/>
          </p:nvSpPr>
          <p:spPr>
            <a:xfrm>
              <a:off x="1488744" y="6033448"/>
              <a:ext cx="1828800" cy="33855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latin typeface="Arial" pitchFamily="34" charset="0"/>
                  <a:cs typeface="Arial" pitchFamily="34" charset="0"/>
                </a:rPr>
                <a:t>Tulang</a:t>
              </a:r>
              <a:r>
                <a:rPr lang="en-US" sz="1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itchFamily="34" charset="0"/>
                </a:rPr>
                <a:t>jari</a:t>
              </a:r>
              <a:r>
                <a:rPr lang="en-US" sz="1600" dirty="0">
                  <a:latin typeface="Arial" pitchFamily="34" charset="0"/>
                  <a:cs typeface="Arial" pitchFamily="34" charset="0"/>
                </a:rPr>
                <a:t> kaki</a:t>
              </a: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>
              <a:off x="2362200" y="5715000"/>
              <a:ext cx="27296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5943600" y="5181601"/>
            <a:ext cx="1905000" cy="584775"/>
            <a:chOff x="381000" y="2082225"/>
            <a:chExt cx="1905000" cy="584775"/>
          </a:xfrm>
        </p:grpSpPr>
        <p:cxnSp>
          <p:nvCxnSpPr>
            <p:cNvPr id="50" name="Straight Arrow Connector 49"/>
            <p:cNvCxnSpPr/>
            <p:nvPr/>
          </p:nvCxnSpPr>
          <p:spPr>
            <a:xfrm flipH="1">
              <a:off x="1752600" y="2362200"/>
              <a:ext cx="5334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381000" y="2082225"/>
              <a:ext cx="1371600" cy="5847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latin typeface="Arial" pitchFamily="34" charset="0"/>
                  <a:cs typeface="Arial" pitchFamily="34" charset="0"/>
                </a:rPr>
                <a:t>Tulang</a:t>
              </a:r>
              <a:r>
                <a:rPr lang="en-US" sz="1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itchFamily="34" charset="0"/>
                </a:rPr>
                <a:t>telapak</a:t>
              </a:r>
              <a:r>
                <a:rPr lang="en-US" sz="1600" dirty="0">
                  <a:latin typeface="Arial" pitchFamily="34" charset="0"/>
                  <a:cs typeface="Arial" pitchFamily="34" charset="0"/>
                </a:rPr>
                <a:t> kaki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8ABDC1A-B8C5-4BE3-B0D1-BB0875A71492}"/>
              </a:ext>
            </a:extLst>
          </p:cNvPr>
          <p:cNvSpPr txBox="1"/>
          <p:nvPr/>
        </p:nvSpPr>
        <p:spPr>
          <a:xfrm>
            <a:off x="6214992" y="415757"/>
            <a:ext cx="4673401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itchFamily="34" charset="0"/>
                <a:cs typeface="Arial" pitchFamily="34" charset="0"/>
              </a:rPr>
              <a:t>Rangka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anggota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gerak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bawah</a:t>
            </a:r>
            <a:endParaRPr lang="en-ID" sz="2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25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25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75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75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25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6237" y="253219"/>
            <a:ext cx="3615726" cy="6075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" name="Group 27"/>
          <p:cNvGrpSpPr/>
          <p:nvPr/>
        </p:nvGrpSpPr>
        <p:grpSpPr>
          <a:xfrm>
            <a:off x="1596128" y="1700809"/>
            <a:ext cx="4019819" cy="1644181"/>
            <a:chOff x="1197096" y="1632796"/>
            <a:chExt cx="3014864" cy="1233136"/>
          </a:xfrm>
        </p:grpSpPr>
        <p:grpSp>
          <p:nvGrpSpPr>
            <p:cNvPr id="19" name="Group 18"/>
            <p:cNvGrpSpPr/>
            <p:nvPr/>
          </p:nvGrpSpPr>
          <p:grpSpPr>
            <a:xfrm>
              <a:off x="1197096" y="1785932"/>
              <a:ext cx="1817317" cy="1080000"/>
              <a:chOff x="576082" y="1921664"/>
              <a:chExt cx="1934564" cy="118800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94517" y="1921664"/>
                <a:ext cx="1916129" cy="118800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576082" y="1921664"/>
                <a:ext cx="1919608" cy="1095619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 err="1">
                    <a:latin typeface="Calibri" pitchFamily="34" charset="0"/>
                    <a:cs typeface="Calibri" pitchFamily="34" charset="0"/>
                  </a:rPr>
                  <a:t>Tulang</a:t>
                </a:r>
                <a:r>
                  <a:rPr lang="en-US" sz="2400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400" b="1" dirty="0" err="1">
                    <a:latin typeface="Calibri" pitchFamily="34" charset="0"/>
                    <a:cs typeface="Calibri" pitchFamily="34" charset="0"/>
                  </a:rPr>
                  <a:t>pipih</a:t>
                </a:r>
                <a:r>
                  <a:rPr lang="en-US" sz="2400" dirty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2400" dirty="0" err="1">
                    <a:latin typeface="Calibri" pitchFamily="34" charset="0"/>
                    <a:cs typeface="Calibri" pitchFamily="34" charset="0"/>
                  </a:rPr>
                  <a:t>misalnya</a:t>
                </a:r>
                <a:r>
                  <a:rPr lang="en-US" sz="2400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400" dirty="0" err="1">
                    <a:latin typeface="Calibri" pitchFamily="34" charset="0"/>
                    <a:cs typeface="Calibri" pitchFamily="34" charset="0"/>
                  </a:rPr>
                  <a:t>pada</a:t>
                </a:r>
                <a:r>
                  <a:rPr lang="en-US" sz="2400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400" dirty="0" err="1">
                    <a:latin typeface="Calibri" pitchFamily="34" charset="0"/>
                    <a:cs typeface="Calibri" pitchFamily="34" charset="0"/>
                  </a:rPr>
                  <a:t>tulang</a:t>
                </a:r>
                <a:r>
                  <a:rPr lang="en-US" sz="2400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400" dirty="0" err="1">
                    <a:latin typeface="Calibri" pitchFamily="34" charset="0"/>
                    <a:cs typeface="Calibri" pitchFamily="34" charset="0"/>
                  </a:rPr>
                  <a:t>belikat</a:t>
                </a:r>
                <a:r>
                  <a:rPr lang="en-US" sz="2400" dirty="0">
                    <a:latin typeface="Calibri" pitchFamily="34" charset="0"/>
                    <a:cs typeface="Calibri" pitchFamily="34" charset="0"/>
                  </a:rPr>
                  <a:t>.</a:t>
                </a:r>
              </a:p>
            </p:txBody>
          </p:sp>
        </p:grpSp>
        <p:cxnSp>
          <p:nvCxnSpPr>
            <p:cNvPr id="27" name="Elbow Connector 26"/>
            <p:cNvCxnSpPr/>
            <p:nvPr/>
          </p:nvCxnSpPr>
          <p:spPr>
            <a:xfrm flipV="1">
              <a:off x="3000363" y="1632796"/>
              <a:ext cx="1211597" cy="692574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952464" y="4000504"/>
            <a:ext cx="4953035" cy="1845026"/>
            <a:chOff x="714348" y="3307769"/>
            <a:chExt cx="3714776" cy="1290691"/>
          </a:xfrm>
        </p:grpSpPr>
        <p:grpSp>
          <p:nvGrpSpPr>
            <p:cNvPr id="21" name="Group 20"/>
            <p:cNvGrpSpPr/>
            <p:nvPr/>
          </p:nvGrpSpPr>
          <p:grpSpPr>
            <a:xfrm>
              <a:off x="714348" y="3307769"/>
              <a:ext cx="2520000" cy="1007354"/>
              <a:chOff x="714348" y="3307769"/>
              <a:chExt cx="2520000" cy="1007354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714348" y="3307769"/>
                <a:ext cx="2520000" cy="100735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714348" y="3307770"/>
                <a:ext cx="2448000" cy="929021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 err="1">
                    <a:latin typeface="Calibri" pitchFamily="34" charset="0"/>
                    <a:cs typeface="Calibri" pitchFamily="34" charset="0"/>
                  </a:rPr>
                  <a:t>Tulang</a:t>
                </a:r>
                <a:r>
                  <a:rPr lang="en-US" sz="2400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400" b="1" dirty="0" err="1">
                    <a:latin typeface="Calibri" pitchFamily="34" charset="0"/>
                    <a:cs typeface="Calibri" pitchFamily="34" charset="0"/>
                  </a:rPr>
                  <a:t>pendek</a:t>
                </a:r>
                <a:r>
                  <a:rPr lang="en-US" sz="2400" dirty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2400" dirty="0" err="1">
                    <a:latin typeface="Calibri" pitchFamily="34" charset="0"/>
                    <a:cs typeface="Calibri" pitchFamily="34" charset="0"/>
                  </a:rPr>
                  <a:t>misalnya</a:t>
                </a:r>
                <a:r>
                  <a:rPr lang="en-US" sz="2400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400" dirty="0" err="1">
                    <a:latin typeface="Calibri" pitchFamily="34" charset="0"/>
                    <a:cs typeface="Calibri" pitchFamily="34" charset="0"/>
                  </a:rPr>
                  <a:t>pada</a:t>
                </a:r>
                <a:r>
                  <a:rPr lang="en-US" sz="2400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400" dirty="0" err="1">
                    <a:latin typeface="Calibri" pitchFamily="34" charset="0"/>
                    <a:cs typeface="Calibri" pitchFamily="34" charset="0"/>
                  </a:rPr>
                  <a:t>tulang</a:t>
                </a:r>
                <a:r>
                  <a:rPr lang="en-US" sz="2400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400" dirty="0" err="1">
                    <a:latin typeface="Calibri" pitchFamily="34" charset="0"/>
                    <a:cs typeface="Calibri" pitchFamily="34" charset="0"/>
                  </a:rPr>
                  <a:t>pergelangan</a:t>
                </a:r>
                <a:r>
                  <a:rPr lang="en-US" sz="2400" dirty="0">
                    <a:latin typeface="Calibri" pitchFamily="34" charset="0"/>
                    <a:cs typeface="Calibri" pitchFamily="34" charset="0"/>
                  </a:rPr>
                  <a:t> kaki.</a:t>
                </a:r>
              </a:p>
            </p:txBody>
          </p:sp>
        </p:grpSp>
        <p:cxnSp>
          <p:nvCxnSpPr>
            <p:cNvPr id="29" name="Elbow Connector 28"/>
            <p:cNvCxnSpPr/>
            <p:nvPr/>
          </p:nvCxnSpPr>
          <p:spPr>
            <a:xfrm>
              <a:off x="3201720" y="3835138"/>
              <a:ext cx="1227404" cy="763322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6191251" y="750741"/>
            <a:ext cx="5169763" cy="1440000"/>
            <a:chOff x="4786314" y="991684"/>
            <a:chExt cx="3877322" cy="1080000"/>
          </a:xfrm>
        </p:grpSpPr>
        <p:sp>
          <p:nvSpPr>
            <p:cNvPr id="17" name="Rectangle 16"/>
            <p:cNvSpPr/>
            <p:nvPr/>
          </p:nvSpPr>
          <p:spPr>
            <a:xfrm>
              <a:off x="6143636" y="991684"/>
              <a:ext cx="2520000" cy="108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6143636" y="1000114"/>
              <a:ext cx="2500330" cy="996017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latin typeface="Calibri" pitchFamily="34" charset="0"/>
                  <a:cs typeface="Calibri" pitchFamily="34" charset="0"/>
                </a:rPr>
                <a:t>Tulang</a:t>
              </a:r>
              <a:r>
                <a:rPr lang="en-US" sz="2400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400" b="1" dirty="0" err="1">
                  <a:latin typeface="Calibri" pitchFamily="34" charset="0"/>
                  <a:cs typeface="Calibri" pitchFamily="34" charset="0"/>
                </a:rPr>
                <a:t>tidak</a:t>
              </a:r>
              <a:r>
                <a:rPr lang="en-US" sz="2400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400" b="1" dirty="0" err="1">
                  <a:latin typeface="Calibri" pitchFamily="34" charset="0"/>
                  <a:cs typeface="Calibri" pitchFamily="34" charset="0"/>
                </a:rPr>
                <a:t>beraturan</a:t>
              </a:r>
              <a:r>
                <a:rPr lang="en-US" sz="2400" dirty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400" dirty="0" err="1">
                  <a:latin typeface="Calibri" pitchFamily="34" charset="0"/>
                  <a:cs typeface="Calibri" pitchFamily="34" charset="0"/>
                </a:rPr>
                <a:t>misalnya</a:t>
              </a:r>
              <a:r>
                <a:rPr lang="en-US" sz="2400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400" dirty="0" err="1">
                  <a:latin typeface="Calibri" pitchFamily="34" charset="0"/>
                  <a:cs typeface="Calibri" pitchFamily="34" charset="0"/>
                </a:rPr>
                <a:t>pada</a:t>
              </a:r>
              <a:r>
                <a:rPr lang="en-US" sz="2400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400" dirty="0" err="1">
                  <a:latin typeface="Calibri" pitchFamily="34" charset="0"/>
                  <a:cs typeface="Calibri" pitchFamily="34" charset="0"/>
                </a:rPr>
                <a:t>tulang</a:t>
              </a:r>
              <a:r>
                <a:rPr lang="en-US" sz="2400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400" dirty="0" err="1">
                  <a:latin typeface="Calibri" pitchFamily="34" charset="0"/>
                  <a:cs typeface="Calibri" pitchFamily="34" charset="0"/>
                </a:rPr>
                <a:t>rahang</a:t>
              </a:r>
              <a:r>
                <a:rPr lang="en-US" sz="2400" dirty="0">
                  <a:latin typeface="Calibri" pitchFamily="34" charset="0"/>
                  <a:cs typeface="Calibri" pitchFamily="34" charset="0"/>
                </a:rPr>
                <a:t>.</a:t>
              </a: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4786314" y="1214428"/>
              <a:ext cx="1357322" cy="1588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6381752" y="3132009"/>
            <a:ext cx="4686016" cy="1440000"/>
            <a:chOff x="4857752" y="2563320"/>
            <a:chExt cx="3514512" cy="1080000"/>
          </a:xfrm>
        </p:grpSpPr>
        <p:grpSp>
          <p:nvGrpSpPr>
            <p:cNvPr id="42" name="Group 41"/>
            <p:cNvGrpSpPr/>
            <p:nvPr/>
          </p:nvGrpSpPr>
          <p:grpSpPr>
            <a:xfrm>
              <a:off x="6572264" y="2563320"/>
              <a:ext cx="1800000" cy="1080000"/>
              <a:chOff x="6572264" y="2563320"/>
              <a:chExt cx="1800000" cy="1080000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6572264" y="2563320"/>
                <a:ext cx="1800000" cy="108000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34" name="Rounded Rectangle 33"/>
              <p:cNvSpPr/>
              <p:nvPr/>
            </p:nvSpPr>
            <p:spPr>
              <a:xfrm>
                <a:off x="6572264" y="2571750"/>
                <a:ext cx="1800000" cy="996017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 err="1">
                    <a:latin typeface="Calibri" pitchFamily="34" charset="0"/>
                    <a:cs typeface="Calibri" pitchFamily="34" charset="0"/>
                  </a:rPr>
                  <a:t>Tulang</a:t>
                </a:r>
                <a:r>
                  <a:rPr lang="en-US" sz="2400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400" b="1" dirty="0" err="1">
                    <a:latin typeface="Calibri" pitchFamily="34" charset="0"/>
                    <a:cs typeface="Calibri" pitchFamily="34" charset="0"/>
                  </a:rPr>
                  <a:t>pipa</a:t>
                </a:r>
                <a:r>
                  <a:rPr lang="en-US" sz="2400" b="1" dirty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2400" dirty="0" err="1">
                    <a:latin typeface="Calibri" pitchFamily="34" charset="0"/>
                    <a:cs typeface="Calibri" pitchFamily="34" charset="0"/>
                  </a:rPr>
                  <a:t>misalnya</a:t>
                </a:r>
                <a:r>
                  <a:rPr lang="en-US" sz="2400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400" dirty="0" err="1">
                    <a:latin typeface="Calibri" pitchFamily="34" charset="0"/>
                    <a:cs typeface="Calibri" pitchFamily="34" charset="0"/>
                  </a:rPr>
                  <a:t>pada</a:t>
                </a:r>
                <a:r>
                  <a:rPr lang="en-US" sz="2400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400" dirty="0" err="1">
                    <a:latin typeface="Calibri" pitchFamily="34" charset="0"/>
                    <a:cs typeface="Calibri" pitchFamily="34" charset="0"/>
                  </a:rPr>
                  <a:t>tulang</a:t>
                </a:r>
                <a:r>
                  <a:rPr lang="en-US" sz="2400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400" dirty="0" err="1">
                    <a:latin typeface="Calibri" pitchFamily="34" charset="0"/>
                    <a:cs typeface="Calibri" pitchFamily="34" charset="0"/>
                  </a:rPr>
                  <a:t>paha</a:t>
                </a:r>
                <a:r>
                  <a:rPr lang="en-US" sz="2400" dirty="0">
                    <a:latin typeface="Calibri" pitchFamily="34" charset="0"/>
                    <a:cs typeface="Calibri" pitchFamily="34" charset="0"/>
                  </a:rPr>
                  <a:t>.</a:t>
                </a:r>
              </a:p>
            </p:txBody>
          </p:sp>
        </p:grpSp>
        <p:cxnSp>
          <p:nvCxnSpPr>
            <p:cNvPr id="43" name="Straight Connector 42"/>
            <p:cNvCxnSpPr/>
            <p:nvPr/>
          </p:nvCxnSpPr>
          <p:spPr>
            <a:xfrm>
              <a:off x="4857752" y="3214692"/>
              <a:ext cx="1728000" cy="1588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464234" y="529446"/>
            <a:ext cx="4487594" cy="1055153"/>
            <a:chOff x="285720" y="214296"/>
            <a:chExt cx="3250189" cy="936666"/>
          </a:xfrm>
        </p:grpSpPr>
        <p:sp>
          <p:nvSpPr>
            <p:cNvPr id="23" name="Rectangle 22"/>
            <p:cNvSpPr/>
            <p:nvPr/>
          </p:nvSpPr>
          <p:spPr>
            <a:xfrm>
              <a:off x="285720" y="214296"/>
              <a:ext cx="3250189" cy="9366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06815" y="397086"/>
              <a:ext cx="2874376" cy="737682"/>
            </a:xfrm>
            <a:prstGeom prst="rect">
              <a:avLst/>
            </a:prstGeom>
            <a:solidFill>
              <a:srgbClr val="FF3399"/>
            </a:solidFill>
          </p:spPr>
          <p:txBody>
            <a:bodyPr wrap="square">
              <a:spAutoFit/>
            </a:bodyPr>
            <a:lstStyle/>
            <a:p>
              <a:pPr marL="237061">
                <a:tabLst>
                  <a:tab pos="110064" algn="l"/>
                </a:tabLst>
              </a:pPr>
              <a:r>
                <a:rPr lang="en-US" sz="2400" b="1" dirty="0" err="1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Berdasarkan</a:t>
              </a:r>
              <a:r>
                <a:rPr lang="en-US" sz="24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bentuknya</a:t>
              </a:r>
              <a:r>
                <a:rPr lang="en-US" sz="24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,</a:t>
              </a:r>
            </a:p>
            <a:p>
              <a:pPr marL="237061"/>
              <a:r>
                <a:rPr lang="en-US" sz="2400" b="1" dirty="0" err="1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tulang</a:t>
              </a:r>
              <a:r>
                <a:rPr lang="en-US" sz="24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dibedakan</a:t>
              </a:r>
              <a:r>
                <a:rPr lang="en-US" sz="24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menjadi</a:t>
              </a:r>
              <a:r>
                <a:rPr lang="en-US" sz="24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: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6624932" y="5860980"/>
            <a:ext cx="199695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>
                <a:latin typeface="Calibri" pitchFamily="34" charset="0"/>
                <a:cs typeface="Calibri" pitchFamily="34" charset="0"/>
              </a:rPr>
              <a:t>Sumber: </a:t>
            </a:r>
            <a:r>
              <a:rPr lang="en-US" sz="1333" i="1" dirty="0">
                <a:latin typeface="Calibri" pitchFamily="34" charset="0"/>
                <a:cs typeface="Calibri" pitchFamily="34" charset="0"/>
              </a:rPr>
              <a:t>shutterstock.com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sis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125</TotalTime>
  <Words>554</Words>
  <Application>Microsoft Office PowerPoint</Application>
  <PresentationFormat>Widescreen</PresentationFormat>
  <Paragraphs>93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Adobe Gothic Std B</vt:lpstr>
      <vt:lpstr>Algerian</vt:lpstr>
      <vt:lpstr>Arial</vt:lpstr>
      <vt:lpstr>Arial Black</vt:lpstr>
      <vt:lpstr>Arial Rounded MT Bold</vt:lpstr>
      <vt:lpstr>Bahnschrift Condensed</vt:lpstr>
      <vt:lpstr>Calibri</vt:lpstr>
      <vt:lpstr>Corbel</vt:lpstr>
      <vt:lpstr>Wingdings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Rangka anggota gerak atas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heni hp</dc:creator>
  <cp:lastModifiedBy>heni hp</cp:lastModifiedBy>
  <cp:revision>6</cp:revision>
  <dcterms:created xsi:type="dcterms:W3CDTF">2021-07-23T12:40:15Z</dcterms:created>
  <dcterms:modified xsi:type="dcterms:W3CDTF">2021-07-29T15:37:03Z</dcterms:modified>
</cp:coreProperties>
</file>