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9F1A8AB-B4EE-42BD-ACB9-59C5EA029149}" type="datetimeFigureOut">
              <a:rPr lang="id-ID" smtClean="0"/>
              <a:t>11/08/2021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D6BAD5E-2739-48EF-8220-38A96334D7FA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44960"/>
            <a:ext cx="7543800" cy="1524000"/>
          </a:xfrm>
        </p:spPr>
        <p:txBody>
          <a:bodyPr/>
          <a:lstStyle/>
          <a:p>
            <a:r>
              <a:rPr lang="id-ID" sz="6000" dirty="0" smtClean="0"/>
              <a:t>Tema 3 Subtema 1, 2, 3</a:t>
            </a:r>
            <a:endParaRPr lang="id-ID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73016"/>
            <a:ext cx="6858000" cy="1637928"/>
          </a:xfrm>
        </p:spPr>
        <p:txBody>
          <a:bodyPr>
            <a:normAutofit/>
          </a:bodyPr>
          <a:lstStyle/>
          <a:p>
            <a:r>
              <a:rPr lang="id-ID" dirty="0" smtClean="0"/>
              <a:t>Subtema 1 KD 3.2 &amp; 4.2</a:t>
            </a:r>
          </a:p>
          <a:p>
            <a:r>
              <a:rPr lang="id-ID" dirty="0" smtClean="0"/>
              <a:t>Subtema 2 KD 3.3 &amp; 4.3</a:t>
            </a:r>
          </a:p>
          <a:p>
            <a:r>
              <a:rPr lang="id-ID" dirty="0" smtClean="0"/>
              <a:t>Subtema 3 KD 3.4 &amp; 4.4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837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14456" cy="1296144"/>
          </a:xfrm>
        </p:spPr>
        <p:txBody>
          <a:bodyPr>
            <a:normAutofit fontScale="90000"/>
          </a:bodyPr>
          <a:lstStyle/>
          <a:p>
            <a:r>
              <a:rPr lang="id-ID" sz="4400" dirty="0" smtClean="0"/>
              <a:t>Memperagakan Tari Kancet Papatai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8840"/>
            <a:ext cx="8202488" cy="4752528"/>
          </a:xfrm>
        </p:spPr>
        <p:txBody>
          <a:bodyPr/>
          <a:lstStyle/>
          <a:p>
            <a:r>
              <a:rPr lang="id-ID" dirty="0"/>
              <a:t>Tari Kancet Papatai (tari perang) merupakan tarian tradisional yang </a:t>
            </a:r>
            <a:r>
              <a:rPr lang="id-ID" b="1" dirty="0"/>
              <a:t>bercerita tentang seorang pahlawan Dayak Kenyah yang sedang berperang melawan musuh</a:t>
            </a:r>
            <a:r>
              <a:rPr lang="id-ID" dirty="0"/>
              <a:t>.</a:t>
            </a:r>
            <a:endParaRPr lang="id-ID" dirty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01008"/>
            <a:ext cx="41764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72008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52736"/>
            <a:ext cx="7543800" cy="5184576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Properti yang digunakan: </a:t>
            </a:r>
            <a:endParaRPr lang="id-ID" b="1" dirty="0"/>
          </a:p>
          <a:p>
            <a:r>
              <a:rPr lang="id-ID" dirty="0" smtClean="0"/>
              <a:t>Mandau</a:t>
            </a:r>
          </a:p>
          <a:p>
            <a:r>
              <a:rPr lang="id-ID" dirty="0" smtClean="0"/>
              <a:t>perisai</a:t>
            </a:r>
            <a:r>
              <a:rPr lang="id-ID" dirty="0"/>
              <a:t>, dan </a:t>
            </a:r>
            <a:endParaRPr lang="id-ID" dirty="0" smtClean="0"/>
          </a:p>
          <a:p>
            <a:r>
              <a:rPr lang="id-ID" dirty="0" smtClean="0"/>
              <a:t>baju </a:t>
            </a:r>
            <a:r>
              <a:rPr lang="id-ID" dirty="0"/>
              <a:t>perang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/>
              <a:t>Tarian menggambarkan tentang </a:t>
            </a:r>
            <a:r>
              <a:rPr lang="id-ID" b="1" dirty="0"/>
              <a:t>keberanian para pria (ajai) Dayak Kenyah dalam berperang</a:t>
            </a:r>
            <a:r>
              <a:rPr lang="id-ID" b="1" dirty="0" smtClean="0"/>
              <a:t>.</a:t>
            </a:r>
          </a:p>
          <a:p>
            <a:endParaRPr lang="id-ID" dirty="0"/>
          </a:p>
          <a:p>
            <a:r>
              <a:rPr lang="id-ID" b="1" dirty="0"/>
              <a:t>Gerak tari: </a:t>
            </a:r>
            <a:r>
              <a:rPr lang="id-ID" dirty="0"/>
              <a:t>lincah, gesit, penuh semangat, terkadang disertai dengan pekikan si penari, dan didominasi gerakan melompat kecil</a:t>
            </a:r>
            <a:r>
              <a:rPr lang="id-ID" dirty="0" smtClean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11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6712"/>
            <a:ext cx="7770440" cy="9361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Tarian dari Berbagai Daerah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2856"/>
            <a:ext cx="7543800" cy="4104456"/>
          </a:xfrm>
        </p:spPr>
        <p:txBody>
          <a:bodyPr/>
          <a:lstStyle/>
          <a:p>
            <a:pPr algn="just"/>
            <a:r>
              <a:rPr lang="id-ID" dirty="0" smtClean="0"/>
              <a:t>Banyak tarian daerah di Indonesia menggunakan pola lantai dalam tariannya.</a:t>
            </a:r>
          </a:p>
          <a:p>
            <a:pPr algn="just"/>
            <a:r>
              <a:rPr lang="id-ID" dirty="0" smtClean="0"/>
              <a:t>Pola lantai yang digunakan ada yang rumit, ada pula yang sederhana.</a:t>
            </a:r>
          </a:p>
          <a:p>
            <a:pPr algn="just"/>
            <a:r>
              <a:rPr lang="id-ID" dirty="0" smtClean="0"/>
              <a:t>Selain pola lantai yang berbeda, tarian daerah di Indonesia juga memiliki properti yang berbeda.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4231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914456" cy="1600200"/>
          </a:xfrm>
        </p:spPr>
        <p:txBody>
          <a:bodyPr>
            <a:normAutofit/>
          </a:bodyPr>
          <a:lstStyle/>
          <a:p>
            <a:r>
              <a:rPr lang="id-ID" sz="4400" dirty="0" smtClean="0"/>
              <a:t>Berikut contoh tari daerah dan properti yang digunakan</a:t>
            </a:r>
            <a:endParaRPr lang="id-ID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893120"/>
              </p:ext>
            </p:extLst>
          </p:nvPr>
        </p:nvGraphicFramePr>
        <p:xfrm>
          <a:off x="762000" y="2420938"/>
          <a:ext cx="7543800" cy="35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656"/>
                <a:gridCol w="2016224"/>
                <a:gridCol w="4813920"/>
              </a:tblGrid>
              <a:tr h="70566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 Tarian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Properti yang</a:t>
                      </a:r>
                      <a:r>
                        <a:rPr lang="id-ID" baseline="0" dirty="0" smtClean="0"/>
                        <a:t> digunakan</a:t>
                      </a:r>
                      <a:endParaRPr lang="id-ID" dirty="0"/>
                    </a:p>
                  </a:txBody>
                  <a:tcPr/>
                </a:tc>
              </a:tr>
              <a:tr h="70566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Pendet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Bokor berhias janur dan berisi bunga</a:t>
                      </a:r>
                      <a:endParaRPr lang="id-ID" dirty="0"/>
                    </a:p>
                  </a:txBody>
                  <a:tcPr/>
                </a:tc>
              </a:tr>
              <a:tr h="70566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Piring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Piring</a:t>
                      </a:r>
                      <a:endParaRPr lang="id-ID" dirty="0"/>
                    </a:p>
                  </a:txBody>
                  <a:tcPr/>
                </a:tc>
              </a:tr>
              <a:tr h="70566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Topi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Topeng dan kipas</a:t>
                      </a:r>
                      <a:endParaRPr lang="id-ID" dirty="0"/>
                    </a:p>
                  </a:txBody>
                  <a:tcPr/>
                </a:tc>
              </a:tr>
              <a:tr h="705668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Bondan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Payung, boneka</a:t>
                      </a:r>
                      <a:r>
                        <a:rPr lang="id-ID" baseline="0" dirty="0" smtClean="0"/>
                        <a:t> bayi dan kendi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54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2636912"/>
            <a:ext cx="6781800" cy="1152128"/>
          </a:xfrm>
        </p:spPr>
        <p:txBody>
          <a:bodyPr/>
          <a:lstStyle/>
          <a:p>
            <a:r>
              <a:rPr lang="id-ID" dirty="0" smtClean="0"/>
              <a:t>Subtema 1 KD 3.4 &amp; 4.4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20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482408" cy="1440160"/>
          </a:xfrm>
        </p:spPr>
        <p:txBody>
          <a:bodyPr>
            <a:normAutofit/>
          </a:bodyPr>
          <a:lstStyle/>
          <a:p>
            <a:r>
              <a:rPr lang="id-ID" sz="4000" dirty="0" smtClean="0"/>
              <a:t>Batik Sebagai Karya Seni Rupa Daerah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2928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d-ID" sz="3400" dirty="0"/>
              <a:t>Berbagai bentuk kesenian nusantara yang ada sekarang ini merupakan budaya masyarakat yang sesuai dengan adat istiadat serta kondisi lingkungan di wilayah masing-masing</a:t>
            </a:r>
            <a:r>
              <a:rPr lang="id-ID" sz="3400" dirty="0" smtClean="0"/>
              <a:t>.</a:t>
            </a:r>
            <a:endParaRPr lang="id-ID" sz="3400" dirty="0"/>
          </a:p>
          <a:p>
            <a:r>
              <a:rPr lang="id-ID" sz="3400" b="1" dirty="0"/>
              <a:t>Batik</a:t>
            </a:r>
            <a:r>
              <a:rPr lang="id-ID" sz="3400" dirty="0"/>
              <a:t> </a:t>
            </a:r>
            <a:endParaRPr lang="id-ID" sz="3400" dirty="0"/>
          </a:p>
          <a:p>
            <a:pPr marL="0" indent="0">
              <a:buNone/>
            </a:pPr>
            <a:r>
              <a:rPr lang="id-ID" sz="3400" dirty="0"/>
              <a:t>Kain bergambar yang dibuat khusus </a:t>
            </a:r>
            <a:r>
              <a:rPr lang="id-ID" sz="3400" dirty="0" smtClean="0"/>
              <a:t>dengan</a:t>
            </a:r>
          </a:p>
          <a:p>
            <a:pPr marL="0" indent="0">
              <a:buNone/>
            </a:pPr>
            <a:r>
              <a:rPr lang="id-ID" sz="3400" dirty="0" smtClean="0"/>
              <a:t>menggunakan </a:t>
            </a:r>
            <a:r>
              <a:rPr lang="id-ID" sz="3400" dirty="0"/>
              <a:t>malam dan </a:t>
            </a:r>
            <a:r>
              <a:rPr lang="id-ID" sz="3400" dirty="0" smtClean="0"/>
              <a:t>pengolahannya</a:t>
            </a:r>
          </a:p>
          <a:p>
            <a:pPr marL="0" indent="0">
              <a:buNone/>
            </a:pPr>
            <a:r>
              <a:rPr lang="id-ID" sz="3400" dirty="0" smtClean="0"/>
              <a:t>diproses </a:t>
            </a:r>
            <a:r>
              <a:rPr lang="id-ID" sz="3400" dirty="0"/>
              <a:t>dengan cara tertentu sesuai ciri </a:t>
            </a:r>
            <a:r>
              <a:rPr lang="id-ID" sz="3400" dirty="0" smtClean="0"/>
              <a:t>khas</a:t>
            </a:r>
          </a:p>
          <a:p>
            <a:pPr marL="0" indent="0">
              <a:buNone/>
            </a:pPr>
            <a:r>
              <a:rPr lang="id-ID" sz="3400" dirty="0" smtClean="0"/>
              <a:t>daerah </a:t>
            </a:r>
            <a:r>
              <a:rPr lang="id-ID" sz="3400" dirty="0"/>
              <a:t>masing-masing</a:t>
            </a:r>
            <a:r>
              <a:rPr lang="id-ID" sz="3400" dirty="0" smtClean="0"/>
              <a:t>.</a:t>
            </a:r>
          </a:p>
          <a:p>
            <a:pPr marL="0" indent="0">
              <a:buNone/>
            </a:pPr>
            <a:endParaRPr lang="id-ID" sz="3400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 smtClean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356992"/>
            <a:ext cx="2921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24744"/>
            <a:ext cx="7626424" cy="5047456"/>
          </a:xfrm>
        </p:spPr>
        <p:txBody>
          <a:bodyPr>
            <a:normAutofit/>
          </a:bodyPr>
          <a:lstStyle/>
          <a:p>
            <a:r>
              <a:rPr lang="id-ID" sz="2800" dirty="0" smtClean="0"/>
              <a:t>Daerah penghasil kain batik di Indonesia antara lain : Pekalongan, Solo, Semarang, dan Jogja.</a:t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33670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482408" cy="1080120"/>
          </a:xfrm>
        </p:spPr>
        <p:txBody>
          <a:bodyPr>
            <a:normAutofit/>
          </a:bodyPr>
          <a:lstStyle/>
          <a:p>
            <a:r>
              <a:rPr lang="id-ID" dirty="0" smtClean="0"/>
              <a:t>Ciri-ciri Karya Seni Batik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282652"/>
              </p:ext>
            </p:extLst>
          </p:nvPr>
        </p:nvGraphicFramePr>
        <p:xfrm>
          <a:off x="762000" y="1916110"/>
          <a:ext cx="7697788" cy="4786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94"/>
                <a:gridCol w="3848894"/>
              </a:tblGrid>
              <a:tr h="763429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Ciri-ciri Batik Tradisional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Ciri-ciri Batik Modern</a:t>
                      </a:r>
                      <a:endParaRPr lang="id-ID" sz="2400" dirty="0"/>
                    </a:p>
                  </a:txBody>
                  <a:tcPr/>
                </a:tc>
              </a:tr>
              <a:tr h="763429"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Coraknya memiliki makna simbolik.</a:t>
                      </a:r>
                      <a:endParaRPr lang="id-ID" sz="20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Coraknya tidak memiliki makna simbolik khusus.</a:t>
                      </a:r>
                      <a:endParaRPr lang="id-ID" sz="2000" b="0" dirty="0" smtClean="0">
                        <a:effectLst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</a:tr>
              <a:tr h="763429"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Umumnya bermotif ular, pagoda, geometris, barong.</a:t>
                      </a:r>
                      <a:endParaRPr lang="id-ID" sz="2000" b="0" dirty="0" smtClean="0">
                        <a:effectLst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Umumnya vermotif tumbuhan dan rangkaian bunga.</a:t>
                      </a:r>
                      <a:endParaRPr lang="id-ID" sz="2000" b="0" dirty="0" smtClean="0">
                        <a:effectLst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</a:tr>
              <a:tr h="763429">
                <a:tc>
                  <a:txBody>
                    <a:bodyPr/>
                    <a:lstStyle/>
                    <a:p>
                      <a:pPr algn="just" rtl="0"/>
                      <a:r>
                        <a:rPr lang="de-DE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Warna cenderung gelap (hitam, coklat, kehitaman atau putih)</a:t>
                      </a:r>
                      <a:endParaRPr lang="de-DE" sz="2000" b="0" dirty="0" smtClean="0">
                        <a:effectLst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Warna cenderung bebas (biru, merah, atau ungu)</a:t>
                      </a:r>
                      <a:endParaRPr lang="id-ID" sz="2000" b="0" dirty="0" smtClean="0">
                        <a:effectLst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</a:tr>
              <a:tr h="763429"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Motif barik merupakan ciri khas daerah asal</a:t>
                      </a:r>
                      <a:endParaRPr lang="id-ID" sz="2000" b="0" dirty="0" smtClean="0">
                        <a:effectLst/>
                      </a:endParaRPr>
                    </a:p>
                    <a:p>
                      <a:pPr algn="just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id-ID" sz="2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Motif batik bukan merupakan ciri khas dari daerah asal</a:t>
                      </a:r>
                      <a:r>
                        <a:rPr lang="id-ID" sz="2000" dirty="0" smtClean="0"/>
                        <a:t/>
                      </a:r>
                      <a:br>
                        <a:rPr lang="id-ID" sz="2000" dirty="0" smtClean="0"/>
                      </a:b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8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626424" cy="1224136"/>
          </a:xfrm>
        </p:spPr>
        <p:txBody>
          <a:bodyPr>
            <a:noAutofit/>
          </a:bodyPr>
          <a:lstStyle/>
          <a:p>
            <a:r>
              <a:rPr lang="id-ID" sz="4000" dirty="0" smtClean="0"/>
              <a:t>Contoh Batik Tradisional dan Batik Modern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8840"/>
            <a:ext cx="7543800" cy="4248472"/>
          </a:xfrm>
        </p:spPr>
        <p:txBody>
          <a:bodyPr/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Batik Tradisional                          Batik Modern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9"/>
            <a:ext cx="3096344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060849"/>
            <a:ext cx="324035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2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72008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Teknik Pembuatan Batik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54452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id-ID" sz="9600" b="1" dirty="0" smtClean="0"/>
              <a:t>Teknik Tulis </a:t>
            </a:r>
            <a:r>
              <a:rPr lang="id-ID" sz="9600" dirty="0" smtClean="0"/>
              <a:t>: teknik pembuatan motif batik menggunakan alat berupa canting. Canting terbuat dari tembaga ringan yang berbentuk seperti teko kecil dengancorong di ujungnya. </a:t>
            </a:r>
            <a:r>
              <a:rPr lang="id-ID" sz="9600" b="1" i="1" dirty="0" smtClean="0"/>
              <a:t>Canting berfungsi </a:t>
            </a:r>
            <a:r>
              <a:rPr lang="id-ID" sz="9600" dirty="0" smtClean="0"/>
              <a:t>untuk menorehkan cairan malam/lilin pada pola.</a:t>
            </a:r>
          </a:p>
          <a:p>
            <a:pPr algn="just"/>
            <a:r>
              <a:rPr lang="id-ID" sz="9600" b="1" dirty="0" smtClean="0"/>
              <a:t>Teknik Cap </a:t>
            </a:r>
            <a:r>
              <a:rPr lang="id-ID" sz="9600" dirty="0" smtClean="0"/>
              <a:t>: Teknik ini menggunakan canting cap. Canting cap merupakan kepingan logam atau pelat yang berisi gambar agak menonjol</a:t>
            </a:r>
            <a:r>
              <a:rPr lang="id-ID" sz="7400" dirty="0" smtClean="0"/>
              <a:t>.</a:t>
            </a:r>
          </a:p>
          <a:p>
            <a:pPr algn="just"/>
            <a:r>
              <a:rPr lang="id-ID" sz="9600" b="1" dirty="0" smtClean="0"/>
              <a:t>Teknik Colet / Lukis</a:t>
            </a:r>
            <a:r>
              <a:rPr lang="id-ID" sz="9600" dirty="0" smtClean="0"/>
              <a:t> yaitu mewarnai batik dengan mengoleskan cat/pewarna pada pola batik dengan menggunakan kuas.</a:t>
            </a:r>
          </a:p>
          <a:p>
            <a:pPr algn="just"/>
            <a:r>
              <a:rPr lang="id-ID" sz="9600" b="1" dirty="0" smtClean="0"/>
              <a:t>Teknik Celup Ikat </a:t>
            </a:r>
            <a:r>
              <a:rPr lang="id-ID" sz="9600" dirty="0" smtClean="0"/>
              <a:t>: Pembuatan motif batik ini dengan cara mengikat sebagian kain dan mencelupkannya kedalam larutan pewarna. Motif ini sering disebut motif dalam bentuk negatif atau klise.</a:t>
            </a:r>
          </a:p>
          <a:p>
            <a:pPr algn="just"/>
            <a:endParaRPr lang="id-ID" sz="9600" dirty="0"/>
          </a:p>
          <a:p>
            <a:pPr marL="0" indent="0" algn="just">
              <a:buNone/>
            </a:pPr>
            <a:endParaRPr lang="id-ID" dirty="0"/>
          </a:p>
          <a:p>
            <a:pPr marL="0" indent="0" algn="just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59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28800"/>
            <a:ext cx="6781800" cy="1600200"/>
          </a:xfrm>
        </p:spPr>
        <p:txBody>
          <a:bodyPr/>
          <a:lstStyle/>
          <a:p>
            <a:r>
              <a:rPr lang="id-ID" dirty="0" smtClean="0"/>
              <a:t>Subtema 1 KD 3.2 &amp; 4.2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312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626424" cy="9361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Macam-macam Motif Batik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2776"/>
            <a:ext cx="7543800" cy="5328592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        Batik Aceh                                  Batik Jakarta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        Batik Solo                                       Batik Pekalongan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943225" cy="1840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048000" cy="1840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00" y="3919696"/>
            <a:ext cx="2914625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19696"/>
            <a:ext cx="331236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626424" cy="100811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Tangga Nada Mayor &amp; Minor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00808"/>
            <a:ext cx="75438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Tangga nada </a:t>
            </a:r>
            <a:r>
              <a:rPr lang="id-ID" dirty="0"/>
              <a:t>adalah urutan nada yang disusun secara </a:t>
            </a:r>
            <a:r>
              <a:rPr lang="id-ID" dirty="0" smtClean="0"/>
              <a:t>berjenjang.</a:t>
            </a:r>
          </a:p>
          <a:p>
            <a:pPr marL="0" indent="0">
              <a:buNone/>
            </a:pPr>
            <a:r>
              <a:rPr lang="sv-SE" b="1" dirty="0"/>
              <a:t>Ciri-ciri lagu dengan tangga nada </a:t>
            </a:r>
            <a:r>
              <a:rPr lang="sv-SE" b="1" dirty="0" smtClean="0"/>
              <a:t>mayor:</a:t>
            </a:r>
            <a:endParaRPr lang="id-ID" b="1" dirty="0" smtClean="0"/>
          </a:p>
          <a:p>
            <a:pPr fontAlgn="base"/>
            <a:r>
              <a:rPr lang="sv-SE" dirty="0"/>
              <a:t>bersifat riang gembira, bersemangat.</a:t>
            </a:r>
          </a:p>
          <a:p>
            <a:pPr fontAlgn="base"/>
            <a:r>
              <a:rPr lang="sv-SE" dirty="0"/>
              <a:t>biasanya diawali dan diakhiri dengan nada Do = C. </a:t>
            </a:r>
          </a:p>
          <a:p>
            <a:pPr marL="0" indent="0">
              <a:buNone/>
            </a:pPr>
            <a:r>
              <a:rPr lang="id-ID" dirty="0"/>
              <a:t>Contoh lagu bertangga nada </a:t>
            </a:r>
            <a:r>
              <a:rPr lang="id-ID" dirty="0" smtClean="0"/>
              <a:t>mayor :</a:t>
            </a:r>
          </a:p>
          <a:p>
            <a:r>
              <a:rPr lang="id-ID" dirty="0"/>
              <a:t>Hari Merdeka</a:t>
            </a:r>
          </a:p>
          <a:p>
            <a:r>
              <a:rPr lang="id-ID" dirty="0"/>
              <a:t>Garuda Pancasila</a:t>
            </a:r>
          </a:p>
          <a:p>
            <a:r>
              <a:rPr lang="id-ID" dirty="0"/>
              <a:t>Maju Tak Gentar</a:t>
            </a:r>
          </a:p>
          <a:p>
            <a:r>
              <a:rPr lang="id-ID" dirty="0"/>
              <a:t>Indonesia </a:t>
            </a:r>
            <a:r>
              <a:rPr lang="id-ID" dirty="0" smtClean="0"/>
              <a:t>Raya</a:t>
            </a:r>
            <a:endParaRPr lang="id-ID" b="1" dirty="0" smtClean="0"/>
          </a:p>
          <a:p>
            <a:pPr marL="0" indent="0">
              <a:buNone/>
            </a:pPr>
            <a:endParaRPr lang="id-ID" b="1" dirty="0"/>
          </a:p>
          <a:p>
            <a:pPr marL="0" indent="0"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9577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8202488" cy="1296144"/>
          </a:xfrm>
        </p:spPr>
        <p:txBody>
          <a:bodyPr>
            <a:normAutofit fontScale="90000"/>
          </a:bodyPr>
          <a:lstStyle/>
          <a:p>
            <a:r>
              <a:rPr lang="id-ID" sz="4000" dirty="0"/>
              <a:t>Ciri-ciri Lagu dengan Tangga Nada </a:t>
            </a:r>
            <a:r>
              <a:rPr lang="id-ID" sz="4000" dirty="0" smtClean="0"/>
              <a:t>Minor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44824"/>
            <a:ext cx="7543800" cy="4464496"/>
          </a:xfrm>
        </p:spPr>
        <p:txBody>
          <a:bodyPr/>
          <a:lstStyle/>
          <a:p>
            <a:r>
              <a:rPr lang="id-ID" dirty="0"/>
              <a:t>Bersifat sedih dan syahdu (sendu)</a:t>
            </a:r>
          </a:p>
          <a:p>
            <a:r>
              <a:rPr lang="id-ID" dirty="0"/>
              <a:t>Biasanya diawali dan diakhiri dengan nada La = </a:t>
            </a:r>
            <a:r>
              <a:rPr lang="id-ID" dirty="0" smtClean="0"/>
              <a:t>A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b="1" dirty="0" smtClean="0"/>
              <a:t>Contoh </a:t>
            </a:r>
            <a:r>
              <a:rPr lang="id-ID" b="1" dirty="0"/>
              <a:t>lagu bertangga </a:t>
            </a:r>
            <a:r>
              <a:rPr lang="id-ID" b="1" dirty="0" smtClean="0"/>
              <a:t>nada minor :</a:t>
            </a:r>
          </a:p>
          <a:p>
            <a:r>
              <a:rPr lang="id-ID" dirty="0"/>
              <a:t>Indonesia Pusaka</a:t>
            </a:r>
          </a:p>
          <a:p>
            <a:r>
              <a:rPr lang="id-ID" dirty="0"/>
              <a:t>Syukur</a:t>
            </a:r>
          </a:p>
          <a:p>
            <a:r>
              <a:rPr lang="id-ID" dirty="0"/>
              <a:t>Hymne Guru</a:t>
            </a:r>
          </a:p>
          <a:p>
            <a:r>
              <a:rPr lang="id-ID" dirty="0"/>
              <a:t>Gugur Bunga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385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781800" cy="1008112"/>
          </a:xfrm>
        </p:spPr>
        <p:txBody>
          <a:bodyPr/>
          <a:lstStyle/>
          <a:p>
            <a:r>
              <a:rPr lang="id-ID" dirty="0" smtClean="0"/>
              <a:t>Alat Musik Ritmis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8840"/>
            <a:ext cx="7543800" cy="4174232"/>
          </a:xfrm>
        </p:spPr>
        <p:txBody>
          <a:bodyPr/>
          <a:lstStyle/>
          <a:p>
            <a:pPr fontAlgn="base"/>
            <a:r>
              <a:rPr lang="id-ID" b="1" dirty="0"/>
              <a:t>Alat musik ritmis </a:t>
            </a:r>
            <a:r>
              <a:rPr lang="id-ID" dirty="0"/>
              <a:t>adalah alat musik yang tidak memiliki nada.</a:t>
            </a:r>
            <a:endParaRPr lang="id-ID" b="1" dirty="0"/>
          </a:p>
          <a:p>
            <a:pPr fontAlgn="base"/>
            <a:r>
              <a:rPr lang="id-ID" dirty="0"/>
              <a:t>Fungsinya </a:t>
            </a:r>
            <a:r>
              <a:rPr lang="id-ID" dirty="0" smtClean="0"/>
              <a:t>sebagai </a:t>
            </a:r>
            <a:r>
              <a:rPr lang="id-ID" b="1" dirty="0"/>
              <a:t>pembentuk </a:t>
            </a:r>
            <a:r>
              <a:rPr lang="id-ID" b="1" dirty="0" smtClean="0"/>
              <a:t>ritme</a:t>
            </a:r>
            <a:r>
              <a:rPr lang="id-ID" dirty="0"/>
              <a:t> </a:t>
            </a:r>
            <a:r>
              <a:rPr lang="id-ID" dirty="0" smtClean="0"/>
              <a:t>(pengiring tambahan pada lagu dan mengatur irama musik.</a:t>
            </a:r>
            <a:endParaRPr lang="id-ID" dirty="0"/>
          </a:p>
          <a:p>
            <a:pPr fontAlgn="base"/>
            <a:r>
              <a:rPr lang="id-ID" dirty="0"/>
              <a:t>Alat musik ritmis dimainkan dengan cara </a:t>
            </a:r>
            <a:r>
              <a:rPr lang="id-ID" b="1" dirty="0"/>
              <a:t>dipukul atau digoyangkan</a:t>
            </a:r>
            <a:r>
              <a:rPr lang="id-ID" dirty="0"/>
              <a:t>, misalnya marakas, gendang, dan </a:t>
            </a:r>
            <a:r>
              <a:rPr lang="id-ID" i="1" dirty="0"/>
              <a:t>triangle.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473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88832" cy="1296144"/>
          </a:xfrm>
        </p:spPr>
        <p:txBody>
          <a:bodyPr>
            <a:noAutofit/>
          </a:bodyPr>
          <a:lstStyle/>
          <a:p>
            <a:r>
              <a:rPr lang="id-ID" sz="4400" dirty="0" smtClean="0"/>
              <a:t>Jenis-Jenis Alat Musik Daerah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60848"/>
            <a:ext cx="7543800" cy="4680520"/>
          </a:xfrm>
        </p:spPr>
        <p:txBody>
          <a:bodyPr/>
          <a:lstStyle/>
          <a:p>
            <a:pPr algn="just"/>
            <a:r>
              <a:rPr lang="id-ID" b="1" dirty="0"/>
              <a:t>Alat musik daerah </a:t>
            </a:r>
            <a:r>
              <a:rPr lang="id-ID" dirty="0"/>
              <a:t>adalah alat musik yang lahir dan berkembang di suatu daerah tertentu dan diwariskan turun-temurun dari satu generasi ke generasi berikutnya.</a:t>
            </a:r>
            <a:endParaRPr lang="id-ID" dirty="0"/>
          </a:p>
          <a:p>
            <a:pPr algn="just"/>
            <a:r>
              <a:rPr lang="id-ID" b="1" i="1" dirty="0"/>
              <a:t>Alat musik daerah memiliki ciri khas dan keunikan dari bentuk dan suara yang dihasilkan alat musik tersebut</a:t>
            </a:r>
            <a:r>
              <a:rPr lang="id-ID" b="1" i="1" dirty="0" smtClean="0"/>
              <a:t>.</a:t>
            </a:r>
          </a:p>
          <a:p>
            <a:pPr marL="0" indent="0" algn="just">
              <a:buNone/>
            </a:pPr>
            <a:endParaRPr lang="id-ID" b="1" i="1" dirty="0"/>
          </a:p>
          <a:p>
            <a:r>
              <a:rPr lang="id-ID" dirty="0"/>
              <a:t>Contoh alat musik daerah:</a:t>
            </a:r>
            <a:endParaRPr lang="id-ID" dirty="0"/>
          </a:p>
          <a:p>
            <a:pPr fontAlgn="base"/>
            <a:r>
              <a:rPr lang="id-ID" dirty="0"/>
              <a:t>angklung (Jawa Barat),</a:t>
            </a:r>
          </a:p>
          <a:p>
            <a:pPr fontAlgn="base"/>
            <a:r>
              <a:rPr lang="id-ID" dirty="0"/>
              <a:t>sasando (NTT), </a:t>
            </a:r>
          </a:p>
          <a:p>
            <a:r>
              <a:rPr lang="id-ID" dirty="0"/>
              <a:t>kolintang (Sulawesi Utara</a:t>
            </a:r>
            <a:r>
              <a:rPr lang="id-ID" dirty="0" smtClean="0"/>
              <a:t>).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183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20888"/>
            <a:ext cx="7554416" cy="1600200"/>
          </a:xfrm>
        </p:spPr>
        <p:txBody>
          <a:bodyPr/>
          <a:lstStyle/>
          <a:p>
            <a:r>
              <a:rPr lang="id-ID" dirty="0"/>
              <a:t>Subtema 1 KD </a:t>
            </a:r>
            <a:r>
              <a:rPr lang="id-ID" dirty="0" smtClean="0"/>
              <a:t>3.3 </a:t>
            </a:r>
            <a:r>
              <a:rPr lang="id-ID" dirty="0"/>
              <a:t>&amp; </a:t>
            </a:r>
            <a:r>
              <a:rPr lang="id-ID" dirty="0" smtClean="0"/>
              <a:t>4.3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416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0728"/>
            <a:ext cx="7770440" cy="1008112"/>
          </a:xfrm>
        </p:spPr>
        <p:txBody>
          <a:bodyPr>
            <a:normAutofit/>
          </a:bodyPr>
          <a:lstStyle/>
          <a:p>
            <a:r>
              <a:rPr lang="id-ID" dirty="0" smtClean="0"/>
              <a:t>Properti  Pada Tari Daerah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48880"/>
            <a:ext cx="7543800" cy="3958208"/>
          </a:xfrm>
        </p:spPr>
        <p:txBody>
          <a:bodyPr/>
          <a:lstStyle/>
          <a:p>
            <a:r>
              <a:rPr lang="id-ID" b="1" dirty="0"/>
              <a:t>Properti tari </a:t>
            </a:r>
            <a:r>
              <a:rPr lang="id-ID" dirty="0"/>
              <a:t>adalah alat yang digunakan sebagai media pementasan tari. </a:t>
            </a:r>
            <a:endParaRPr lang="id-ID" dirty="0"/>
          </a:p>
          <a:p>
            <a:r>
              <a:rPr lang="id-ID" dirty="0"/>
              <a:t>Properti digunakan untuk menambah keindahan atau estetika dari sebuah tari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585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7698432" cy="1224136"/>
          </a:xfrm>
        </p:spPr>
        <p:txBody>
          <a:bodyPr>
            <a:noAutofit/>
          </a:bodyPr>
          <a:lstStyle/>
          <a:p>
            <a:r>
              <a:rPr lang="id-ID" sz="4000" dirty="0" smtClean="0"/>
              <a:t>Contoh tari daerah dan properti yang digunakan</a:t>
            </a:r>
            <a:endParaRPr lang="id-ID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893958"/>
              </p:ext>
            </p:extLst>
          </p:nvPr>
        </p:nvGraphicFramePr>
        <p:xfrm>
          <a:off x="762000" y="2132856"/>
          <a:ext cx="7770441" cy="3672408"/>
        </p:xfrm>
        <a:graphic>
          <a:graphicData uri="http://schemas.openxmlformats.org/drawingml/2006/table">
            <a:tbl>
              <a:tblPr/>
              <a:tblGrid>
                <a:gridCol w="2590147"/>
                <a:gridCol w="2014559"/>
                <a:gridCol w="3165735"/>
              </a:tblGrid>
              <a:tr h="45905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Nama Tarian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Asal Daerah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Properti Tarian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Reog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Ponorogo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Topeng Reog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Kuda Lumping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Yogyakarta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Jaranan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Jaipong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Karawang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Selendang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Baksa Kembang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Banjar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Rangkaian Bunga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Serampang Dua Belas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Deli Serdang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Sapu tangan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Merak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Pasundan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Mahkota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F0"/>
                    </a:solidFill>
                  </a:tcPr>
                </a:tc>
              </a:tr>
              <a:tr h="4590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Tari Kancet Papatai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Kalimantan</a:t>
                      </a:r>
                      <a:endParaRPr lang="id-ID" sz="170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Mandau, perisai, baju perang</a:t>
                      </a:r>
                      <a:endParaRPr lang="id-ID" sz="1700" dirty="0">
                        <a:effectLst/>
                      </a:endParaRPr>
                    </a:p>
                  </a:txBody>
                  <a:tcPr marL="87313" marR="87313" marT="43656" marB="4365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2835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97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162</TotalTime>
  <Words>668</Words>
  <Application>Microsoft Office PowerPoint</Application>
  <PresentationFormat>On-screen Show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Tema 3 Subtema 1, 2, 3</vt:lpstr>
      <vt:lpstr>Subtema 1 KD 3.2 &amp; 4.2</vt:lpstr>
      <vt:lpstr>Tangga Nada Mayor &amp; Minor</vt:lpstr>
      <vt:lpstr>Ciri-ciri Lagu dengan Tangga Nada Minor</vt:lpstr>
      <vt:lpstr>Alat Musik Ritmis</vt:lpstr>
      <vt:lpstr>Jenis-Jenis Alat Musik Daerah</vt:lpstr>
      <vt:lpstr>Subtema 1 KD 3.3 &amp; 4.3</vt:lpstr>
      <vt:lpstr>Properti  Pada Tari Daerah</vt:lpstr>
      <vt:lpstr>Contoh tari daerah dan properti yang digunakan</vt:lpstr>
      <vt:lpstr>Memperagakan Tari Kancet Papatai</vt:lpstr>
      <vt:lpstr>PowerPoint Presentation</vt:lpstr>
      <vt:lpstr>Tarian dari Berbagai Daerah</vt:lpstr>
      <vt:lpstr>Berikut contoh tari daerah dan properti yang digunakan</vt:lpstr>
      <vt:lpstr>Subtema 1 KD 3.4 &amp; 4.4</vt:lpstr>
      <vt:lpstr>Batik Sebagai Karya Seni Rupa Daerah</vt:lpstr>
      <vt:lpstr>Daerah penghasil kain batik di Indonesia antara lain : Pekalongan, Solo, Semarang, dan Jogja.         </vt:lpstr>
      <vt:lpstr>Ciri-ciri Karya Seni Batik</vt:lpstr>
      <vt:lpstr>Contoh Batik Tradisional dan Batik Modern</vt:lpstr>
      <vt:lpstr>Teknik Pembuatan Batik</vt:lpstr>
      <vt:lpstr>Macam-macam Motif Batik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Subtema 1, 2, 3</dc:title>
  <dc:creator>acer</dc:creator>
  <cp:lastModifiedBy>acer</cp:lastModifiedBy>
  <cp:revision>24</cp:revision>
  <dcterms:created xsi:type="dcterms:W3CDTF">2021-08-11T12:38:42Z</dcterms:created>
  <dcterms:modified xsi:type="dcterms:W3CDTF">2021-08-11T15:20:59Z</dcterms:modified>
</cp:coreProperties>
</file>