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5" r:id="rId3"/>
    <p:sldId id="266" r:id="rId4"/>
    <p:sldId id="267" r:id="rId5"/>
    <p:sldId id="276" r:id="rId6"/>
    <p:sldId id="283" r:id="rId7"/>
    <p:sldId id="275" r:id="rId8"/>
    <p:sldId id="260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12B3-6A23-4D51-B8B7-524CDA144C41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5587-1828-479C-825A-AD8E986F8B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13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0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03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025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45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68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073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24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434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905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23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D164FAB-DC52-42C3-8D96-37FD240D764A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3778A8-BA40-489C-B158-288B63FAC8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17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104039"/>
              <a:ext cx="3657600" cy="130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Sehat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Itu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Penting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51791" y="172277"/>
            <a:ext cx="11940252" cy="914401"/>
            <a:chOff x="-1" y="0"/>
            <a:chExt cx="9144033" cy="850645"/>
          </a:xfrm>
        </p:grpSpPr>
        <p:grpSp>
          <p:nvGrpSpPr>
            <p:cNvPr id="29" name="Group 8"/>
            <p:cNvGrpSpPr/>
            <p:nvPr/>
          </p:nvGrpSpPr>
          <p:grpSpPr>
            <a:xfrm>
              <a:off x="-1" y="0"/>
              <a:ext cx="7643835" cy="850645"/>
              <a:chOff x="-1" y="0"/>
              <a:chExt cx="8696259" cy="850645"/>
            </a:xfrm>
          </p:grpSpPr>
          <p:pic>
            <p:nvPicPr>
              <p:cNvPr id="33" name="Picture 32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7511603" cy="850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3.4</a:t>
                </a:r>
              </a:p>
            </p:txBody>
          </p:sp>
        </p:grpSp>
      </p:grpSp>
      <p:sp>
        <p:nvSpPr>
          <p:cNvPr id="16" name="Rounded Rectangle 15"/>
          <p:cNvSpPr/>
          <p:nvPr/>
        </p:nvSpPr>
        <p:spPr>
          <a:xfrm>
            <a:off x="380960" y="1521707"/>
            <a:ext cx="8667811" cy="16192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4058" indent="-364058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bertugas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mengalirkan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oksigen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seluruh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4058" indent="-364058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lancar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memungkinkan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berfungsi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baik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9403" y="3717032"/>
            <a:ext cx="7281611" cy="2400267"/>
            <a:chOff x="539552" y="2787774"/>
            <a:chExt cx="5461208" cy="1800200"/>
          </a:xfrm>
        </p:grpSpPr>
        <p:sp>
          <p:nvSpPr>
            <p:cNvPr id="3" name="Rounded Rectangle 2"/>
            <p:cNvSpPr/>
            <p:nvPr/>
          </p:nvSpPr>
          <p:spPr>
            <a:xfrm>
              <a:off x="539552" y="2787774"/>
              <a:ext cx="5461208" cy="1800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4348" y="2933581"/>
              <a:ext cx="5040000" cy="151037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Organ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peredaran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manusia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terdiri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atas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jantung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3733" b="1" dirty="0" err="1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pembuluh</a:t>
              </a:r>
              <a:r>
                <a:rPr lang="en-US" sz="3733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3733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sel-sel</a:t>
              </a:r>
              <a:r>
                <a:rPr lang="en-US" sz="3733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3733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pic>
        <p:nvPicPr>
          <p:cNvPr id="19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/>
          <a:srcRect t="7767" b="26707"/>
          <a:stretch/>
        </p:blipFill>
        <p:spPr bwMode="auto">
          <a:xfrm>
            <a:off x="8001013" y="1412776"/>
            <a:ext cx="3358723" cy="4927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0485" y="190477"/>
            <a:ext cx="4606391" cy="6113444"/>
            <a:chOff x="3000364" y="142858"/>
            <a:chExt cx="3454793" cy="458508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1" t="8609" r="17210" b="10166"/>
            <a:stretch/>
          </p:blipFill>
          <p:spPr>
            <a:xfrm>
              <a:off x="3000364" y="142858"/>
              <a:ext cx="3357586" cy="45850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sp>
          <p:nvSpPr>
            <p:cNvPr id="24" name="Rectangle 23"/>
            <p:cNvSpPr/>
            <p:nvPr/>
          </p:nvSpPr>
          <p:spPr>
            <a:xfrm>
              <a:off x="4957439" y="4481720"/>
              <a:ext cx="1497718" cy="223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sp>
        <p:nvSpPr>
          <p:cNvPr id="34" name="Pentagon 33"/>
          <p:cNvSpPr/>
          <p:nvPr/>
        </p:nvSpPr>
        <p:spPr bwMode="auto">
          <a:xfrm>
            <a:off x="305235" y="327733"/>
            <a:ext cx="3600000" cy="72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Jantung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Manusia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62"/>
          <p:cNvGrpSpPr/>
          <p:nvPr/>
        </p:nvGrpSpPr>
        <p:grpSpPr>
          <a:xfrm>
            <a:off x="6858005" y="476231"/>
            <a:ext cx="4880264" cy="2381271"/>
            <a:chOff x="4135468" y="1789777"/>
            <a:chExt cx="3863543" cy="1116221"/>
          </a:xfrm>
        </p:grpSpPr>
        <p:cxnSp>
          <p:nvCxnSpPr>
            <p:cNvPr id="37" name="Straight Connector 36"/>
            <p:cNvCxnSpPr>
              <a:endCxn id="38" idx="1"/>
            </p:cNvCxnSpPr>
            <p:nvPr/>
          </p:nvCxnSpPr>
          <p:spPr>
            <a:xfrm flipV="1">
              <a:off x="4135468" y="2157666"/>
              <a:ext cx="1583543" cy="748332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719011" y="1789777"/>
              <a:ext cx="2280000" cy="7357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Serambi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kiri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menerima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kaya O</a:t>
              </a:r>
              <a:r>
                <a:rPr lang="en-US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143339" y="2660914"/>
            <a:ext cx="4904904" cy="1200329"/>
            <a:chOff x="107504" y="2044179"/>
            <a:chExt cx="3678678" cy="90024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2285984" y="2834557"/>
              <a:ext cx="1500198" cy="1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7504" y="2044179"/>
              <a:ext cx="2392794" cy="9002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Serambi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kanan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400" b="1" dirty="0">
                  <a:latin typeface="Calibri" pitchFamily="34" charset="0"/>
                  <a:cs typeface="Calibri" pitchFamily="34" charset="0"/>
                </a:rPr>
                <a:t>menerima darah kaya CO</a:t>
              </a:r>
              <a:r>
                <a:rPr lang="it-IT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it-IT" sz="2400" b="1" dirty="0">
                  <a:latin typeface="Calibri" pitchFamily="34" charset="0"/>
                  <a:cs typeface="Calibri" pitchFamily="34" charset="0"/>
                </a:rPr>
                <a:t> dari seluruh tubuh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42" name="Group 78"/>
          <p:cNvGrpSpPr/>
          <p:nvPr/>
        </p:nvGrpSpPr>
        <p:grpSpPr>
          <a:xfrm>
            <a:off x="420171" y="4581127"/>
            <a:ext cx="5675829" cy="1200329"/>
            <a:chOff x="315128" y="3627215"/>
            <a:chExt cx="4256872" cy="90024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357422" y="3977565"/>
              <a:ext cx="2214578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15128" y="3627215"/>
              <a:ext cx="2312656" cy="9002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Bilik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kanan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memompa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kaya CO</a:t>
              </a:r>
              <a:r>
                <a:rPr lang="en-US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45" name="Group 77"/>
          <p:cNvGrpSpPr/>
          <p:nvPr/>
        </p:nvGrpSpPr>
        <p:grpSpPr>
          <a:xfrm>
            <a:off x="380960" y="1333484"/>
            <a:ext cx="5143537" cy="830997"/>
            <a:chOff x="285720" y="1048607"/>
            <a:chExt cx="3857653" cy="623248"/>
          </a:xfrm>
        </p:grpSpPr>
        <p:cxnSp>
          <p:nvCxnSpPr>
            <p:cNvPr id="46" name="Straight Connector 45"/>
            <p:cNvCxnSpPr>
              <a:endCxn id="47" idx="3"/>
            </p:cNvCxnSpPr>
            <p:nvPr/>
          </p:nvCxnSpPr>
          <p:spPr>
            <a:xfrm flipH="1">
              <a:off x="2285984" y="1331024"/>
              <a:ext cx="1857389" cy="29207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85720" y="1048607"/>
              <a:ext cx="2000264" cy="6232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Aorta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mengalirkan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jantung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48" name="Group 31"/>
          <p:cNvGrpSpPr/>
          <p:nvPr/>
        </p:nvGrpSpPr>
        <p:grpSpPr>
          <a:xfrm>
            <a:off x="5524496" y="2800502"/>
            <a:ext cx="6213773" cy="1428762"/>
            <a:chOff x="3643338" y="3029072"/>
            <a:chExt cx="4660330" cy="1071572"/>
          </a:xfrm>
        </p:grpSpPr>
        <p:grpSp>
          <p:nvGrpSpPr>
            <p:cNvPr id="49" name="Group 54"/>
            <p:cNvGrpSpPr/>
            <p:nvPr/>
          </p:nvGrpSpPr>
          <p:grpSpPr>
            <a:xfrm>
              <a:off x="4786346" y="3029072"/>
              <a:ext cx="3517322" cy="900247"/>
              <a:chOff x="3600348" y="2737733"/>
              <a:chExt cx="2674969" cy="900247"/>
            </a:xfrm>
          </p:grpSpPr>
          <p:cxnSp>
            <p:nvCxnSpPr>
              <p:cNvPr id="51" name="Straight Connector 50"/>
              <p:cNvCxnSpPr>
                <a:endCxn id="52" idx="1"/>
              </p:cNvCxnSpPr>
              <p:nvPr/>
            </p:nvCxnSpPr>
            <p:spPr>
              <a:xfrm flipV="1">
                <a:off x="3600348" y="3187857"/>
                <a:ext cx="1032261" cy="4994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632609" y="2737733"/>
                <a:ext cx="1642708" cy="9002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Katup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jantung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menjaga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aliran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darah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tetap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dirty="0" err="1">
                    <a:latin typeface="Calibri" pitchFamily="34" charset="0"/>
                    <a:cs typeface="Calibri" pitchFamily="34" charset="0"/>
                  </a:rPr>
                  <a:t>searah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p:grpSp>
        <p:cxnSp>
          <p:nvCxnSpPr>
            <p:cNvPr id="50" name="Straight Connector 49"/>
            <p:cNvCxnSpPr>
              <a:endCxn id="52" idx="1"/>
            </p:cNvCxnSpPr>
            <p:nvPr/>
          </p:nvCxnSpPr>
          <p:spPr>
            <a:xfrm flipV="1">
              <a:off x="3643338" y="3479196"/>
              <a:ext cx="2500330" cy="62144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Group 60"/>
          <p:cNvGrpSpPr/>
          <p:nvPr/>
        </p:nvGrpSpPr>
        <p:grpSpPr>
          <a:xfrm>
            <a:off x="7429509" y="4293094"/>
            <a:ext cx="4308760" cy="1200329"/>
            <a:chOff x="4929190" y="3660517"/>
            <a:chExt cx="3231570" cy="900247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929190" y="4012577"/>
              <a:ext cx="107157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000760" y="3660517"/>
              <a:ext cx="2160000" cy="9002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Bilik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kiri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memompa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kaya O</a:t>
              </a:r>
              <a:r>
                <a:rPr lang="en-US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seluruh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0960" y="1316766"/>
            <a:ext cx="4572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361" y="5159514"/>
            <a:ext cx="823276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Kapiler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sangat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kecil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berhubungan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langsung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sel-sel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jaringan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tubuh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4" name="Pentagon 33"/>
          <p:cNvSpPr/>
          <p:nvPr/>
        </p:nvSpPr>
        <p:spPr bwMode="auto">
          <a:xfrm>
            <a:off x="343493" y="380979"/>
            <a:ext cx="4800000" cy="576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33" b="1" dirty="0" err="1"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Manusia</a:t>
            </a:r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0961" y="4191006"/>
            <a:ext cx="8187169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Vena (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balik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mengalirkan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menuju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jantung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003" y="2476493"/>
            <a:ext cx="457198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Arteri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nadi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mengalirkan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jantung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37" name="Group 33"/>
          <p:cNvGrpSpPr/>
          <p:nvPr/>
        </p:nvGrpSpPr>
        <p:grpSpPr>
          <a:xfrm>
            <a:off x="5238745" y="426504"/>
            <a:ext cx="6658772" cy="3395202"/>
            <a:chOff x="3929058" y="319877"/>
            <a:chExt cx="4994079" cy="2546402"/>
          </a:xfrm>
        </p:grpSpPr>
        <p:sp>
          <p:nvSpPr>
            <p:cNvPr id="38" name="Rectangle 37"/>
            <p:cNvSpPr/>
            <p:nvPr/>
          </p:nvSpPr>
          <p:spPr>
            <a:xfrm>
              <a:off x="6929454" y="2643188"/>
              <a:ext cx="1497718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  <p:grpSp>
          <p:nvGrpSpPr>
            <p:cNvPr id="39" name="Group 27"/>
            <p:cNvGrpSpPr/>
            <p:nvPr/>
          </p:nvGrpSpPr>
          <p:grpSpPr>
            <a:xfrm>
              <a:off x="3929058" y="319877"/>
              <a:ext cx="4994079" cy="2364296"/>
              <a:chOff x="3929058" y="319877"/>
              <a:chExt cx="4994079" cy="2364296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29058" y="319877"/>
                <a:ext cx="4994079" cy="2364296"/>
              </a:xfrm>
              <a:prstGeom prst="rect">
                <a:avLst/>
              </a:prstGeom>
              <a:noFill/>
            </p:spPr>
          </p:pic>
          <p:grpSp>
            <p:nvGrpSpPr>
              <p:cNvPr id="44" name="Group 26"/>
              <p:cNvGrpSpPr/>
              <p:nvPr/>
            </p:nvGrpSpPr>
            <p:grpSpPr>
              <a:xfrm>
                <a:off x="5429256" y="428610"/>
                <a:ext cx="753332" cy="1143008"/>
                <a:chOff x="5429256" y="428610"/>
                <a:chExt cx="753332" cy="1143008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5429256" y="428610"/>
                  <a:ext cx="753332" cy="37707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Arteri</a:t>
                  </a:r>
                  <a:endParaRPr lang="en-US" sz="2667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49" name="Straight Connector 48"/>
                <p:cNvCxnSpPr>
                  <a:stCxn id="48" idx="2"/>
                </p:cNvCxnSpPr>
                <p:nvPr/>
              </p:nvCxnSpPr>
              <p:spPr>
                <a:xfrm flipH="1">
                  <a:off x="5786448" y="805685"/>
                  <a:ext cx="19474" cy="765933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25"/>
              <p:cNvGrpSpPr/>
              <p:nvPr/>
            </p:nvGrpSpPr>
            <p:grpSpPr>
              <a:xfrm>
                <a:off x="4357686" y="714362"/>
                <a:ext cx="668789" cy="928694"/>
                <a:chOff x="4357686" y="714362"/>
                <a:chExt cx="668789" cy="928694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357686" y="714362"/>
                  <a:ext cx="668789" cy="37707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Vena</a:t>
                  </a:r>
                </a:p>
              </p:txBody>
            </p:sp>
            <p:cxnSp>
              <p:nvCxnSpPr>
                <p:cNvPr id="47" name="Straight Connector 46"/>
                <p:cNvCxnSpPr>
                  <a:stCxn id="46" idx="2"/>
                </p:cNvCxnSpPr>
                <p:nvPr/>
              </p:nvCxnSpPr>
              <p:spPr>
                <a:xfrm>
                  <a:off x="4692081" y="1091437"/>
                  <a:ext cx="22794" cy="551619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2"/>
            <p:cNvGrpSpPr/>
            <p:nvPr/>
          </p:nvGrpSpPr>
          <p:grpSpPr>
            <a:xfrm>
              <a:off x="5286380" y="2072478"/>
              <a:ext cx="884233" cy="733471"/>
              <a:chOff x="5286380" y="2072478"/>
              <a:chExt cx="884233" cy="73347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286380" y="2428874"/>
                <a:ext cx="884233" cy="3770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Kapiler</a:t>
                </a:r>
                <a:endParaRPr lang="en-US" sz="2667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2" name="Straight Connector 41"/>
              <p:cNvCxnSpPr>
                <a:endCxn id="41" idx="0"/>
              </p:cNvCxnSpPr>
              <p:nvPr/>
            </p:nvCxnSpPr>
            <p:spPr>
              <a:xfrm>
                <a:off x="5655226" y="2072478"/>
                <a:ext cx="73271" cy="356396"/>
              </a:xfrm>
              <a:prstGeom prst="line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1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09" y="356659"/>
            <a:ext cx="6290344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Perbedaan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Pembuluh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Arteri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Vena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09" y="1188709"/>
          <a:ext cx="10418802" cy="473656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1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Arteri</a:t>
                      </a:r>
                      <a:endParaRPr lang="en-US" sz="2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Vena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Dinding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pembuluh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tebal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kuat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dan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elastis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Dinding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pembuluh</a:t>
                      </a:r>
                      <a:r>
                        <a:rPr lang="en-US" sz="2400" baseline="0" dirty="0"/>
                        <a:t> tipis </a:t>
                      </a:r>
                      <a:r>
                        <a:rPr lang="en-US" sz="2400" baseline="0" dirty="0" err="1"/>
                        <a:t>dan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kurang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elastis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Katup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hanya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ada</a:t>
                      </a:r>
                      <a:r>
                        <a:rPr lang="en-US" sz="2400" baseline="0" dirty="0"/>
                        <a:t> di </a:t>
                      </a:r>
                      <a:r>
                        <a:rPr lang="en-US" sz="2400" baseline="0" dirty="0" err="1"/>
                        <a:t>jantung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banyak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katup</a:t>
                      </a:r>
                      <a:r>
                        <a:rPr lang="en-US" sz="2400" dirty="0"/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Letaknya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jauh</a:t>
                      </a:r>
                      <a:r>
                        <a:rPr lang="en-US" sz="2400" dirty="0"/>
                        <a:t> di </a:t>
                      </a:r>
                      <a:r>
                        <a:rPr lang="en-US" sz="2400" dirty="0" err="1"/>
                        <a:t>bawah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kulit</a:t>
                      </a:r>
                      <a:r>
                        <a:rPr lang="en-US" sz="2400" dirty="0"/>
                        <a:t>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Terdapat</a:t>
                      </a:r>
                      <a:r>
                        <a:rPr lang="en-US" sz="2400" dirty="0"/>
                        <a:t> di </a:t>
                      </a:r>
                      <a:r>
                        <a:rPr lang="en-US" sz="2400" dirty="0" err="1"/>
                        <a:t>dekat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permukaan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kulit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Mengalirkan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darah</a:t>
                      </a:r>
                      <a:r>
                        <a:rPr lang="en-US" sz="2400" baseline="0" dirty="0"/>
                        <a:t> yang </a:t>
                      </a:r>
                      <a:r>
                        <a:rPr lang="en-US" sz="2400" baseline="0" dirty="0" err="1"/>
                        <a:t>banyak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mengandung</a:t>
                      </a:r>
                      <a:r>
                        <a:rPr lang="en-US" sz="2400" baseline="0" dirty="0"/>
                        <a:t> O</a:t>
                      </a:r>
                      <a:r>
                        <a:rPr lang="en-US" sz="1900" baseline="0" dirty="0"/>
                        <a:t>2</a:t>
                      </a:r>
                      <a:r>
                        <a:rPr lang="en-US" sz="2400" baseline="0" dirty="0"/>
                        <a:t> (</a:t>
                      </a:r>
                      <a:r>
                        <a:rPr lang="en-US" sz="2400" baseline="0" dirty="0" err="1"/>
                        <a:t>kecuali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arteri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pulmonalis</a:t>
                      </a:r>
                      <a:r>
                        <a:rPr lang="en-US" sz="2400" baseline="0" dirty="0"/>
                        <a:t>).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Mengalirkan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darah</a:t>
                      </a:r>
                      <a:r>
                        <a:rPr lang="en-US" sz="2400" baseline="0" dirty="0"/>
                        <a:t> yang </a:t>
                      </a:r>
                      <a:r>
                        <a:rPr lang="en-US" sz="2400" baseline="0" dirty="0" err="1"/>
                        <a:t>banyak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mengandung</a:t>
                      </a:r>
                      <a:r>
                        <a:rPr lang="en-US" sz="2400" baseline="0" dirty="0"/>
                        <a:t> CO</a:t>
                      </a:r>
                      <a:r>
                        <a:rPr lang="en-US" sz="1900" baseline="0" dirty="0"/>
                        <a:t>2</a:t>
                      </a:r>
                      <a:r>
                        <a:rPr lang="en-US" sz="2400" baseline="0" dirty="0"/>
                        <a:t> (</a:t>
                      </a:r>
                      <a:r>
                        <a:rPr lang="en-US" sz="2400" baseline="0" dirty="0" err="1"/>
                        <a:t>kecuali</a:t>
                      </a:r>
                      <a:r>
                        <a:rPr lang="en-US" sz="2400" baseline="0" dirty="0"/>
                        <a:t> vena </a:t>
                      </a:r>
                      <a:r>
                        <a:rPr lang="en-US" sz="2400" baseline="0" dirty="0" err="1"/>
                        <a:t>pulmonalis</a:t>
                      </a:r>
                      <a:r>
                        <a:rPr lang="en-US" sz="2400" baseline="0" dirty="0"/>
                        <a:t>).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Jika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terjadi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luka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darah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memancar</a:t>
                      </a:r>
                      <a:r>
                        <a:rPr lang="en-US" sz="2400" dirty="0"/>
                        <a:t>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Jika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terjadi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luka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darah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menetes</a:t>
                      </a:r>
                      <a:r>
                        <a:rPr lang="en-US" sz="2400" baseline="0" dirty="0"/>
                        <a:t>.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76211" y="605051"/>
            <a:ext cx="8001056" cy="5579848"/>
            <a:chOff x="357158" y="453788"/>
            <a:chExt cx="6000792" cy="4184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58" y="453788"/>
              <a:ext cx="6000792" cy="4184886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275856" y="4136163"/>
              <a:ext cx="1497718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7334261" y="605051"/>
            <a:ext cx="4138336" cy="2145268"/>
            <a:chOff x="5357818" y="1096730"/>
            <a:chExt cx="3103752" cy="160895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57818" y="1928809"/>
              <a:ext cx="81437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04116" y="1096730"/>
              <a:ext cx="2357454" cy="16089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Plasma </a:t>
              </a:r>
              <a:r>
                <a:rPr lang="en-US" sz="2400" b="1" dirty="0" err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berfungsi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untuk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mengedarkan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sari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makanan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protein,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hormon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5999989" y="4535489"/>
            <a:ext cx="4704523" cy="1661693"/>
            <a:chOff x="4071365" y="3115865"/>
            <a:chExt cx="3528392" cy="12462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071365" y="3115865"/>
              <a:ext cx="995935" cy="98984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75421" y="3366118"/>
              <a:ext cx="3024336" cy="9960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Leukosit</a:t>
              </a:r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4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sel</a:t>
              </a:r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putih</a:t>
              </a:r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berfungsi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melawan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kuman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masuk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403" y="4101076"/>
            <a:ext cx="3840432" cy="2145268"/>
            <a:chOff x="907587" y="3290119"/>
            <a:chExt cx="2157389" cy="1608951"/>
          </a:xfrm>
        </p:grpSpPr>
        <p:cxnSp>
          <p:nvCxnSpPr>
            <p:cNvPr id="20" name="Straight Connector 19"/>
            <p:cNvCxnSpPr>
              <a:endCxn id="21" idx="3"/>
            </p:cNvCxnSpPr>
            <p:nvPr/>
          </p:nvCxnSpPr>
          <p:spPr>
            <a:xfrm flipH="1">
              <a:off x="2809673" y="3556457"/>
              <a:ext cx="255303" cy="53813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07587" y="3290119"/>
              <a:ext cx="1902086" cy="16089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Eritrosit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sel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merah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berfungsi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membawa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O</a:t>
              </a:r>
              <a:r>
                <a:rPr lang="en-US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seluruh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CO</a:t>
              </a:r>
              <a:r>
                <a:rPr lang="en-US" sz="1867" b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6864085" y="2980691"/>
            <a:ext cx="4608513" cy="1736647"/>
            <a:chOff x="4509889" y="2742015"/>
            <a:chExt cx="3130810" cy="130248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509889" y="3342180"/>
              <a:ext cx="1057079" cy="6384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20449" y="2742015"/>
              <a:ext cx="2320250" cy="130248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Trombosit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keping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berfungsi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membantu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pembekuan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darah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26" name="Pentagon 25"/>
          <p:cNvSpPr/>
          <p:nvPr/>
        </p:nvSpPr>
        <p:spPr bwMode="auto">
          <a:xfrm>
            <a:off x="248243" y="281232"/>
            <a:ext cx="4800000" cy="576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Komponen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9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33" b="1" dirty="0" err="1">
                <a:latin typeface="Calibri" pitchFamily="34" charset="0"/>
                <a:cs typeface="Calibri" pitchFamily="34" charset="0"/>
              </a:rPr>
              <a:t>Manusia</a:t>
            </a:r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5711957" y="3621021"/>
            <a:ext cx="5855851" cy="192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600"/>
              </a:spcAft>
            </a:pP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kecil</a:t>
            </a:r>
            <a:endParaRPr lang="en-US" sz="2667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sq-AL" sz="2667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bilik kanan → arteri paru-paru → paru-paru → vena paru-paru → serambi kiri.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711957" y="1413749"/>
            <a:ext cx="5855851" cy="20152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n-US" sz="266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600"/>
              </a:spcAft>
            </a:pP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besar</a:t>
            </a:r>
            <a:endParaRPr lang="en-US" sz="2667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sq-AL" sz="2667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bilik kiri → aorta → kapiler seluruh tubuh → vena atas dan bawah → serambi kanan.</a:t>
            </a:r>
          </a:p>
          <a:p>
            <a:pPr>
              <a:spcAft>
                <a:spcPts val="800"/>
              </a:spcAft>
            </a:pPr>
            <a:endParaRPr lang="en-US" sz="266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371" y="477123"/>
            <a:ext cx="6290344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Urutan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1940"/>
          <a:stretch/>
        </p:blipFill>
        <p:spPr>
          <a:xfrm>
            <a:off x="1586731" y="1220755"/>
            <a:ext cx="2685067" cy="489137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43339" y="1249237"/>
            <a:ext cx="5184576" cy="4560740"/>
            <a:chOff x="107504" y="936927"/>
            <a:chExt cx="3888432" cy="3420555"/>
          </a:xfrm>
        </p:grpSpPr>
        <p:grpSp>
          <p:nvGrpSpPr>
            <p:cNvPr id="33" name="Group 32"/>
            <p:cNvGrpSpPr/>
            <p:nvPr/>
          </p:nvGrpSpPr>
          <p:grpSpPr>
            <a:xfrm>
              <a:off x="107504" y="2211710"/>
              <a:ext cx="1656184" cy="561596"/>
              <a:chOff x="107504" y="2211710"/>
              <a:chExt cx="1656184" cy="561596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1115616" y="2500312"/>
                <a:ext cx="648072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107504" y="2211710"/>
                <a:ext cx="1008112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Serambi</a:t>
                </a:r>
                <a:r>
                  <a:rPr lang="en-US" sz="2133" b="1" dirty="0"/>
                  <a:t> </a:t>
                </a:r>
                <a:r>
                  <a:rPr lang="en-US" sz="2133" b="1" dirty="0" err="1"/>
                  <a:t>kanan</a:t>
                </a:r>
                <a:endParaRPr lang="en-US" sz="2133" b="1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3528" y="2860352"/>
              <a:ext cx="1658754" cy="624323"/>
              <a:chOff x="323528" y="2860352"/>
              <a:chExt cx="1658754" cy="62432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1190048" y="2860352"/>
                <a:ext cx="792234" cy="35511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23528" y="2923079"/>
                <a:ext cx="1008112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Bilik</a:t>
                </a:r>
                <a:r>
                  <a:rPr lang="en-US" sz="2133" b="1" dirty="0"/>
                  <a:t> </a:t>
                </a:r>
                <a:r>
                  <a:rPr lang="en-US" sz="2133" b="1" dirty="0" err="1"/>
                  <a:t>kanan</a:t>
                </a:r>
                <a:endParaRPr lang="en-US" sz="2133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96948" y="1851670"/>
              <a:ext cx="1798988" cy="561596"/>
              <a:chOff x="2196948" y="1851670"/>
              <a:chExt cx="1798988" cy="56159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196948" y="2211710"/>
                <a:ext cx="862884" cy="14401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987824" y="1851670"/>
                <a:ext cx="1008112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Serambi</a:t>
                </a:r>
                <a:r>
                  <a:rPr lang="en-US" sz="2133" b="1" dirty="0"/>
                  <a:t> </a:t>
                </a:r>
                <a:r>
                  <a:rPr lang="en-US" sz="2133" b="1" dirty="0" err="1"/>
                  <a:t>kiri</a:t>
                </a:r>
                <a:endParaRPr lang="en-US" sz="2133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95736" y="2715196"/>
              <a:ext cx="1728192" cy="1057559"/>
              <a:chOff x="2195736" y="2715196"/>
              <a:chExt cx="1728192" cy="105755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195736" y="2715196"/>
                <a:ext cx="1008112" cy="7205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915816" y="3457332"/>
                <a:ext cx="1008112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Bilik</a:t>
                </a:r>
                <a:r>
                  <a:rPr lang="en-US" sz="2133" b="1" dirty="0"/>
                  <a:t> </a:t>
                </a:r>
                <a:r>
                  <a:rPr lang="en-US" sz="2133" b="1" dirty="0" err="1"/>
                  <a:t>kiri</a:t>
                </a:r>
                <a:endParaRPr lang="en-US" sz="2133" b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51520" y="3795886"/>
              <a:ext cx="1658682" cy="561596"/>
              <a:chOff x="251520" y="3795886"/>
              <a:chExt cx="1658682" cy="56159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1190048" y="4146794"/>
                <a:ext cx="720154" cy="897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51520" y="3795886"/>
                <a:ext cx="1008112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Seluruh</a:t>
                </a:r>
                <a:r>
                  <a:rPr lang="en-US" sz="2133" b="1" dirty="0"/>
                  <a:t> </a:t>
                </a:r>
                <a:r>
                  <a:rPr lang="en-US" sz="2133" b="1" dirty="0" err="1"/>
                  <a:t>tubuh</a:t>
                </a:r>
                <a:endParaRPr lang="en-US" sz="2133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3112" y="936927"/>
              <a:ext cx="1658682" cy="561596"/>
              <a:chOff x="393112" y="936927"/>
              <a:chExt cx="1658682" cy="5615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1331640" y="1287835"/>
                <a:ext cx="720154" cy="897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93112" y="936927"/>
                <a:ext cx="1008112" cy="56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/>
                  <a:t>Paru-paru</a:t>
                </a:r>
                <a:endParaRPr lang="en-US" sz="2133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19672" y="1513116"/>
              <a:ext cx="1008112" cy="491542"/>
              <a:chOff x="1619672" y="1513116"/>
              <a:chExt cx="1008112" cy="49154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123728" y="1780312"/>
                <a:ext cx="0" cy="22434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619672" y="1513116"/>
                <a:ext cx="1008112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/>
                  <a:t>Aorta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380960" y="476229"/>
            <a:ext cx="3048021" cy="960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Peredaran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Darah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endParaRPr lang="en-US" sz="2667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8981" y="380979"/>
            <a:ext cx="8382059" cy="1142259"/>
            <a:chOff x="2571736" y="285734"/>
            <a:chExt cx="6286544" cy="856694"/>
          </a:xfrm>
        </p:grpSpPr>
        <p:sp>
          <p:nvSpPr>
            <p:cNvPr id="11" name="Rectangle 10"/>
            <p:cNvSpPr/>
            <p:nvPr/>
          </p:nvSpPr>
          <p:spPr>
            <a:xfrm>
              <a:off x="3000364" y="285734"/>
              <a:ext cx="5857916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Terbuka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mengalir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tanpa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melalui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pembuluh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00364" y="782428"/>
              <a:ext cx="5857916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Tertutup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peredaran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di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dalam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pembuluh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darah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71736" y="714362"/>
              <a:ext cx="432000" cy="284628"/>
            </a:xfrm>
            <a:prstGeom prst="line">
              <a:avLst/>
            </a:prstGeom>
            <a:ln w="28575">
              <a:solidFill>
                <a:srgbClr val="568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571736" y="428610"/>
              <a:ext cx="428628" cy="284066"/>
            </a:xfrm>
            <a:prstGeom prst="line">
              <a:avLst/>
            </a:prstGeom>
            <a:ln w="28575">
              <a:solidFill>
                <a:srgbClr val="568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5709" y="1700809"/>
          <a:ext cx="11582443" cy="439662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9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56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noProof="1">
                          <a:latin typeface="Calibri" pitchFamily="34" charset="0"/>
                          <a:cs typeface="Calibri" pitchFamily="34" charset="0"/>
                        </a:rPr>
                        <a:t>Hewan</a:t>
                      </a:r>
                      <a:endParaRPr lang="en-US" sz="2400" b="1" noProof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Sistem Peredaran</a:t>
                      </a:r>
                      <a:r>
                        <a:rPr lang="en-US" sz="2100" baseline="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Darah</a:t>
                      </a:r>
                      <a:endParaRPr lang="en-US" sz="2100" b="1" noProof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Tertutup/</a:t>
                      </a:r>
                      <a:b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Terbuka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100" b="1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Organ/Jaringan</a:t>
                      </a:r>
                      <a:r>
                        <a:rPr lang="en-US" sz="2100" b="1" baseline="0" noProof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Peredaran Darah</a:t>
                      </a:r>
                      <a:endParaRPr lang="en-US" sz="2100" b="1" noProof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Cacing tanah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noProof="1">
                          <a:latin typeface="Calibri" pitchFamily="34" charset="0"/>
                          <a:cs typeface="Calibri" pitchFamily="34" charset="0"/>
                        </a:rPr>
                        <a:t>Jantung pembuluh, pembuluh darah, dan darah.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Serangga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Terbuka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berupa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hemolimfa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Ikan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latin typeface="Calibri" pitchFamily="34" charset="0"/>
                          <a:cs typeface="Calibri" pitchFamily="34" charset="0"/>
                        </a:rPr>
                        <a:t>Jantung beruang dua, pembuluh darah, dan darah.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Amfibi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beruang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tiga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6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burung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mamalia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Tertutup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Jantung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beruang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empat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sekat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antara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bilik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kiri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kanan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belum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sempurna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),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pembuluh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Calibri" pitchFamily="34" charset="0"/>
                          <a:cs typeface="Calibri" pitchFamily="34" charset="0"/>
                        </a:rPr>
                        <a:t>darah</a:t>
                      </a:r>
                      <a:r>
                        <a:rPr lang="en-US" sz="2000" b="1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</TotalTime>
  <Words>520</Words>
  <Application>Microsoft Office PowerPoint</Application>
  <PresentationFormat>Widescreen</PresentationFormat>
  <Paragraphs>97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Gothic Std B</vt:lpstr>
      <vt:lpstr>Arial Black</vt:lpstr>
      <vt:lpstr>Arial Rounded MT Bold</vt:lpstr>
      <vt:lpstr>Bahnschrift Condensed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2021-10-04T03:09:31Z</dcterms:created>
  <dcterms:modified xsi:type="dcterms:W3CDTF">2021-10-04T03:30:19Z</dcterms:modified>
</cp:coreProperties>
</file>