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4"/>
    <p:sldMasterId id="2147483734" r:id="rId5"/>
  </p:sldMasterIdLst>
  <p:sldIdLst>
    <p:sldId id="256" r:id="rId6"/>
    <p:sldId id="261" r:id="rId7"/>
    <p:sldId id="267" r:id="rId8"/>
    <p:sldId id="266" r:id="rId9"/>
    <p:sldId id="268" r:id="rId10"/>
    <p:sldId id="269" r:id="rId11"/>
    <p:sldId id="264" r:id="rId12"/>
    <p:sldId id="270" r:id="rId13"/>
    <p:sldId id="263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722"/>
    <a:srgbClr val="344529"/>
    <a:srgbClr val="2B39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0C0817-A112-4847-8014-A94B7D2A4EA3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5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42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9767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91484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884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6930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1431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80773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8015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29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5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73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0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93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43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24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5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1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7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5948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082453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8153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250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251646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567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5808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1878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61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92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3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74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FA2B21-3FCD-4721-B95C-427943F61125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9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2840D-8FFE-4CB3-B088-C6C6D11C2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1166219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</a:rPr>
              <a:t>MATEMATIKA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br>
              <a:rPr lang="en-US" b="1" dirty="0"/>
            </a:br>
            <a:r>
              <a:rPr lang="en-US" b="1" dirty="0"/>
              <a:t>KELAS 4 BAB 9</a:t>
            </a:r>
            <a:br>
              <a:rPr lang="en-US" b="1" dirty="0"/>
            </a:br>
            <a:r>
              <a:rPr lang="en-US" b="1" dirty="0">
                <a:solidFill>
                  <a:srgbClr val="C00000"/>
                </a:solidFill>
              </a:rPr>
              <a:t>“PENGUKURAN SUDUT”</a:t>
            </a:r>
            <a:endParaRPr lang="en-ID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Kelas 4 SD - Pengukuran Sudut | indoakademi.com">
            <a:extLst>
              <a:ext uri="{FF2B5EF4-FFF2-40B4-BE49-F238E27FC236}">
                <a16:creationId xmlns:a16="http://schemas.microsoft.com/office/drawing/2014/main" id="{3DCDDC6C-5A5C-44AD-A98B-F2DF1C63E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1" t="53959" r="15499"/>
          <a:stretch/>
        </p:blipFill>
        <p:spPr bwMode="auto">
          <a:xfrm>
            <a:off x="2141233" y="3742006"/>
            <a:ext cx="4555935" cy="26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elas 4 SD - Pengukuran Sudut | indoakademi.com">
            <a:extLst>
              <a:ext uri="{FF2B5EF4-FFF2-40B4-BE49-F238E27FC236}">
                <a16:creationId xmlns:a16="http://schemas.microsoft.com/office/drawing/2014/main" id="{3AC5534F-1924-4E41-ABA1-DBFC19C70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3329" r="7139" b="50630"/>
          <a:stretch/>
        </p:blipFill>
        <p:spPr bwMode="auto">
          <a:xfrm>
            <a:off x="7046911" y="3742005"/>
            <a:ext cx="4555935" cy="26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75656D-A39A-443C-8687-10CA7F6DF88D}"/>
              </a:ext>
            </a:extLst>
          </p:cNvPr>
          <p:cNvSpPr txBox="1"/>
          <p:nvPr/>
        </p:nvSpPr>
        <p:spPr>
          <a:xfrm>
            <a:off x="9289774" y="6488668"/>
            <a:ext cx="2902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 DINDA AINUN NIFAZA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79648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C26E-C44B-4B25-BD1A-44B0A56F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D0F61B-A5C3-45E6-BC06-972FC407C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55" t="3221" r="15592" b="7101"/>
          <a:stretch/>
        </p:blipFill>
        <p:spPr>
          <a:xfrm rot="5400000">
            <a:off x="3137568" y="-2217742"/>
            <a:ext cx="5934072" cy="11273645"/>
          </a:xfrm>
        </p:spPr>
      </p:pic>
    </p:spTree>
    <p:extLst>
      <p:ext uri="{BB962C8B-B14F-4D97-AF65-F5344CB8AC3E}">
        <p14:creationId xmlns:p14="http://schemas.microsoft.com/office/powerpoint/2010/main" val="172740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C966C-7E5B-40BB-9859-2691A0B7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957" y="2141493"/>
            <a:ext cx="8911687" cy="257501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</a:rPr>
              <a:t>Jangan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lupa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kerjakan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tugas</a:t>
            </a:r>
            <a:r>
              <a:rPr lang="en-US" sz="5400" b="1" dirty="0">
                <a:solidFill>
                  <a:srgbClr val="C00000"/>
                </a:solidFill>
              </a:rPr>
              <a:t> kalian </a:t>
            </a:r>
            <a:r>
              <a:rPr lang="en-US" sz="5400" b="1" dirty="0" err="1">
                <a:solidFill>
                  <a:srgbClr val="C00000"/>
                </a:solidFill>
              </a:rPr>
              <a:t>hal</a:t>
            </a:r>
            <a:r>
              <a:rPr lang="en-US" sz="5400" b="1">
                <a:solidFill>
                  <a:srgbClr val="C00000"/>
                </a:solidFill>
              </a:rPr>
              <a:t> 174 dan 176-177 </a:t>
            </a:r>
            <a:r>
              <a:rPr lang="en-US" sz="5400" b="1" dirty="0" err="1">
                <a:solidFill>
                  <a:srgbClr val="C00000"/>
                </a:solidFill>
              </a:rPr>
              <a:t>yaa</a:t>
            </a:r>
            <a:r>
              <a:rPr lang="en-US" sz="5400" b="1" dirty="0">
                <a:solidFill>
                  <a:srgbClr val="C00000"/>
                </a:solidFill>
              </a:rPr>
              <a:t> ^_^</a:t>
            </a:r>
            <a:endParaRPr lang="en-ID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1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" y="546210"/>
            <a:ext cx="11423374" cy="12324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err="1"/>
              <a:t>Pengukuran</a:t>
            </a:r>
            <a:r>
              <a:rPr lang="en-US" sz="5400" b="1" dirty="0"/>
              <a:t> </a:t>
            </a:r>
            <a:r>
              <a:rPr lang="en-US" sz="5400" b="1" dirty="0" err="1"/>
              <a:t>Sudut</a:t>
            </a:r>
            <a:r>
              <a:rPr lang="en-US" sz="5400" b="1" dirty="0"/>
              <a:t> pada </a:t>
            </a:r>
            <a:r>
              <a:rPr lang="en-US" sz="5400" b="1" dirty="0" err="1"/>
              <a:t>Bangun</a:t>
            </a:r>
            <a:r>
              <a:rPr lang="en-US" sz="5400" b="1" dirty="0"/>
              <a:t> </a:t>
            </a:r>
            <a:r>
              <a:rPr lang="en-US" sz="5400" b="1" dirty="0" err="1"/>
              <a:t>Datar</a:t>
            </a:r>
            <a:endParaRPr lang="en-US" sz="5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E6F26-261C-46D6-8F54-D0D60AF30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74196"/>
            <a:ext cx="9601196" cy="4001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RUMUS :</a:t>
            </a:r>
            <a:r>
              <a:rPr lang="en-ID" sz="2800" b="1" dirty="0">
                <a:solidFill>
                  <a:srgbClr val="FF0000"/>
                </a:solidFill>
              </a:rPr>
              <a:t> </a:t>
            </a:r>
            <a:r>
              <a:rPr lang="en-ID" sz="2800" b="1" dirty="0" err="1">
                <a:solidFill>
                  <a:srgbClr val="FF0000"/>
                </a:solidFill>
              </a:rPr>
              <a:t>Jumlah</a:t>
            </a:r>
            <a:r>
              <a:rPr lang="en-ID" sz="2800" b="1" dirty="0">
                <a:solidFill>
                  <a:srgbClr val="FF0000"/>
                </a:solidFill>
              </a:rPr>
              <a:t> </a:t>
            </a:r>
            <a:r>
              <a:rPr lang="en-ID" sz="2800" b="1" dirty="0" err="1">
                <a:solidFill>
                  <a:srgbClr val="FF0000"/>
                </a:solidFill>
              </a:rPr>
              <a:t>besar</a:t>
            </a:r>
            <a:r>
              <a:rPr lang="en-ID" sz="2800" b="1" dirty="0">
                <a:solidFill>
                  <a:srgbClr val="FF0000"/>
                </a:solidFill>
              </a:rPr>
              <a:t> </a:t>
            </a:r>
            <a:r>
              <a:rPr lang="en-ID" sz="2800" b="1" dirty="0" err="1">
                <a:solidFill>
                  <a:srgbClr val="FF0000"/>
                </a:solidFill>
              </a:rPr>
              <a:t>sudut</a:t>
            </a:r>
            <a:r>
              <a:rPr lang="en-ID" sz="2800" b="1" dirty="0">
                <a:solidFill>
                  <a:srgbClr val="FF0000"/>
                </a:solidFill>
              </a:rPr>
              <a:t> = (</a:t>
            </a:r>
            <a:r>
              <a:rPr lang="en-ID" sz="2800" b="1" dirty="0" err="1">
                <a:solidFill>
                  <a:srgbClr val="FF0000"/>
                </a:solidFill>
              </a:rPr>
              <a:t>banyak</a:t>
            </a:r>
            <a:r>
              <a:rPr lang="en-ID" sz="2800" b="1" dirty="0">
                <a:solidFill>
                  <a:srgbClr val="FF0000"/>
                </a:solidFill>
              </a:rPr>
              <a:t> sudut-2) x 180º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7" name="Table 16">
            <a:extLst>
              <a:ext uri="{FF2B5EF4-FFF2-40B4-BE49-F238E27FC236}">
                <a16:creationId xmlns:a16="http://schemas.microsoft.com/office/drawing/2014/main" id="{83A3231E-B9D4-4A4D-BC24-7E2606789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816772"/>
              </p:ext>
            </p:extLst>
          </p:nvPr>
        </p:nvGraphicFramePr>
        <p:xfrm>
          <a:off x="1295399" y="2511188"/>
          <a:ext cx="9601196" cy="338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598">
                  <a:extLst>
                    <a:ext uri="{9D8B030D-6E8A-4147-A177-3AD203B41FA5}">
                      <a16:colId xmlns:a16="http://schemas.microsoft.com/office/drawing/2014/main" val="301634403"/>
                    </a:ext>
                  </a:extLst>
                </a:gridCol>
                <a:gridCol w="4800598">
                  <a:extLst>
                    <a:ext uri="{9D8B030D-6E8A-4147-A177-3AD203B41FA5}">
                      <a16:colId xmlns:a16="http://schemas.microsoft.com/office/drawing/2014/main" val="76688855"/>
                    </a:ext>
                  </a:extLst>
                </a:gridCol>
              </a:tblGrid>
              <a:tr h="5607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Nama </a:t>
                      </a:r>
                      <a:r>
                        <a:rPr lang="en-US" sz="3200" dirty="0" err="1"/>
                        <a:t>Bangun</a:t>
                      </a:r>
                      <a:endParaRPr lang="en-ID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Jumlah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Sudut</a:t>
                      </a:r>
                      <a:endParaRPr lang="en-ID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3586280"/>
                  </a:ext>
                </a:extLst>
              </a:tr>
              <a:tr h="560780">
                <a:tc>
                  <a:txBody>
                    <a:bodyPr/>
                    <a:lstStyle/>
                    <a:p>
                      <a:r>
                        <a:rPr lang="en-US" sz="2800" dirty="0" err="1"/>
                        <a:t>Segitiga</a:t>
                      </a:r>
                      <a:endParaRPr lang="en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(3-2) x </a:t>
                      </a:r>
                      <a:r>
                        <a:rPr lang="en-ID" sz="2800" dirty="0"/>
                        <a:t>180º = 180º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0175167"/>
                  </a:ext>
                </a:extLst>
              </a:tr>
              <a:tr h="560780">
                <a:tc>
                  <a:txBody>
                    <a:bodyPr/>
                    <a:lstStyle/>
                    <a:p>
                      <a:r>
                        <a:rPr lang="en-US" sz="2800" dirty="0" err="1"/>
                        <a:t>Segi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empat</a:t>
                      </a:r>
                      <a:endParaRPr lang="en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(4-2) x </a:t>
                      </a:r>
                      <a:r>
                        <a:rPr lang="en-ID" sz="2800" dirty="0"/>
                        <a:t>180º = 360º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925534"/>
                  </a:ext>
                </a:extLst>
              </a:tr>
              <a:tr h="560780">
                <a:tc>
                  <a:txBody>
                    <a:bodyPr/>
                    <a:lstStyle/>
                    <a:p>
                      <a:r>
                        <a:rPr lang="en-US" sz="2800" dirty="0" err="1"/>
                        <a:t>Segi</a:t>
                      </a:r>
                      <a:r>
                        <a:rPr lang="en-US" sz="2800" dirty="0"/>
                        <a:t> lima</a:t>
                      </a:r>
                      <a:endParaRPr lang="en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(5-2) x </a:t>
                      </a:r>
                      <a:r>
                        <a:rPr lang="en-ID" sz="2800" dirty="0"/>
                        <a:t>180º = 540º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875605"/>
                  </a:ext>
                </a:extLst>
              </a:tr>
              <a:tr h="560780">
                <a:tc>
                  <a:txBody>
                    <a:bodyPr/>
                    <a:lstStyle/>
                    <a:p>
                      <a:r>
                        <a:rPr lang="en-US" sz="2800" dirty="0" err="1"/>
                        <a:t>Segi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enam</a:t>
                      </a:r>
                      <a:endParaRPr lang="en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0355177"/>
                  </a:ext>
                </a:extLst>
              </a:tr>
              <a:tr h="560780">
                <a:tc>
                  <a:txBody>
                    <a:bodyPr/>
                    <a:lstStyle/>
                    <a:p>
                      <a:r>
                        <a:rPr lang="en-US" sz="2800" dirty="0" err="1"/>
                        <a:t>Dst</a:t>
                      </a:r>
                      <a:r>
                        <a:rPr lang="en-US" sz="2800" dirty="0"/>
                        <a:t>.</a:t>
                      </a:r>
                      <a:endParaRPr lang="en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Dst</a:t>
                      </a:r>
                      <a:r>
                        <a:rPr lang="en-US" sz="2800" dirty="0"/>
                        <a:t>.</a:t>
                      </a:r>
                      <a:endParaRPr lang="en-ID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7083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B5779A5-68F7-4632-BAF3-FDE3227C86F9}"/>
              </a:ext>
            </a:extLst>
          </p:cNvPr>
          <p:cNvSpPr txBox="1"/>
          <p:nvPr/>
        </p:nvSpPr>
        <p:spPr>
          <a:xfrm>
            <a:off x="6095997" y="4775403"/>
            <a:ext cx="4800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(6-2) x </a:t>
            </a:r>
            <a:r>
              <a:rPr lang="en-ID" sz="2800" dirty="0"/>
              <a:t>180º = 720º</a:t>
            </a: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E70081-FA64-4275-A1E2-D08F92B50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8" t="19860" r="3097" b="12753"/>
          <a:stretch/>
        </p:blipFill>
        <p:spPr>
          <a:xfrm rot="10800000">
            <a:off x="463826" y="464206"/>
            <a:ext cx="11264348" cy="59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1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C315E-0BEB-4F31-A71E-7F026259A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5" y="627797"/>
            <a:ext cx="10939670" cy="10781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1.  PENGUKURAN SUDUT PADA SEGITIGA</a:t>
            </a:r>
            <a:endParaRPr lang="en-ID" b="1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5632B34-5F06-4BC4-9068-AECA5841D074}"/>
              </a:ext>
            </a:extLst>
          </p:cNvPr>
          <p:cNvSpPr/>
          <p:nvPr/>
        </p:nvSpPr>
        <p:spPr>
          <a:xfrm>
            <a:off x="1487605" y="2647666"/>
            <a:ext cx="2811439" cy="1583140"/>
          </a:xfrm>
          <a:prstGeom prst="triangle">
            <a:avLst>
              <a:gd name="adj" fmla="val 76857"/>
            </a:avLst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4FBB77-22CE-4668-82FA-707E76BE4B70}"/>
              </a:ext>
            </a:extLst>
          </p:cNvPr>
          <p:cNvSpPr txBox="1"/>
          <p:nvPr/>
        </p:nvSpPr>
        <p:spPr>
          <a:xfrm flipH="1">
            <a:off x="3857992" y="2647666"/>
            <a:ext cx="95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&lt;A 70º</a:t>
            </a:r>
            <a:endParaRPr lang="en-ID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EC067-374E-4EFB-85EE-CAFE7D8E07ED}"/>
              </a:ext>
            </a:extLst>
          </p:cNvPr>
          <p:cNvSpPr txBox="1"/>
          <p:nvPr/>
        </p:nvSpPr>
        <p:spPr>
          <a:xfrm flipH="1">
            <a:off x="4299044" y="3830696"/>
            <a:ext cx="95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&lt;C 60º</a:t>
            </a:r>
            <a:endParaRPr lang="en-ID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660665-F32F-4342-A1C4-54B6B9034E5B}"/>
              </a:ext>
            </a:extLst>
          </p:cNvPr>
          <p:cNvSpPr txBox="1"/>
          <p:nvPr/>
        </p:nvSpPr>
        <p:spPr>
          <a:xfrm flipH="1">
            <a:off x="626165" y="3830696"/>
            <a:ext cx="95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&lt;B = ?</a:t>
            </a:r>
            <a:endParaRPr lang="en-ID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F6F21-0AA3-4E4F-8142-FFF25C0FAAD8}"/>
              </a:ext>
            </a:extLst>
          </p:cNvPr>
          <p:cNvSpPr txBox="1"/>
          <p:nvPr/>
        </p:nvSpPr>
        <p:spPr>
          <a:xfrm>
            <a:off x="5422290" y="2469740"/>
            <a:ext cx="5282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180º = &lt;A + &lt;B + &lt;C</a:t>
            </a:r>
          </a:p>
          <a:p>
            <a:r>
              <a:rPr lang="en-US" sz="2400" b="1" dirty="0"/>
              <a:t>180º = 70º + &lt;B + 60º</a:t>
            </a:r>
          </a:p>
          <a:p>
            <a:r>
              <a:rPr lang="en-US" sz="2400" b="1" dirty="0"/>
              <a:t>180º = &lt;B + 130º</a:t>
            </a:r>
          </a:p>
          <a:p>
            <a:r>
              <a:rPr lang="en-US" sz="2400" b="1" dirty="0"/>
              <a:t>180º - 130º = &lt;B</a:t>
            </a:r>
          </a:p>
          <a:p>
            <a:r>
              <a:rPr lang="en-US" sz="2400" b="1" dirty="0"/>
              <a:t>50º = &lt;B</a:t>
            </a:r>
            <a:endParaRPr lang="en-ID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5696D8-4308-45B9-B8A5-E17BF7709C2D}"/>
              </a:ext>
            </a:extLst>
          </p:cNvPr>
          <p:cNvSpPr txBox="1"/>
          <p:nvPr/>
        </p:nvSpPr>
        <p:spPr>
          <a:xfrm>
            <a:off x="1487605" y="4598227"/>
            <a:ext cx="5282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Cara </a:t>
            </a:r>
            <a:r>
              <a:rPr lang="en-US" sz="2400" b="1" dirty="0" err="1">
                <a:solidFill>
                  <a:srgbClr val="FF0000"/>
                </a:solidFill>
              </a:rPr>
              <a:t>mudah</a:t>
            </a:r>
            <a:r>
              <a:rPr lang="en-US" sz="2400" b="1" dirty="0">
                <a:solidFill>
                  <a:srgbClr val="FF0000"/>
                </a:solidFill>
              </a:rPr>
              <a:t> :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&lt;B = 180º - 130º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&lt;B = 50º</a:t>
            </a:r>
            <a:endParaRPr lang="en-ID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AF59B6-7C7B-49BD-8CA9-0B908F98BBF9}"/>
              </a:ext>
            </a:extLst>
          </p:cNvPr>
          <p:cNvSpPr txBox="1"/>
          <p:nvPr/>
        </p:nvSpPr>
        <p:spPr>
          <a:xfrm flipH="1">
            <a:off x="1487603" y="2028884"/>
            <a:ext cx="2063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Ditanya</a:t>
            </a:r>
            <a:r>
              <a:rPr lang="en-US" sz="2400" b="1" dirty="0"/>
              <a:t> &lt;B ?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309097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091B3-165A-462D-AD98-9659E7740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3BCF4F-CC39-431E-9F45-9C7EDBE5D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89" t="21183" r="3828" b="4775"/>
          <a:stretch/>
        </p:blipFill>
        <p:spPr>
          <a:xfrm rot="10800000">
            <a:off x="477669" y="405765"/>
            <a:ext cx="11245757" cy="6023705"/>
          </a:xfrm>
        </p:spPr>
      </p:pic>
    </p:spTree>
    <p:extLst>
      <p:ext uri="{BB962C8B-B14F-4D97-AF65-F5344CB8AC3E}">
        <p14:creationId xmlns:p14="http://schemas.microsoft.com/office/powerpoint/2010/main" val="95461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9A8F-DED2-48EC-AFFE-92021C0A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3CD746-DFF6-4183-8C83-822189CCA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76" t="18906" r="3455" b="5687"/>
          <a:stretch/>
        </p:blipFill>
        <p:spPr>
          <a:xfrm rot="10800000">
            <a:off x="464022" y="449869"/>
            <a:ext cx="11300347" cy="5964136"/>
          </a:xfrm>
        </p:spPr>
      </p:pic>
    </p:spTree>
    <p:extLst>
      <p:ext uri="{BB962C8B-B14F-4D97-AF65-F5344CB8AC3E}">
        <p14:creationId xmlns:p14="http://schemas.microsoft.com/office/powerpoint/2010/main" val="148684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13FD17-9A88-442D-A8B3-C327B9BCAC78}"/>
              </a:ext>
            </a:extLst>
          </p:cNvPr>
          <p:cNvCxnSpPr>
            <a:cxnSpLocks/>
          </p:cNvCxnSpPr>
          <p:nvPr/>
        </p:nvCxnSpPr>
        <p:spPr>
          <a:xfrm>
            <a:off x="1364776" y="3429000"/>
            <a:ext cx="0" cy="168891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908C14-4AD9-4A1C-8DA8-E7C7C5617E30}"/>
              </a:ext>
            </a:extLst>
          </p:cNvPr>
          <p:cNvCxnSpPr>
            <a:cxnSpLocks/>
          </p:cNvCxnSpPr>
          <p:nvPr/>
        </p:nvCxnSpPr>
        <p:spPr>
          <a:xfrm flipH="1">
            <a:off x="1364776" y="5117910"/>
            <a:ext cx="27432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4EFAC2-FA6E-46A7-B080-DD996E01F957}"/>
              </a:ext>
            </a:extLst>
          </p:cNvPr>
          <p:cNvCxnSpPr>
            <a:cxnSpLocks/>
          </p:cNvCxnSpPr>
          <p:nvPr/>
        </p:nvCxnSpPr>
        <p:spPr>
          <a:xfrm>
            <a:off x="1331938" y="3431976"/>
            <a:ext cx="1731701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6C5160-D9D8-4BDF-8495-13C3B050891A}"/>
              </a:ext>
            </a:extLst>
          </p:cNvPr>
          <p:cNvCxnSpPr>
            <a:cxnSpLocks/>
          </p:cNvCxnSpPr>
          <p:nvPr/>
        </p:nvCxnSpPr>
        <p:spPr>
          <a:xfrm>
            <a:off x="3043451" y="3429000"/>
            <a:ext cx="1064525" cy="168891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A6D0479-1B93-4016-8CEA-0723609F9ACD}"/>
              </a:ext>
            </a:extLst>
          </p:cNvPr>
          <p:cNvSpPr/>
          <p:nvPr/>
        </p:nvSpPr>
        <p:spPr>
          <a:xfrm>
            <a:off x="1399479" y="3453940"/>
            <a:ext cx="163760" cy="211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92D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0FAAC4-CE70-44B6-90B9-A0C35F2C804F}"/>
              </a:ext>
            </a:extLst>
          </p:cNvPr>
          <p:cNvSpPr/>
          <p:nvPr/>
        </p:nvSpPr>
        <p:spPr>
          <a:xfrm>
            <a:off x="1399479" y="4864371"/>
            <a:ext cx="163760" cy="211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0D21C9-DC36-40E9-916C-E5F39D8C384D}"/>
              </a:ext>
            </a:extLst>
          </p:cNvPr>
          <p:cNvSpPr txBox="1"/>
          <p:nvPr/>
        </p:nvSpPr>
        <p:spPr>
          <a:xfrm>
            <a:off x="1303363" y="5127717"/>
            <a:ext cx="90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F40CAD-5499-4DBA-9AC0-DA883FF40E32}"/>
              </a:ext>
            </a:extLst>
          </p:cNvPr>
          <p:cNvSpPr txBox="1"/>
          <p:nvPr/>
        </p:nvSpPr>
        <p:spPr>
          <a:xfrm>
            <a:off x="3871416" y="5127717"/>
            <a:ext cx="90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ADFC00-04D9-4A65-9775-D47488CE9AA3}"/>
              </a:ext>
            </a:extLst>
          </p:cNvPr>
          <p:cNvSpPr txBox="1"/>
          <p:nvPr/>
        </p:nvSpPr>
        <p:spPr>
          <a:xfrm>
            <a:off x="2879692" y="3062644"/>
            <a:ext cx="90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EE29DA-0408-4214-B00C-026E20679DC9}"/>
              </a:ext>
            </a:extLst>
          </p:cNvPr>
          <p:cNvSpPr txBox="1"/>
          <p:nvPr/>
        </p:nvSpPr>
        <p:spPr>
          <a:xfrm>
            <a:off x="1303363" y="3054763"/>
            <a:ext cx="900750" cy="36933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559AEB-7A06-4E3B-A558-26C3962E0933}"/>
              </a:ext>
            </a:extLst>
          </p:cNvPr>
          <p:cNvSpPr txBox="1"/>
          <p:nvPr/>
        </p:nvSpPr>
        <p:spPr>
          <a:xfrm>
            <a:off x="2511195" y="3413425"/>
            <a:ext cx="90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140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°</a:t>
            </a:r>
            <a:r>
              <a:rPr lang="en-US" dirty="0"/>
              <a:t>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42E70605-E2EC-46BF-93DB-27EC35A58010}"/>
              </a:ext>
            </a:extLst>
          </p:cNvPr>
          <p:cNvSpPr txBox="1">
            <a:spLocks/>
          </p:cNvSpPr>
          <p:nvPr/>
        </p:nvSpPr>
        <p:spPr>
          <a:xfrm>
            <a:off x="616226" y="669219"/>
            <a:ext cx="10959548" cy="11505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/>
              <a:t>2. </a:t>
            </a:r>
            <a:r>
              <a:rPr lang="en-US" sz="4000" b="1" dirty="0"/>
              <a:t>PENGUKURAN</a:t>
            </a:r>
            <a:r>
              <a:rPr lang="en-US" sz="3600" b="1" dirty="0"/>
              <a:t> SUDUT PADA SEGI EMPAT</a:t>
            </a:r>
            <a:endParaRPr lang="en-ID" sz="3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1F1F1E-307B-42F6-9794-764ED47E4A72}"/>
              </a:ext>
            </a:extLst>
          </p:cNvPr>
          <p:cNvSpPr txBox="1"/>
          <p:nvPr/>
        </p:nvSpPr>
        <p:spPr>
          <a:xfrm>
            <a:off x="5260654" y="2484444"/>
            <a:ext cx="5282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360º = &lt;A + &lt;B + &lt;C + &lt;D</a:t>
            </a:r>
          </a:p>
          <a:p>
            <a:r>
              <a:rPr lang="en-US" sz="2400" b="1" dirty="0"/>
              <a:t>360º = 90º + &lt;B + 140º + 90º</a:t>
            </a:r>
          </a:p>
          <a:p>
            <a:r>
              <a:rPr lang="en-US" sz="2400" b="1" dirty="0"/>
              <a:t>360º = &lt;B + 320º</a:t>
            </a:r>
          </a:p>
          <a:p>
            <a:r>
              <a:rPr lang="en-US" sz="2400" b="1" dirty="0"/>
              <a:t>360º - 320º = &lt;B</a:t>
            </a:r>
          </a:p>
          <a:p>
            <a:r>
              <a:rPr lang="en-US" sz="2400" b="1" dirty="0"/>
              <a:t>40º = &lt;B</a:t>
            </a:r>
            <a:endParaRPr lang="en-ID" sz="24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F5F98C-E667-4132-9550-6A4CAD3596EA}"/>
              </a:ext>
            </a:extLst>
          </p:cNvPr>
          <p:cNvSpPr txBox="1"/>
          <p:nvPr/>
        </p:nvSpPr>
        <p:spPr>
          <a:xfrm>
            <a:off x="4772167" y="4527552"/>
            <a:ext cx="5282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Cara </a:t>
            </a:r>
            <a:r>
              <a:rPr lang="en-US" sz="2400" b="1" dirty="0" err="1">
                <a:solidFill>
                  <a:srgbClr val="FF0000"/>
                </a:solidFill>
              </a:rPr>
              <a:t>mudah</a:t>
            </a:r>
            <a:r>
              <a:rPr lang="en-US" sz="2400" b="1" dirty="0">
                <a:solidFill>
                  <a:srgbClr val="FF0000"/>
                </a:solidFill>
              </a:rPr>
              <a:t> :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&lt;B = 360º - 140º - 90º - 90º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&lt;B = 40º</a:t>
            </a:r>
            <a:endParaRPr lang="en-ID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D005CE-DCC0-4A81-BFEF-36D7C31BA1ED}"/>
              </a:ext>
            </a:extLst>
          </p:cNvPr>
          <p:cNvSpPr txBox="1"/>
          <p:nvPr/>
        </p:nvSpPr>
        <p:spPr>
          <a:xfrm flipH="1">
            <a:off x="1487603" y="2028884"/>
            <a:ext cx="2063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Ditanya</a:t>
            </a:r>
            <a:r>
              <a:rPr lang="en-US" sz="2400" b="1" dirty="0"/>
              <a:t> &lt;B ?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16113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9D769-1413-466B-ACA2-F385D2AB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B45FA1-DA22-407E-8074-8062D24E7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65" t="15424" r="3828" b="4364"/>
          <a:stretch/>
        </p:blipFill>
        <p:spPr>
          <a:xfrm rot="10800000">
            <a:off x="450373" y="477670"/>
            <a:ext cx="11286701" cy="5971500"/>
          </a:xfrm>
        </p:spPr>
      </p:pic>
    </p:spTree>
    <p:extLst>
      <p:ext uri="{BB962C8B-B14F-4D97-AF65-F5344CB8AC3E}">
        <p14:creationId xmlns:p14="http://schemas.microsoft.com/office/powerpoint/2010/main" val="302274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691A05B-E92F-4DB8-BF71-93CDE0966E01}"/>
              </a:ext>
            </a:extLst>
          </p:cNvPr>
          <p:cNvSpPr txBox="1">
            <a:spLocks/>
          </p:cNvSpPr>
          <p:nvPr/>
        </p:nvSpPr>
        <p:spPr>
          <a:xfrm>
            <a:off x="609599" y="629343"/>
            <a:ext cx="10946297" cy="13222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/>
              <a:t>3. PENGUKURAN SUDUT PADA BANGUN DATAR LAINNYA</a:t>
            </a:r>
            <a:endParaRPr lang="en-ID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AF805-7486-45F7-8EB4-EC75D6749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57" y="2721833"/>
            <a:ext cx="3446807" cy="3255318"/>
          </a:xfrm>
          <a:prstGeom prst="rect">
            <a:avLst/>
          </a:prstGeom>
        </p:spPr>
      </p:pic>
      <p:sp>
        <p:nvSpPr>
          <p:cNvPr id="4" name="Pentagon 3">
            <a:extLst>
              <a:ext uri="{FF2B5EF4-FFF2-40B4-BE49-F238E27FC236}">
                <a16:creationId xmlns:a16="http://schemas.microsoft.com/office/drawing/2014/main" id="{8B4412EE-D3C4-4347-9C0D-863910912870}"/>
              </a:ext>
            </a:extLst>
          </p:cNvPr>
          <p:cNvSpPr/>
          <p:nvPr/>
        </p:nvSpPr>
        <p:spPr>
          <a:xfrm>
            <a:off x="1152939" y="2822713"/>
            <a:ext cx="2928731" cy="2902226"/>
          </a:xfrm>
          <a:prstGeom prst="pentagon">
            <a:avLst/>
          </a:prstGeom>
          <a:solidFill>
            <a:schemeClr val="bg1"/>
          </a:solidFill>
          <a:ln w="76200">
            <a:solidFill>
              <a:srgbClr val="2E3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B9423-2D4C-4CA0-AB27-C9EC76DF0801}"/>
              </a:ext>
            </a:extLst>
          </p:cNvPr>
          <p:cNvSpPr txBox="1"/>
          <p:nvPr/>
        </p:nvSpPr>
        <p:spPr>
          <a:xfrm>
            <a:off x="4599746" y="2468770"/>
            <a:ext cx="667909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Tentukan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sudut</a:t>
            </a:r>
            <a:r>
              <a:rPr lang="en-US" sz="2000" dirty="0"/>
              <a:t> pada </a:t>
            </a:r>
            <a:r>
              <a:rPr lang="en-US" sz="2000" dirty="0" err="1"/>
              <a:t>segilima</a:t>
            </a:r>
            <a:r>
              <a:rPr lang="en-US" sz="2000" dirty="0"/>
              <a:t> </a:t>
            </a:r>
            <a:r>
              <a:rPr lang="en-US" sz="2000" dirty="0" err="1"/>
              <a:t>beraturan</a:t>
            </a:r>
            <a:r>
              <a:rPr lang="en-US" sz="2000" dirty="0"/>
              <a:t> pada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disamping</a:t>
            </a:r>
            <a:r>
              <a:rPr lang="en-US" sz="2000" dirty="0"/>
              <a:t> :</a:t>
            </a:r>
          </a:p>
          <a:p>
            <a:endParaRPr lang="en-US" sz="2000" dirty="0"/>
          </a:p>
          <a:p>
            <a:r>
              <a:rPr lang="en-US" sz="2800" b="1" dirty="0" err="1">
                <a:solidFill>
                  <a:srgbClr val="FF0000"/>
                </a:solidFill>
              </a:rPr>
              <a:t>Rumus</a:t>
            </a:r>
            <a:r>
              <a:rPr lang="en-US" sz="2800" b="1" dirty="0">
                <a:solidFill>
                  <a:srgbClr val="FF0000"/>
                </a:solidFill>
              </a:rPr>
              <a:t> = </a:t>
            </a:r>
            <a:r>
              <a:rPr lang="en-US" sz="2800" b="1" dirty="0" err="1">
                <a:solidFill>
                  <a:srgbClr val="FF0000"/>
                </a:solidFill>
              </a:rPr>
              <a:t>jumlah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sudut</a:t>
            </a:r>
            <a:r>
              <a:rPr lang="en-US" sz="2800" b="1" dirty="0">
                <a:solidFill>
                  <a:srgbClr val="FF0000"/>
                </a:solidFill>
              </a:rPr>
              <a:t> : </a:t>
            </a:r>
            <a:r>
              <a:rPr lang="en-US" sz="2800" b="1" dirty="0" err="1">
                <a:solidFill>
                  <a:srgbClr val="FF0000"/>
                </a:solidFill>
              </a:rPr>
              <a:t>banyak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sisi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= 540º : 5 </a:t>
            </a:r>
          </a:p>
          <a:p>
            <a:r>
              <a:rPr lang="en-US" sz="2000" b="1" dirty="0"/>
              <a:t>= 108</a:t>
            </a:r>
          </a:p>
          <a:p>
            <a:endParaRPr lang="en-US" sz="2000" b="1" dirty="0"/>
          </a:p>
          <a:p>
            <a:r>
              <a:rPr lang="en-US" sz="2000" dirty="0"/>
              <a:t>Jadi,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sudut</a:t>
            </a:r>
            <a:r>
              <a:rPr lang="en-US" sz="2000" dirty="0"/>
              <a:t> pada </a:t>
            </a:r>
            <a:r>
              <a:rPr lang="en-US" sz="2000" dirty="0" err="1"/>
              <a:t>segilima</a:t>
            </a:r>
            <a:r>
              <a:rPr lang="en-US" sz="2000" dirty="0"/>
              <a:t> </a:t>
            </a:r>
            <a:r>
              <a:rPr lang="en-US" sz="2000" dirty="0" err="1"/>
              <a:t>beraturan</a:t>
            </a:r>
            <a:r>
              <a:rPr lang="en-US" sz="2000" dirty="0"/>
              <a:t> </a:t>
            </a:r>
            <a:r>
              <a:rPr lang="en-US" sz="2000" dirty="0" err="1"/>
              <a:t>disamping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108º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269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</vt:lpstr>
      <vt:lpstr>Century Gothic</vt:lpstr>
      <vt:lpstr>Garamond</vt:lpstr>
      <vt:lpstr>Wingdings 3</vt:lpstr>
      <vt:lpstr>Organic</vt:lpstr>
      <vt:lpstr>Wisp</vt:lpstr>
      <vt:lpstr>MATEMATIKA  KELAS 4 BAB 9 “PENGUKURAN SUDUT”</vt:lpstr>
      <vt:lpstr>Pengukuran Sudut pada Bangun Datar</vt:lpstr>
      <vt:lpstr>PowerPoint Presentation</vt:lpstr>
      <vt:lpstr>1.  PENGUKURAN SUDUT PADA SEGITIGA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Jangan lupa kerjakan tugas kalian hal 174 dan 176-177 yaa ^_^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bab 9</dc:title>
  <dc:creator>iharahmawati17@outlook.com</dc:creator>
  <cp:lastModifiedBy>iharahmawati17@outlook.com</cp:lastModifiedBy>
  <cp:revision>29</cp:revision>
  <dcterms:created xsi:type="dcterms:W3CDTF">2021-04-22T06:57:45Z</dcterms:created>
  <dcterms:modified xsi:type="dcterms:W3CDTF">2021-05-07T02:33:03Z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