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65" r:id="rId3"/>
    <p:sldId id="258" r:id="rId4"/>
    <p:sldId id="278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27A16"/>
    <a:srgbClr val="F1CFEC"/>
    <a:srgbClr val="AE3CBA"/>
    <a:srgbClr val="009900"/>
    <a:srgbClr val="CEB3DF"/>
    <a:srgbClr val="2A583C"/>
    <a:srgbClr val="000E7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6" autoAdjust="0"/>
    <p:restoredTop sz="94660"/>
  </p:normalViewPr>
  <p:slideViewPr>
    <p:cSldViewPr>
      <p:cViewPr varScale="1">
        <p:scale>
          <a:sx n="140" d="100"/>
          <a:sy n="140" d="100"/>
        </p:scale>
        <p:origin x="66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50B8A3-9419-4E17-A517-F03130CB6856}" type="datetimeFigureOut">
              <a:rPr lang="en-US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534F799-D1AE-418B-83CE-77D41DFBA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8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0583" y="1352550"/>
            <a:ext cx="434901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3200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26247"/>
            <a:ext cx="3105343" cy="38071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" y="110520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kenampakan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buatan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>
                <a:latin typeface="Myriad Pro" panose="020B0503030403020204" pitchFamily="34" charset="0"/>
              </a:rPr>
              <a:t>di </a:t>
            </a:r>
            <a:r>
              <a:rPr lang="en-US" sz="2400" dirty="0" err="1">
                <a:latin typeface="Myriad Pro" panose="020B0503030403020204" pitchFamily="34" charset="0"/>
              </a:rPr>
              <a:t>wilayah</a:t>
            </a:r>
            <a:r>
              <a:rPr lang="en-US" sz="2400" dirty="0">
                <a:latin typeface="Myriad Pro" panose="020B0503030403020204" pitchFamily="34" charset="0"/>
              </a:rPr>
              <a:t> Indonesia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819150"/>
            <a:ext cx="2819400" cy="2460047"/>
            <a:chOff x="323850" y="666750"/>
            <a:chExt cx="2819400" cy="246004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850" y="666750"/>
              <a:ext cx="2819400" cy="19489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3850" y="2757465"/>
              <a:ext cx="28194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Bendungan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00400" y="2038350"/>
            <a:ext cx="2743200" cy="2372448"/>
            <a:chOff x="508000" y="666750"/>
            <a:chExt cx="2743200" cy="20129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000" y="666750"/>
              <a:ext cx="27432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08000" y="2366364"/>
              <a:ext cx="2743200" cy="313373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Pelabuhan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0" y="776265"/>
            <a:ext cx="2917370" cy="2481285"/>
            <a:chOff x="466272" y="666750"/>
            <a:chExt cx="2917370" cy="248128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835" y="666750"/>
              <a:ext cx="2778837" cy="19489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66272" y="2778703"/>
              <a:ext cx="291737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Jalan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2147415" y="1259013"/>
            <a:ext cx="18488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Pixabay.com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5396714" y="3272609"/>
            <a:ext cx="129382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8024310" y="1650702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12338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" y="110520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id-ID" sz="24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f</a:t>
            </a:r>
            <a:r>
              <a:rPr lang="en-US" sz="2400" b="1" dirty="0" err="1" smtClean="0">
                <a:solidFill>
                  <a:srgbClr val="7030A0"/>
                </a:solidFill>
                <a:latin typeface="Myriad Pro" panose="020B0503030403020204" pitchFamily="34" charset="0"/>
              </a:rPr>
              <a:t>auna</a:t>
            </a:r>
            <a:r>
              <a:rPr lang="en-US" sz="24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>
                <a:latin typeface="Myriad Pro" panose="020B0503030403020204" pitchFamily="34" charset="0"/>
              </a:rPr>
              <a:t>di wilayah Indonesia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635" y="666750"/>
            <a:ext cx="2438400" cy="562395"/>
            <a:chOff x="5421674" y="1976562"/>
            <a:chExt cx="2438400" cy="5623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2438400" cy="562395"/>
            </a:xfrm>
            <a:prstGeom prst="rect">
              <a:avLst/>
            </a:prstGeom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 err="1">
                  <a:latin typeface="Myriad Pro" panose="020B0503030403020204" pitchFamily="34" charset="0"/>
                </a:rPr>
                <a:t>Corak</a:t>
              </a:r>
              <a:r>
                <a:rPr lang="en-US" sz="2000" dirty="0">
                  <a:latin typeface="Myriad Pro" panose="020B0503030403020204" pitchFamily="34" charset="0"/>
                </a:rPr>
                <a:t> </a:t>
              </a:r>
              <a:r>
                <a:rPr lang="en-US" sz="2000" dirty="0" err="1">
                  <a:latin typeface="Myriad Pro" panose="020B0503030403020204" pitchFamily="34" charset="0"/>
                </a:rPr>
                <a:t>Asiatis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329" y="1308434"/>
            <a:ext cx="2816464" cy="2558715"/>
            <a:chOff x="231535" y="477317"/>
            <a:chExt cx="4054628" cy="2219645"/>
          </a:xfrm>
        </p:grpSpPr>
        <p:pic>
          <p:nvPicPr>
            <p:cNvPr id="9" name="Picture 8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31535" y="477317"/>
              <a:ext cx="4054627" cy="221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0997" y="622815"/>
              <a:ext cx="3905166" cy="194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Orang</a:t>
              </a:r>
              <a:r>
                <a:rPr lang="id-ID" sz="2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utan</a:t>
              </a:r>
              <a:endParaRPr lang="en-US" sz="22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Gajah </a:t>
              </a: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sumatra</a:t>
              </a:r>
              <a:endParaRPr lang="en-US" sz="22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Harimau</a:t>
              </a:r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sumatra</a:t>
              </a:r>
              <a:endParaRPr lang="en-US" sz="22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Badak</a:t>
              </a:r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bercula</a:t>
              </a:r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satu</a:t>
              </a:r>
              <a:endParaRPr lang="en-US" sz="2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7050" y="1047750"/>
            <a:ext cx="2438400" cy="562395"/>
            <a:chOff x="5421674" y="1976562"/>
            <a:chExt cx="2438400" cy="5623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2438400" cy="562395"/>
            </a:xfrm>
            <a:prstGeom prst="rect">
              <a:avLst/>
            </a:prstGeom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 err="1">
                  <a:latin typeface="Myriad Pro" panose="020B0503030403020204" pitchFamily="34" charset="0"/>
                </a:rPr>
                <a:t>Corak</a:t>
              </a:r>
              <a:r>
                <a:rPr lang="en-US" sz="2000" dirty="0">
                  <a:latin typeface="Myriad Pro" panose="020B0503030403020204" pitchFamily="34" charset="0"/>
                </a:rPr>
                <a:t> </a:t>
              </a:r>
              <a:r>
                <a:rPr lang="en-US" sz="2000" dirty="0" err="1">
                  <a:latin typeface="Myriad Pro" panose="020B0503030403020204" pitchFamily="34" charset="0"/>
                </a:rPr>
                <a:t>Peralihan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0" y="666750"/>
            <a:ext cx="2438400" cy="562395"/>
            <a:chOff x="5421674" y="1976562"/>
            <a:chExt cx="2438400" cy="56239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2438400" cy="562395"/>
            </a:xfrm>
            <a:prstGeom prst="rect">
              <a:avLst/>
            </a:prstGeom>
          </p:spPr>
        </p:pic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 err="1">
                  <a:latin typeface="Myriad Pro" panose="020B0503030403020204" pitchFamily="34" charset="0"/>
                </a:rPr>
                <a:t>Corak</a:t>
              </a:r>
              <a:r>
                <a:rPr lang="en-US" sz="2000" dirty="0">
                  <a:latin typeface="Myriad Pro" panose="020B0503030403020204" pitchFamily="34" charset="0"/>
                </a:rPr>
                <a:t> </a:t>
              </a:r>
              <a:r>
                <a:rPr lang="en-US" sz="2000" dirty="0" err="1">
                  <a:latin typeface="Myriad Pro" panose="020B0503030403020204" pitchFamily="34" charset="0"/>
                </a:rPr>
                <a:t>Australis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74694" y="1308434"/>
            <a:ext cx="2816464" cy="2558715"/>
            <a:chOff x="231535" y="477317"/>
            <a:chExt cx="4054628" cy="2219645"/>
          </a:xfrm>
        </p:grpSpPr>
        <p:pic>
          <p:nvPicPr>
            <p:cNvPr id="33" name="Picture 32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31535" y="477317"/>
              <a:ext cx="4054627" cy="221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80997" y="711106"/>
              <a:ext cx="3905166" cy="165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Cendrawasih</a:t>
              </a:r>
              <a:endParaRPr lang="en-US" sz="22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Merak</a:t>
              </a:r>
              <a:endParaRPr lang="en-US" sz="22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Kaka</a:t>
              </a:r>
              <a:r>
                <a:rPr lang="id-ID" sz="2200" dirty="0">
                  <a:solidFill>
                    <a:schemeClr val="accent2">
                      <a:lumMod val="75000"/>
                    </a:schemeClr>
                  </a:solidFill>
                </a:rPr>
                <a:t>k</a:t>
              </a: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tua</a:t>
              </a:r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 raja</a:t>
              </a: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 err="1">
                  <a:solidFill>
                    <a:schemeClr val="accent2">
                      <a:lumMod val="75000"/>
                    </a:schemeClr>
                  </a:solidFill>
                </a:rPr>
                <a:t>Kasuari</a:t>
              </a:r>
              <a:endParaRPr lang="en-US" sz="2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67050" y="1681055"/>
            <a:ext cx="2816463" cy="2567095"/>
            <a:chOff x="3067050" y="1681055"/>
            <a:chExt cx="2816463" cy="2567095"/>
          </a:xfrm>
        </p:grpSpPr>
        <p:pic>
          <p:nvPicPr>
            <p:cNvPr id="35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3067050" y="1681055"/>
              <a:ext cx="2816463" cy="256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067050" y="1882735"/>
              <a:ext cx="2712643" cy="19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</a:rPr>
                <a:t>Tapir</a:t>
              </a: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 err="1">
                  <a:solidFill>
                    <a:schemeClr val="accent6">
                      <a:lumMod val="50000"/>
                    </a:schemeClr>
                  </a:solidFill>
                </a:rPr>
                <a:t>Trenggiling</a:t>
              </a:r>
              <a:endParaRPr lang="en-US" sz="22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 err="1">
                  <a:solidFill>
                    <a:schemeClr val="accent6">
                      <a:lumMod val="50000"/>
                    </a:schemeClr>
                  </a:solidFill>
                </a:rPr>
                <a:t>Anoa</a:t>
              </a:r>
              <a:endParaRPr lang="en-US" sz="22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200" dirty="0" smtClean="0">
                  <a:solidFill>
                    <a:schemeClr val="accent6">
                      <a:lumMod val="50000"/>
                    </a:schemeClr>
                  </a:solidFill>
                </a:rPr>
                <a:t>Komodo </a:t>
              </a:r>
              <a:endParaRPr lang="en-US" sz="2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4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530339" y="1352550"/>
            <a:ext cx="556260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geografis</a:t>
            </a:r>
            <a:r>
              <a:rPr lang="en-US" sz="2800" dirty="0"/>
              <a:t> Indonesia </a:t>
            </a:r>
            <a:r>
              <a:rPr lang="en-US" sz="2800" dirty="0" err="1"/>
              <a:t>memengaruhi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ekonomi</a:t>
            </a:r>
            <a:r>
              <a:rPr lang="en-US" sz="2800" dirty="0"/>
              <a:t>,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sosial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B27A16"/>
                </a:solidFill>
              </a:rPr>
              <a:t>budaya</a:t>
            </a:r>
            <a:r>
              <a:rPr lang="en-US" sz="2800" dirty="0"/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2" descr="D:\PROJECT 2017\4a.st2.p2.3 bu gu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782" y="971550"/>
            <a:ext cx="2133600" cy="37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89BFA60-3285-4634-A047-99227C23B480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9" name="Rounded Rectangle 26">
              <a:extLst>
                <a:ext uri="{FF2B5EF4-FFF2-40B4-BE49-F238E27FC236}">
                  <a16:creationId xmlns:a16="http://schemas.microsoft.com/office/drawing/2014/main" xmlns="" id="{D43EE13A-56B4-47FB-9D02-B3BE55ED5CAC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1D3742C-5085-4A65-B819-DE8A014BE187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9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" y="110520"/>
            <a:ext cx="567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b="1" dirty="0" err="1">
                <a:latin typeface="Myriad Pro" panose="020B0503030403020204" pitchFamily="34" charset="0"/>
              </a:rPr>
              <a:t>Pengaruh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dalam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bidang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id-ID" sz="2400" b="1" dirty="0">
                <a:latin typeface="Myriad Pro" panose="020B0503030403020204" pitchFamily="34" charset="0"/>
              </a:rPr>
              <a:t>ek</a:t>
            </a:r>
            <a:r>
              <a:rPr lang="en-US" sz="2400" b="1" dirty="0" err="1">
                <a:latin typeface="Myriad Pro" panose="020B0503030403020204" pitchFamily="34" charset="0"/>
              </a:rPr>
              <a:t>onomi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820400"/>
            <a:ext cx="373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ID" altLang="en-US" sz="2200" dirty="0" err="1"/>
              <a:t>Kondisi</a:t>
            </a:r>
            <a:r>
              <a:rPr lang="en-ID" altLang="en-US" sz="2200" dirty="0"/>
              <a:t> </a:t>
            </a:r>
            <a:r>
              <a:rPr lang="en-ID" altLang="en-US" sz="2200" dirty="0" err="1"/>
              <a:t>geografis</a:t>
            </a:r>
            <a:r>
              <a:rPr lang="en-ID" altLang="en-US" sz="2200" dirty="0"/>
              <a:t> </a:t>
            </a:r>
            <a:r>
              <a:rPr lang="en-ID" altLang="en-US" sz="2200" dirty="0" err="1"/>
              <a:t>membuat</a:t>
            </a:r>
            <a:r>
              <a:rPr lang="en-ID" altLang="en-US" sz="2200" dirty="0"/>
              <a:t> </a:t>
            </a:r>
            <a:r>
              <a:rPr lang="en-ID" altLang="en-US" sz="2200" dirty="0" err="1"/>
              <a:t>mata</a:t>
            </a:r>
            <a:r>
              <a:rPr lang="id-ID" altLang="en-US" sz="2200" dirty="0"/>
              <a:t> </a:t>
            </a:r>
            <a:r>
              <a:rPr lang="en-ID" altLang="en-US" sz="2200" dirty="0" err="1"/>
              <a:t>pencaharian</a:t>
            </a:r>
            <a:r>
              <a:rPr lang="en-ID" altLang="en-US" sz="2200" dirty="0"/>
              <a:t> </a:t>
            </a:r>
            <a:r>
              <a:rPr lang="en-ID" altLang="en-US" sz="2200" dirty="0" err="1"/>
              <a:t>masyarakat</a:t>
            </a:r>
            <a:r>
              <a:rPr lang="en-ID" altLang="en-US" sz="2200" dirty="0"/>
              <a:t> Indonesia </a:t>
            </a:r>
            <a:r>
              <a:rPr lang="en-ID" altLang="en-US" sz="2200" dirty="0" err="1"/>
              <a:t>beragam</a:t>
            </a:r>
            <a:r>
              <a:rPr lang="en-ID" altLang="en-US" sz="2200" dirty="0"/>
              <a:t>.</a:t>
            </a:r>
            <a:endParaRPr lang="en-US" altLang="en-US" sz="22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2573000"/>
            <a:ext cx="335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ID" altLang="en-US" sz="2200" dirty="0" err="1"/>
              <a:t>Keberagaman</a:t>
            </a:r>
            <a:r>
              <a:rPr lang="en-ID" altLang="en-US" sz="2200" dirty="0"/>
              <a:t> </a:t>
            </a:r>
            <a:r>
              <a:rPr lang="en-ID" altLang="en-US" sz="2200" dirty="0" err="1"/>
              <a:t>mata</a:t>
            </a:r>
            <a:r>
              <a:rPr lang="id-ID" altLang="en-US" sz="2200" dirty="0"/>
              <a:t> </a:t>
            </a:r>
            <a:r>
              <a:rPr lang="en-ID" altLang="en-US" sz="2200" dirty="0" err="1"/>
              <a:t>pencaharian</a:t>
            </a:r>
            <a:r>
              <a:rPr lang="en-ID" altLang="en-US" sz="2200" dirty="0"/>
              <a:t> </a:t>
            </a:r>
            <a:r>
              <a:rPr lang="en-ID" altLang="en-US" sz="2200" dirty="0" err="1"/>
              <a:t>dipengaruhi</a:t>
            </a:r>
            <a:r>
              <a:rPr lang="en-ID" altLang="en-US" sz="2200" dirty="0"/>
              <a:t> </a:t>
            </a:r>
            <a:r>
              <a:rPr lang="en-ID" altLang="en-US" sz="2200" dirty="0" err="1"/>
              <a:t>kenampakan</a:t>
            </a:r>
            <a:r>
              <a:rPr lang="en-ID" altLang="en-US" sz="2200" dirty="0"/>
              <a:t> wilayah </a:t>
            </a:r>
            <a:r>
              <a:rPr lang="en-ID" altLang="en-US" sz="2200" dirty="0" err="1"/>
              <a:t>sekitar</a:t>
            </a:r>
            <a:r>
              <a:rPr lang="en-ID" altLang="en-US" sz="2200" dirty="0"/>
              <a:t>.</a:t>
            </a:r>
            <a:endParaRPr lang="en-US" altLang="en-US" sz="2200" b="1" dirty="0"/>
          </a:p>
        </p:txBody>
      </p:sp>
      <p:pic>
        <p:nvPicPr>
          <p:cNvPr id="3074" name="Picture 2" descr="C:\Users\P1859\Desktop\Kerjaaan start juli\PPT 4F\PPT 4F Sub 1\19 shutterstock_438829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"/>
            <a:ext cx="3256613" cy="2171075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PT 4F Sub 1\20 petani menanam padi shutterstock_377913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43150"/>
            <a:ext cx="3200400" cy="2133979"/>
          </a:xfrm>
          <a:prstGeom prst="roundRect">
            <a:avLst>
              <a:gd name="adj" fmla="val 79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7043637" y="3310109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6200000">
            <a:off x="4529037" y="1299658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5432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" y="110520"/>
            <a:ext cx="567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b="1" dirty="0" err="1">
                <a:latin typeface="Myriad Pro" pitchFamily="34" charset="0"/>
              </a:rPr>
              <a:t>Pengaruh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dalam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bidang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sosial</a:t>
            </a:r>
            <a:endParaRPr lang="en-US" sz="2400" b="1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8150" y="895350"/>
            <a:ext cx="4876800" cy="1219200"/>
            <a:chOff x="533400" y="666750"/>
            <a:chExt cx="5016137" cy="12192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3400" y="666750"/>
              <a:ext cx="5016137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/>
                <a:t>Kondisi</a:t>
              </a:r>
              <a:r>
                <a:rPr lang="en-US" sz="2400" dirty="0"/>
                <a:t> </a:t>
              </a:r>
              <a:r>
                <a:rPr lang="en-US" sz="2400" dirty="0" err="1"/>
                <a:t>geografis</a:t>
              </a:r>
              <a:r>
                <a:rPr lang="en-US" sz="2400" dirty="0"/>
                <a:t> </a:t>
              </a:r>
              <a:r>
                <a:rPr lang="en-US" sz="2400" dirty="0" err="1"/>
                <a:t>mempengaruhi</a:t>
              </a:r>
              <a:r>
                <a:rPr lang="en-US" sz="2400" dirty="0"/>
                <a:t> </a:t>
              </a:r>
              <a:r>
                <a:rPr lang="en-US" sz="2400" dirty="0" err="1"/>
                <a:t>pertumbuhan</a:t>
              </a:r>
              <a:r>
                <a:rPr lang="en-US" sz="2400" dirty="0"/>
                <a:t> </a:t>
              </a:r>
              <a:r>
                <a:rPr lang="en-US" sz="2400" dirty="0" err="1"/>
                <a:t>penduduk</a:t>
              </a:r>
              <a:r>
                <a:rPr lang="en-US" sz="2400" dirty="0"/>
                <a:t> di Indonesia. 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33400" y="1867079"/>
              <a:ext cx="5016137" cy="1887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38150" y="2266950"/>
            <a:ext cx="4876800" cy="1219200"/>
            <a:chOff x="533400" y="666750"/>
            <a:chExt cx="5016137" cy="12192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33400" y="666750"/>
              <a:ext cx="5016137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/>
                <a:t>Sebagian</a:t>
              </a:r>
              <a:r>
                <a:rPr lang="en-US" sz="2400" dirty="0"/>
                <a:t> </a:t>
              </a:r>
              <a:r>
                <a:rPr lang="en-US" sz="2400" dirty="0" err="1"/>
                <a:t>besar</a:t>
              </a:r>
              <a:r>
                <a:rPr lang="en-US" sz="2400" dirty="0"/>
                <a:t> </a:t>
              </a:r>
              <a:r>
                <a:rPr lang="en-US" sz="2400" dirty="0" err="1"/>
                <a:t>penduduk</a:t>
              </a:r>
              <a:r>
                <a:rPr lang="en-US" sz="2400" dirty="0"/>
                <a:t> Indonesia </a:t>
              </a:r>
              <a:r>
                <a:rPr lang="en-US" sz="2400" dirty="0" err="1"/>
                <a:t>berada</a:t>
              </a:r>
              <a:r>
                <a:rPr lang="en-US" sz="2400" dirty="0"/>
                <a:t> </a:t>
              </a:r>
              <a:r>
                <a:rPr lang="en-US" sz="2400" dirty="0" err="1"/>
                <a:t>pada</a:t>
              </a:r>
              <a:r>
                <a:rPr lang="en-US" sz="2400" dirty="0"/>
                <a:t> </a:t>
              </a:r>
              <a:r>
                <a:rPr lang="en-US" sz="2400" dirty="0" err="1"/>
                <a:t>usia</a:t>
              </a:r>
              <a:r>
                <a:rPr lang="en-US" sz="2400" dirty="0"/>
                <a:t> </a:t>
              </a:r>
              <a:r>
                <a:rPr lang="en-US" sz="2400" dirty="0" err="1"/>
                <a:t>produktif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33400" y="1867079"/>
              <a:ext cx="5016137" cy="1887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71550" y="3714750"/>
            <a:ext cx="3810000" cy="601172"/>
            <a:chOff x="3276600" y="903778"/>
            <a:chExt cx="3810000" cy="6011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03778"/>
              <a:ext cx="3810000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276600" y="1004309"/>
              <a:ext cx="3733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2000" b="1" dirty="0">
                  <a:solidFill>
                    <a:srgbClr val="FF0066"/>
                  </a:solidFill>
                  <a:latin typeface="Myriad Pro" pitchFamily="34" charset="0"/>
                </a:rPr>
                <a:t>Usia 16-64 tahun</a:t>
              </a:r>
              <a:endParaRPr lang="en-US" sz="2000" b="1" dirty="0">
                <a:solidFill>
                  <a:srgbClr val="FF0066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16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5328805" y="1158521"/>
            <a:ext cx="2679809" cy="35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6265769" y="1573914"/>
            <a:ext cx="2679809" cy="35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1" name="Rounded Rectangle 10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3.6</a:t>
              </a:r>
            </a:p>
          </p:txBody>
        </p:sp>
      </p:grpSp>
      <p:pic>
        <p:nvPicPr>
          <p:cNvPr id="13" name="Picture 2" descr="E:\ELISA\ERLANGGA LISA\2017\TEMPLATE PPT\SD Buping Tematik Terpadu K13N\papan canva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"/>
          <a:stretch/>
        </p:blipFill>
        <p:spPr bwMode="auto">
          <a:xfrm>
            <a:off x="357989" y="0"/>
            <a:ext cx="5791200" cy="51421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469940"/>
            <a:ext cx="54864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000" b="1" dirty="0" err="1">
                <a:solidFill>
                  <a:srgbClr val="FF0066"/>
                </a:solidFill>
              </a:rPr>
              <a:t>Kondisi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geografis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memengaruhi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bidang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budaya</a:t>
            </a:r>
            <a:r>
              <a:rPr lang="en-US" sz="2000" b="1" dirty="0">
                <a:solidFill>
                  <a:srgbClr val="FF0066"/>
                </a:solidFill>
              </a:rPr>
              <a:t> Indonesia.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endParaRPr lang="en-US" sz="2000" dirty="0"/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Tari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tradisional</a:t>
            </a:r>
            <a:endParaRPr lang="en-US" altLang="en-US" sz="2000" dirty="0"/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Rumah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adat</a:t>
            </a:r>
            <a:endParaRPr lang="en-US" altLang="en-US" sz="2000" dirty="0"/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Senjata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tradisional</a:t>
            </a:r>
            <a:endParaRPr lang="en-US" altLang="en-US" sz="2000" dirty="0"/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Lagu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daerah</a:t>
            </a:r>
            <a:endParaRPr lang="en-US" altLang="en-US" sz="2000" dirty="0"/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Alat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musik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tradisional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78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09550"/>
            <a:ext cx="5257800" cy="4329113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19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id-ID" altLang="en-US" sz="4000" b="1" dirty="0">
                  <a:solidFill>
                    <a:srgbClr val="0070C0"/>
                  </a:solidFill>
                  <a:cs typeface="Calibri" pitchFamily="34" charset="0"/>
                </a:rPr>
                <a:t>Organ Gerak Hewan dan Manusia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751293"/>
            <a:ext cx="36933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200" dirty="0" err="1">
                <a:latin typeface="Myriad Pro" panose="020B0503030403020204" pitchFamily="34" charset="0"/>
              </a:rPr>
              <a:t>Letak</a:t>
            </a:r>
            <a:r>
              <a:rPr lang="en-US" sz="2200" dirty="0">
                <a:latin typeface="Myriad Pro" panose="020B0503030403020204" pitchFamily="34" charset="0"/>
              </a:rPr>
              <a:t> </a:t>
            </a:r>
            <a:r>
              <a:rPr lang="en-US" sz="2200" dirty="0" err="1">
                <a:latin typeface="Myriad Pro" panose="020B0503030403020204" pitchFamily="34" charset="0"/>
              </a:rPr>
              <a:t>geografis</a:t>
            </a:r>
            <a:r>
              <a:rPr lang="en-US" sz="2200" dirty="0">
                <a:latin typeface="Myriad Pro" panose="020B0503030403020204" pitchFamily="34" charset="0"/>
              </a:rPr>
              <a:t> </a:t>
            </a:r>
            <a:r>
              <a:rPr lang="en-US" sz="2200" dirty="0" err="1">
                <a:latin typeface="Myriad Pro" panose="020B0503030403020204" pitchFamily="34" charset="0"/>
              </a:rPr>
              <a:t>membuat</a:t>
            </a:r>
            <a:r>
              <a:rPr lang="en-US" sz="2200" dirty="0">
                <a:latin typeface="Myriad Pro" panose="020B0503030403020204" pitchFamily="34" charset="0"/>
              </a:rPr>
              <a:t> Indonesia </a:t>
            </a:r>
            <a:r>
              <a:rPr lang="en-US" sz="2200" dirty="0" err="1">
                <a:latin typeface="Myriad Pro" panose="020B0503030403020204" pitchFamily="34" charset="0"/>
              </a:rPr>
              <a:t>diapit</a:t>
            </a:r>
            <a:r>
              <a:rPr lang="en-US" sz="2200" dirty="0"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57225" y="3167856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24" name="Picture 2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7" name="Rounded Rectangle 2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9365" r="19861" b="25210"/>
          <a:stretch/>
        </p:blipFill>
        <p:spPr bwMode="auto">
          <a:xfrm>
            <a:off x="82652" y="742950"/>
            <a:ext cx="502274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200" y="3174564"/>
            <a:ext cx="4930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>
                <a:latin typeface="Myriad Pro" panose="020B0503030403020204" pitchFamily="34" charset="0"/>
              </a:rPr>
              <a:t>Batas </a:t>
            </a:r>
            <a:r>
              <a:rPr lang="en-US" sz="2400" dirty="0" err="1">
                <a:latin typeface="Myriad Pro" panose="020B0503030403020204" pitchFamily="34" charset="0"/>
              </a:rPr>
              <a:t>wilayah</a:t>
            </a:r>
            <a:r>
              <a:rPr lang="en-US" sz="2400" dirty="0">
                <a:latin typeface="Myriad Pro" panose="020B0503030403020204" pitchFamily="34" charset="0"/>
              </a:rPr>
              <a:t> Indonesia: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7201" y="3636229"/>
            <a:ext cx="2540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Myriad Pro" pitchFamily="34" charset="0"/>
                <a:cs typeface="Myriad Arabic" pitchFamily="50" charset="-78"/>
              </a:rPr>
              <a:t>Laut</a:t>
            </a:r>
            <a:r>
              <a:rPr lang="en-US" sz="20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000" dirty="0" err="1">
                <a:latin typeface="Myriad Pro" pitchFamily="34" charset="0"/>
                <a:cs typeface="Myriad Arabic" pitchFamily="50" charset="-78"/>
              </a:rPr>
              <a:t>Tiongkok</a:t>
            </a:r>
            <a:r>
              <a:rPr lang="en-US" sz="2000" dirty="0">
                <a:latin typeface="Myriad Pro" pitchFamily="34" charset="0"/>
                <a:cs typeface="Myriad Arabic" pitchFamily="50" charset="-78"/>
              </a:rPr>
              <a:t> Selatan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27202" y="4196312"/>
            <a:ext cx="139699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yriad Pro" pitchFamily="34" charset="0"/>
              </a:rPr>
              <a:t>Malaysia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3400" y="3625888"/>
            <a:ext cx="121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 err="1">
                <a:latin typeface="Myriad Pro" panose="020B0503030403020204" pitchFamily="34" charset="0"/>
              </a:rPr>
              <a:t>Perairan</a:t>
            </a:r>
            <a:r>
              <a:rPr lang="en-US" sz="2200" dirty="0"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33400" y="4176997"/>
            <a:ext cx="121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 err="1">
                <a:latin typeface="Myriad Pro" panose="020B0503030403020204" pitchFamily="34" charset="0"/>
              </a:rPr>
              <a:t>Daratan</a:t>
            </a:r>
            <a:r>
              <a:rPr lang="en-US" sz="2200" dirty="0"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43400" y="3636229"/>
            <a:ext cx="202876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yriad Pro" pitchFamily="34" charset="0"/>
                <a:cs typeface="Myriad Arabic" pitchFamily="50" charset="-78"/>
              </a:rPr>
              <a:t>Samudra </a:t>
            </a:r>
            <a:r>
              <a:rPr lang="en-US" sz="2000" dirty="0" err="1">
                <a:latin typeface="Myriad Pro" pitchFamily="34" charset="0"/>
                <a:cs typeface="Myriad Arabic" pitchFamily="50" charset="-78"/>
              </a:rPr>
              <a:t>Pasifik</a:t>
            </a:r>
            <a:endParaRPr lang="en-US" sz="2000" dirty="0"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6600" y="4196312"/>
            <a:ext cx="195262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yriad Pro" pitchFamily="34" charset="0"/>
              </a:rPr>
              <a:t>Papua </a:t>
            </a:r>
            <a:r>
              <a:rPr lang="en-US" sz="2400" dirty="0" err="1">
                <a:latin typeface="Myriad Pro" pitchFamily="34" charset="0"/>
              </a:rPr>
              <a:t>Nugini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62574" y="4171950"/>
            <a:ext cx="195262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yriad Pro" pitchFamily="34" charset="0"/>
              </a:rPr>
              <a:t>Tim</a:t>
            </a:r>
            <a:r>
              <a:rPr lang="id-ID" sz="2400" dirty="0">
                <a:latin typeface="Myriad Pro" pitchFamily="34" charset="0"/>
              </a:rPr>
              <a:t>o</a:t>
            </a:r>
            <a:r>
              <a:rPr lang="en-US" sz="2400" dirty="0">
                <a:latin typeface="Myriad Pro" pitchFamily="34" charset="0"/>
              </a:rPr>
              <a:t>r </a:t>
            </a:r>
            <a:r>
              <a:rPr lang="en-US" sz="2400" dirty="0" err="1">
                <a:latin typeface="Myriad Pro" pitchFamily="34" charset="0"/>
              </a:rPr>
              <a:t>Leste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3636229"/>
            <a:ext cx="202876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yriad Pro" pitchFamily="34" charset="0"/>
                <a:cs typeface="Myriad Arabic" pitchFamily="50" charset="-78"/>
              </a:rPr>
              <a:t>Samudra </a:t>
            </a:r>
            <a:r>
              <a:rPr lang="en-US" sz="2000" dirty="0" err="1">
                <a:latin typeface="Myriad Pro" pitchFamily="34" charset="0"/>
                <a:cs typeface="Myriad Arabic" pitchFamily="50" charset="-78"/>
              </a:rPr>
              <a:t>Hindia</a:t>
            </a:r>
            <a:endParaRPr lang="en-US" sz="2000" dirty="0">
              <a:latin typeface="Myriad Pro" pitchFamily="34" charset="0"/>
              <a:cs typeface="Myriad Arabic" pitchFamily="50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59980" y="1504950"/>
            <a:ext cx="1625480" cy="562395"/>
            <a:chOff x="5362574" y="67284"/>
            <a:chExt cx="1625480" cy="56239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574" y="67284"/>
              <a:ext cx="1625480" cy="562395"/>
            </a:xfrm>
            <a:prstGeom prst="rect">
              <a:avLst/>
            </a:prstGeom>
          </p:spPr>
        </p:pic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410200" y="133350"/>
              <a:ext cx="14116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 err="1">
                  <a:latin typeface="Myriad Pro" panose="020B0503030403020204" pitchFamily="34" charset="0"/>
                </a:rPr>
                <a:t>Benua</a:t>
              </a:r>
              <a:r>
                <a:rPr lang="en-US" sz="2000" dirty="0">
                  <a:latin typeface="Myriad Pro" panose="020B0503030403020204" pitchFamily="34" charset="0"/>
                </a:rPr>
                <a:t> Asia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09324" y="1504950"/>
            <a:ext cx="1969726" cy="562395"/>
            <a:chOff x="5421674" y="1976562"/>
            <a:chExt cx="1969726" cy="56239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6" cy="562395"/>
            </a:xfrm>
            <a:prstGeom prst="rect">
              <a:avLst/>
            </a:prstGeom>
          </p:spPr>
        </p:pic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 err="1">
                  <a:latin typeface="Myriad Pro" panose="020B0503030403020204" pitchFamily="34" charset="0"/>
                </a:rPr>
                <a:t>Benua</a:t>
              </a:r>
              <a:r>
                <a:rPr lang="en-US" sz="2000" dirty="0">
                  <a:latin typeface="Myriad Pro" panose="020B0503030403020204" pitchFamily="34" charset="0"/>
                </a:rPr>
                <a:t> Australia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79409" y="2150797"/>
            <a:ext cx="1494815" cy="730390"/>
            <a:chOff x="5279409" y="2622409"/>
            <a:chExt cx="1494815" cy="73039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409" y="2622409"/>
              <a:ext cx="1494815" cy="730390"/>
            </a:xfrm>
            <a:prstGeom prst="rect">
              <a:avLst/>
            </a:prstGeom>
          </p:spPr>
        </p:pic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62574" y="2625864"/>
              <a:ext cx="1411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>
                  <a:latin typeface="Myriad Pro" panose="020B0503030403020204" pitchFamily="34" charset="0"/>
                </a:rPr>
                <a:t>Samudra </a:t>
              </a:r>
              <a:r>
                <a:rPr lang="en-US" sz="2000" dirty="0" err="1">
                  <a:latin typeface="Myriad Pro" panose="020B0503030403020204" pitchFamily="34" charset="0"/>
                </a:rPr>
                <a:t>Hindia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6291" y="2143000"/>
            <a:ext cx="1649469" cy="730390"/>
            <a:chOff x="6856291" y="2614612"/>
            <a:chExt cx="1649469" cy="73039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291" y="2614612"/>
              <a:ext cx="1649469" cy="730390"/>
            </a:xfrm>
            <a:prstGeom prst="rect">
              <a:avLst/>
            </a:prstGeom>
          </p:spPr>
        </p:pic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914880" y="2625864"/>
              <a:ext cx="131472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>
                  <a:latin typeface="Myriad Pro" panose="020B0503030403020204" pitchFamily="34" charset="0"/>
                </a:rPr>
                <a:t>Samudra </a:t>
              </a:r>
              <a:r>
                <a:rPr lang="en-US" sz="2000" dirty="0" err="1">
                  <a:latin typeface="Myriad Pro" panose="020B0503030403020204" pitchFamily="34" charset="0"/>
                </a:rPr>
                <a:t>Pasifik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4600" y="133350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Letak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astronomis</a:t>
            </a:r>
            <a:r>
              <a:rPr lang="en-US" sz="2400" dirty="0">
                <a:latin typeface="Myriad Pro" panose="020B0503030403020204" pitchFamily="34" charset="0"/>
              </a:rPr>
              <a:t> Indonesia</a:t>
            </a:r>
          </a:p>
        </p:txBody>
      </p:sp>
      <p:pic>
        <p:nvPicPr>
          <p:cNvPr id="3" name="Picture 2" descr="D:\PROJECT 2017\4a.st2.p2.3 bu gu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1950"/>
            <a:ext cx="2133600" cy="37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71800" y="647785"/>
            <a:ext cx="3810000" cy="601172"/>
            <a:chOff x="3276600" y="903778"/>
            <a:chExt cx="3810000" cy="601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03778"/>
              <a:ext cx="3810000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76600" y="1004309"/>
              <a:ext cx="3733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2000" dirty="0">
                  <a:latin typeface="Myriad Pro" pitchFamily="34" charset="0"/>
                </a:rPr>
                <a:t>6º LU–11º LS dan 95º BT–141º BT 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1276350"/>
            <a:ext cx="533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Letak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astronomis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membuat</a:t>
            </a:r>
            <a:r>
              <a:rPr lang="en-US" sz="2400" dirty="0">
                <a:latin typeface="Myriad Pro" panose="020B0503030403020204" pitchFamily="34" charset="0"/>
              </a:rPr>
              <a:t> Indonesia </a:t>
            </a:r>
            <a:r>
              <a:rPr lang="en-US" sz="2400" dirty="0" err="1">
                <a:latin typeface="Myriad Pro" panose="020B0503030403020204" pitchFamily="34" charset="0"/>
              </a:rPr>
              <a:t>dilalui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id-ID" sz="2400" b="1" dirty="0">
                <a:solidFill>
                  <a:srgbClr val="009900"/>
                </a:solidFill>
                <a:latin typeface="Myriad Pro" panose="020B0503030403020204" pitchFamily="34" charset="0"/>
              </a:rPr>
              <a:t>g</a:t>
            </a:r>
            <a:r>
              <a:rPr lang="en-US" sz="2400" b="1" dirty="0" err="1">
                <a:solidFill>
                  <a:srgbClr val="009900"/>
                </a:solidFill>
                <a:latin typeface="Myriad Pro" panose="020B0503030403020204" pitchFamily="34" charset="0"/>
              </a:rPr>
              <a:t>aris</a:t>
            </a:r>
            <a:r>
              <a:rPr lang="en-US" sz="2400" b="1" dirty="0">
                <a:solidFill>
                  <a:srgbClr val="009900"/>
                </a:solidFill>
                <a:latin typeface="Myriad Pro" panose="020B0503030403020204" pitchFamily="34" charset="0"/>
              </a:rPr>
              <a:t> </a:t>
            </a:r>
            <a:r>
              <a:rPr lang="id-ID" sz="2400" b="1" dirty="0">
                <a:solidFill>
                  <a:srgbClr val="009900"/>
                </a:solidFill>
                <a:latin typeface="Myriad Pro" panose="020B0503030403020204" pitchFamily="34" charset="0"/>
              </a:rPr>
              <a:t>k</a:t>
            </a:r>
            <a:r>
              <a:rPr lang="en-US" sz="2400" b="1" dirty="0" err="1">
                <a:solidFill>
                  <a:srgbClr val="009900"/>
                </a:solidFill>
                <a:latin typeface="Myriad Pro" panose="020B0503030403020204" pitchFamily="34" charset="0"/>
              </a:rPr>
              <a:t>hatulistiwa</a:t>
            </a:r>
            <a:r>
              <a:rPr lang="en-US" sz="2400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4600" y="2038350"/>
            <a:ext cx="533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b="1" dirty="0" err="1">
                <a:solidFill>
                  <a:srgbClr val="009900"/>
                </a:solidFill>
                <a:latin typeface="Myriad Pro" panose="020B0503030403020204" pitchFamily="34" charset="0"/>
              </a:rPr>
              <a:t>Garis</a:t>
            </a:r>
            <a:r>
              <a:rPr lang="en-US" sz="2400" b="1" dirty="0">
                <a:solidFill>
                  <a:srgbClr val="00990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Myriad Pro" panose="020B0503030403020204" pitchFamily="34" charset="0"/>
              </a:rPr>
              <a:t>Khatulistiwa</a:t>
            </a:r>
            <a:r>
              <a:rPr lang="en-US" sz="2400" dirty="0">
                <a:solidFill>
                  <a:srgbClr val="00990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membuat</a:t>
            </a:r>
            <a:r>
              <a:rPr lang="en-US" sz="2400" dirty="0">
                <a:latin typeface="Myriad Pro" panose="020B0503030403020204" pitchFamily="34" charset="0"/>
              </a:rPr>
              <a:t> Indonesia </a:t>
            </a:r>
            <a:r>
              <a:rPr lang="en-US" sz="2400" dirty="0" err="1">
                <a:latin typeface="Myriad Pro" panose="020B0503030403020204" pitchFamily="34" charset="0"/>
              </a:rPr>
              <a:t>mengalami</a:t>
            </a:r>
            <a:r>
              <a:rPr lang="en-US" sz="2400" dirty="0">
                <a:latin typeface="Myriad Pro" panose="020B0503030403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19400" y="2952750"/>
            <a:ext cx="2438400" cy="1698708"/>
            <a:chOff x="2819400" y="2952750"/>
            <a:chExt cx="2438400" cy="1698708"/>
          </a:xfrm>
        </p:grpSpPr>
        <p:pic>
          <p:nvPicPr>
            <p:cNvPr id="2050" name="Picture 2" descr="C:\Users\P1859\Desktop\A_man_walks_through_heavy_rain_under_an_umbrella_in_Kigali,_Rwanda._Emmanuel_Kwizer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952750"/>
              <a:ext cx="2438400" cy="1626181"/>
            </a:xfrm>
            <a:prstGeom prst="ellipse">
              <a:avLst/>
            </a:prstGeom>
            <a:ln w="28575" cap="rnd">
              <a:solidFill>
                <a:srgbClr val="92D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33700" y="4282126"/>
              <a:ext cx="2209800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Musim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penghujan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D24A29C-D856-43EA-A8E3-7778827DDFA9}"/>
              </a:ext>
            </a:extLst>
          </p:cNvPr>
          <p:cNvGrpSpPr/>
          <p:nvPr/>
        </p:nvGrpSpPr>
        <p:grpSpPr>
          <a:xfrm>
            <a:off x="5029200" y="2945547"/>
            <a:ext cx="2653845" cy="1705911"/>
            <a:chOff x="5029200" y="2945547"/>
            <a:chExt cx="2653845" cy="1705911"/>
          </a:xfrm>
        </p:grpSpPr>
        <p:grpSp>
          <p:nvGrpSpPr>
            <p:cNvPr id="13" name="Group 12"/>
            <p:cNvGrpSpPr/>
            <p:nvPr/>
          </p:nvGrpSpPr>
          <p:grpSpPr>
            <a:xfrm>
              <a:off x="5029200" y="2945547"/>
              <a:ext cx="2438400" cy="1705911"/>
              <a:chOff x="5029200" y="2945547"/>
              <a:chExt cx="2438400" cy="170591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29200" y="2945547"/>
                <a:ext cx="2438400" cy="1626181"/>
              </a:xfrm>
              <a:prstGeom prst="ellipse">
                <a:avLst/>
              </a:prstGeom>
              <a:ln w="28575" cap="rnd">
                <a:solidFill>
                  <a:srgbClr val="92D05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5181600" y="4282126"/>
                <a:ext cx="2209800" cy="3693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dirty="0" err="1">
                    <a:latin typeface="Myriad Pro" panose="020B0503030403020204" pitchFamily="34" charset="0"/>
                  </a:rPr>
                  <a:t>Musim</a:t>
                </a:r>
                <a:r>
                  <a:rPr lang="en-US" dirty="0">
                    <a:latin typeface="Myriad Pro" panose="020B0503030403020204" pitchFamily="34" charset="0"/>
                  </a:rPr>
                  <a:t> </a:t>
                </a:r>
                <a:r>
                  <a:rPr lang="en-US" dirty="0" err="1">
                    <a:latin typeface="Myriad Pro" panose="020B0503030403020204" pitchFamily="34" charset="0"/>
                  </a:rPr>
                  <a:t>kemarau</a:t>
                </a:r>
                <a:endParaRPr lang="en-US" dirty="0"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16200000">
              <a:off x="7025594" y="3650914"/>
              <a:ext cx="10994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800" dirty="0" err="1">
                  <a:latin typeface="Myriad Pro" panose="020B0503030403020204" pitchFamily="34" charset="0"/>
                </a:rPr>
                <a:t>Sumber</a:t>
              </a:r>
              <a:r>
                <a:rPr lang="en-US" sz="800" dirty="0">
                  <a:latin typeface="Myriad Pro" panose="020B0503030403020204" pitchFamily="34" charset="0"/>
                </a:rPr>
                <a:t>: </a:t>
              </a:r>
              <a:r>
                <a:rPr lang="en-US" sz="800" i="1" dirty="0">
                  <a:latin typeface="Myriad Pro" panose="020B0503030403020204" pitchFamily="34" charset="0"/>
                </a:rPr>
                <a:t>Pixabay.com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8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205085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>
                <a:latin typeface="Myriad Pro" panose="020B0503030403020204" pitchFamily="34" charset="0"/>
              </a:rPr>
              <a:t>Wilayah Indonesia </a:t>
            </a:r>
            <a:r>
              <a:rPr lang="en-US" sz="2400" dirty="0" err="1">
                <a:latin typeface="Myriad Pro" panose="020B0503030403020204" pitchFamily="34" charset="0"/>
              </a:rPr>
              <a:t>terdiri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dari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pulau-pulau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sebagai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berikut</a:t>
            </a:r>
            <a:r>
              <a:rPr lang="en-US" sz="2400" dirty="0"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1" t="16171" r="54950" b="66766"/>
          <a:stretch/>
        </p:blipFill>
        <p:spPr bwMode="auto">
          <a:xfrm>
            <a:off x="141514" y="810097"/>
            <a:ext cx="2286000" cy="19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4" t="43194" r="55077" b="39743"/>
          <a:stretch/>
        </p:blipFill>
        <p:spPr bwMode="auto">
          <a:xfrm>
            <a:off x="2743200" y="810097"/>
            <a:ext cx="1905000" cy="16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6" t="71358" r="55257" b="11579"/>
          <a:stretch/>
        </p:blipFill>
        <p:spPr bwMode="auto">
          <a:xfrm>
            <a:off x="7342414" y="666750"/>
            <a:ext cx="1807029" cy="16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t="25739" r="52953" b="54496"/>
          <a:stretch/>
        </p:blipFill>
        <p:spPr bwMode="auto">
          <a:xfrm>
            <a:off x="5257800" y="971550"/>
            <a:ext cx="1905000" cy="16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27080" r="31329" b="55447"/>
          <a:stretch/>
        </p:blipFill>
        <p:spPr bwMode="auto">
          <a:xfrm>
            <a:off x="1905000" y="2969801"/>
            <a:ext cx="3044876" cy="161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34091" r="59573" b="46385"/>
          <a:stretch/>
        </p:blipFill>
        <p:spPr bwMode="auto">
          <a:xfrm>
            <a:off x="5562600" y="3104026"/>
            <a:ext cx="1856014" cy="126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2647950"/>
            <a:ext cx="243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Pulau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Sumatra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30500" y="2343150"/>
            <a:ext cx="243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Pulau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Kalimantan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5500" y="4019550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Pulau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Jawa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42414" y="1943040"/>
            <a:ext cx="1725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Pulau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Papua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342414" y="3777066"/>
            <a:ext cx="1420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Pulau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Bali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272969" y="2486055"/>
            <a:ext cx="243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Pulau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Sulawesi</a:t>
            </a:r>
          </a:p>
        </p:txBody>
      </p:sp>
    </p:spTree>
    <p:extLst>
      <p:ext uri="{BB962C8B-B14F-4D97-AF65-F5344CB8AC3E}">
        <p14:creationId xmlns:p14="http://schemas.microsoft.com/office/powerpoint/2010/main" val="36138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4" name="Picture 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" y="1357015"/>
            <a:ext cx="3733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>
                <a:latin typeface="Myriad Pro" panose="020B0503030403020204" pitchFamily="34" charset="0"/>
              </a:rPr>
              <a:t>Wilayah Indonesia </a:t>
            </a:r>
            <a:r>
              <a:rPr lang="en-US" sz="2200" dirty="0" err="1">
                <a:latin typeface="Myriad Pro" panose="020B0503030403020204" pitchFamily="34" charset="0"/>
              </a:rPr>
              <a:t>memiliki</a:t>
            </a:r>
            <a:r>
              <a:rPr lang="en-US" sz="2200" dirty="0">
                <a:latin typeface="Myriad Pro" panose="020B0503030403020204" pitchFamily="34" charset="0"/>
              </a:rPr>
              <a:t> </a:t>
            </a:r>
            <a:r>
              <a:rPr lang="en-US" sz="2200" dirty="0" err="1">
                <a:latin typeface="Myriad Pro" panose="020B0503030403020204" pitchFamily="34" charset="0"/>
              </a:rPr>
              <a:t>persebaran</a:t>
            </a:r>
            <a:r>
              <a:rPr lang="en-US" sz="2200" dirty="0">
                <a:latin typeface="Myriad Pro" panose="020B0503030403020204" pitchFamily="34" charset="0"/>
              </a:rPr>
              <a:t> </a:t>
            </a:r>
            <a:r>
              <a:rPr lang="en-US" sz="2200" dirty="0" err="1">
                <a:latin typeface="Myriad Pro" panose="020B0503030403020204" pitchFamily="34" charset="0"/>
              </a:rPr>
              <a:t>penduduk</a:t>
            </a:r>
            <a:r>
              <a:rPr lang="en-US" sz="2200" dirty="0">
                <a:latin typeface="Myriad Pro" panose="020B0503030403020204" pitchFamily="34" charset="0"/>
              </a:rPr>
              <a:t> yang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tidak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merata</a:t>
            </a:r>
            <a:r>
              <a:rPr lang="en-US" sz="2200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6700" y="3232487"/>
            <a:ext cx="3619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Kota Jakarta </a:t>
            </a:r>
            <a:r>
              <a:rPr lang="en-US" sz="2200" dirty="0" err="1">
                <a:latin typeface="Myriad Pro" panose="020B0503030403020204" pitchFamily="34" charset="0"/>
              </a:rPr>
              <a:t>menjadi</a:t>
            </a:r>
            <a:r>
              <a:rPr lang="en-US" sz="2200" dirty="0">
                <a:latin typeface="Myriad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AE3CBA"/>
                </a:solidFill>
                <a:latin typeface="Myriad Pro" panose="020B0503030403020204" pitchFamily="34" charset="0"/>
              </a:rPr>
              <a:t>wilayah</a:t>
            </a:r>
            <a:r>
              <a:rPr lang="en-US" sz="2200" dirty="0">
                <a:solidFill>
                  <a:srgbClr val="AE3CBA"/>
                </a:solidFill>
                <a:latin typeface="Myriad Pro" panose="020B0503030403020204" pitchFamily="34" charset="0"/>
              </a:rPr>
              <a:t> </a:t>
            </a:r>
            <a:r>
              <a:rPr lang="en-US" sz="2200" dirty="0" err="1">
                <a:latin typeface="Myriad Pro" panose="020B0503030403020204" pitchFamily="34" charset="0"/>
              </a:rPr>
              <a:t>dengan</a:t>
            </a:r>
            <a:r>
              <a:rPr lang="en-US" sz="2200" dirty="0">
                <a:latin typeface="Myriad Pro" panose="020B0503030403020204" pitchFamily="34" charset="0"/>
              </a:rPr>
              <a:t> </a:t>
            </a:r>
            <a:r>
              <a:rPr lang="en-US" sz="2200" dirty="0" err="1">
                <a:latin typeface="Myriad Pro" panose="020B0503030403020204" pitchFamily="34" charset="0"/>
              </a:rPr>
              <a:t>penduduk</a:t>
            </a:r>
            <a:r>
              <a:rPr lang="en-US" sz="2200" dirty="0">
                <a:latin typeface="Myriad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AE3CBA"/>
                </a:solidFill>
                <a:latin typeface="Myriad Pro" panose="020B0503030403020204" pitchFamily="34" charset="0"/>
              </a:rPr>
              <a:t>terpadat</a:t>
            </a:r>
            <a:r>
              <a:rPr lang="en-US" sz="2200" dirty="0">
                <a:solidFill>
                  <a:srgbClr val="AE3CBA"/>
                </a:solidFill>
                <a:latin typeface="Myriad Pro" panose="020B0503030403020204" pitchFamily="34" charset="0"/>
              </a:rPr>
              <a:t> </a:t>
            </a:r>
            <a:r>
              <a:rPr lang="en-US" sz="2200" dirty="0">
                <a:latin typeface="Myriad Pro" panose="020B0503030403020204" pitchFamily="34" charset="0"/>
              </a:rPr>
              <a:t>di Indonesia.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66B2322-0510-45D6-91BB-277052AE7D38}"/>
              </a:ext>
            </a:extLst>
          </p:cNvPr>
          <p:cNvGrpSpPr/>
          <p:nvPr/>
        </p:nvGrpSpPr>
        <p:grpSpPr>
          <a:xfrm>
            <a:off x="4038600" y="895350"/>
            <a:ext cx="4838700" cy="3638093"/>
            <a:chOff x="4038600" y="895350"/>
            <a:chExt cx="4838700" cy="363809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8600" y="895350"/>
              <a:ext cx="4838700" cy="3626892"/>
            </a:xfrm>
            <a:prstGeom prst="roundRect">
              <a:avLst>
                <a:gd name="adj" fmla="val 587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858000" y="4317999"/>
              <a:ext cx="1311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800" dirty="0" err="1">
                  <a:latin typeface="Myriad Pro" panose="020B0503030403020204" pitchFamily="34" charset="0"/>
                </a:rPr>
                <a:t>Sumber</a:t>
              </a:r>
              <a:r>
                <a:rPr lang="en-US" sz="800" dirty="0">
                  <a:latin typeface="Myriad Pro" panose="020B0503030403020204" pitchFamily="34" charset="0"/>
                </a:rPr>
                <a:t>: </a:t>
              </a:r>
              <a:r>
                <a:rPr lang="en-US" sz="800" i="1" dirty="0">
                  <a:latin typeface="Myriad Pro" panose="020B0503030403020204" pitchFamily="34" charset="0"/>
                </a:rPr>
                <a:t>wikipedia.com.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80580C-05A6-4F0E-BD14-DBF88B977E4E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xmlns="" id="{03CCF741-EED3-4697-B03C-762B554ADD57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1A78135-5FB9-41CE-BC5C-A5BB57BD8530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" y="110520"/>
            <a:ext cx="567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Bangsa</a:t>
            </a:r>
            <a:r>
              <a:rPr lang="en-US" sz="2400" dirty="0">
                <a:latin typeface="Myriad Pro" panose="020B0503030403020204" pitchFamily="34" charset="0"/>
              </a:rPr>
              <a:t> Indonesia </a:t>
            </a:r>
            <a:r>
              <a:rPr lang="en-US" sz="2400" dirty="0" err="1">
                <a:latin typeface="Myriad Pro" panose="020B0503030403020204" pitchFamily="34" charset="0"/>
              </a:rPr>
              <a:t>memiliki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budaya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sebagai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berikut</a:t>
            </a:r>
            <a:r>
              <a:rPr lang="en-US" sz="2400" dirty="0">
                <a:latin typeface="Myriad Pro" panose="020B0503030403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113764"/>
            <a:ext cx="2514599" cy="1856944"/>
            <a:chOff x="304800" y="1113764"/>
            <a:chExt cx="2514599" cy="185694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1113764"/>
              <a:ext cx="2514599" cy="1678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1000" y="2601376"/>
              <a:ext cx="23241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Alat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musik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tradisional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75297" y="2805898"/>
            <a:ext cx="2489199" cy="1863294"/>
            <a:chOff x="2971800" y="1107414"/>
            <a:chExt cx="2489199" cy="186329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800" y="1107414"/>
              <a:ext cx="2489199" cy="1678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54349" y="2601376"/>
              <a:ext cx="23241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Tari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tradisional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42148" y="226256"/>
            <a:ext cx="1866900" cy="2377738"/>
            <a:chOff x="5715000" y="226256"/>
            <a:chExt cx="1866900" cy="237773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43"/>
            <a:stretch/>
          </p:blipFill>
          <p:spPr bwMode="auto">
            <a:xfrm>
              <a:off x="5715000" y="226256"/>
              <a:ext cx="1866900" cy="2375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829300" y="2234662"/>
              <a:ext cx="16383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Pakaian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adat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9250" y="3071688"/>
            <a:ext cx="2438400" cy="1621994"/>
            <a:chOff x="349250" y="3071688"/>
            <a:chExt cx="2438400" cy="162199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53"/>
            <a:stretch/>
          </p:blipFill>
          <p:spPr bwMode="auto">
            <a:xfrm>
              <a:off x="349250" y="3071688"/>
              <a:ext cx="2438400" cy="14309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19100" y="4324350"/>
              <a:ext cx="22860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Senjata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tradisional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6019" y="2990971"/>
            <a:ext cx="2385469" cy="1678221"/>
            <a:chOff x="2844799" y="3048000"/>
            <a:chExt cx="2385469" cy="1678221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799" y="3048000"/>
              <a:ext cx="2385469" cy="16782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06168" y="4248150"/>
              <a:ext cx="23241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Makanan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tradisional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33800" y="632663"/>
            <a:ext cx="2971800" cy="2153379"/>
            <a:chOff x="5460999" y="2754595"/>
            <a:chExt cx="2971800" cy="215337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60999" y="2754595"/>
              <a:ext cx="2971800" cy="1983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99100" y="4538642"/>
              <a:ext cx="23241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Rumah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adat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1817857" y="1861150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16200000">
            <a:off x="5623638" y="1662584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16200000">
            <a:off x="1737438" y="3585658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16200000">
            <a:off x="7897572" y="1546332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16200000">
            <a:off x="4370014" y="3476391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16200000">
            <a:off x="7044833" y="3585658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22843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" y="110520"/>
            <a:ext cx="567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Bangsa</a:t>
            </a:r>
            <a:r>
              <a:rPr lang="en-US" sz="2400" dirty="0">
                <a:latin typeface="Myriad Pro" panose="020B0503030403020204" pitchFamily="34" charset="0"/>
              </a:rPr>
              <a:t> Indonesia </a:t>
            </a:r>
            <a:r>
              <a:rPr lang="en-US" sz="2400" dirty="0" err="1">
                <a:latin typeface="Myriad Pro" panose="020B0503030403020204" pitchFamily="34" charset="0"/>
              </a:rPr>
              <a:t>memiliki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sosial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sebagai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berikut</a:t>
            </a:r>
            <a:r>
              <a:rPr lang="en-US" sz="2400" dirty="0">
                <a:latin typeface="Myriad Pro" panose="020B0503030403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1262218"/>
            <a:ext cx="4124596" cy="3138332"/>
            <a:chOff x="228600" y="1262218"/>
            <a:chExt cx="4124596" cy="31383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1262218"/>
              <a:ext cx="4124596" cy="27497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66700" y="4031218"/>
              <a:ext cx="23241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Keragaman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suku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1262218"/>
            <a:ext cx="4124596" cy="3138332"/>
            <a:chOff x="4724400" y="1262218"/>
            <a:chExt cx="4124596" cy="313833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400" y="1262218"/>
              <a:ext cx="4124596" cy="27497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762500" y="4031218"/>
              <a:ext cx="23241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Keragaman</a:t>
              </a:r>
              <a:r>
                <a:rPr lang="en-US" dirty="0">
                  <a:latin typeface="Myriad Pro" panose="020B0503030403020204" pitchFamily="34" charset="0"/>
                </a:rPr>
                <a:t> agama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 rot="21246051">
            <a:off x="2581869" y="3765985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1246051">
            <a:off x="7103338" y="3781254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5543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" y="110520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Keragaman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kenampakan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Myriad Pro" panose="020B0503030403020204" pitchFamily="34" charset="0"/>
              </a:rPr>
              <a:t>alam</a:t>
            </a:r>
            <a:r>
              <a:rPr lang="en-US" sz="2400" b="1" dirty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>
                <a:latin typeface="Myriad Pro" panose="020B0503030403020204" pitchFamily="34" charset="0"/>
              </a:rPr>
              <a:t>di </a:t>
            </a:r>
            <a:r>
              <a:rPr lang="en-US" sz="2400" dirty="0" err="1">
                <a:latin typeface="Myriad Pro" panose="020B0503030403020204" pitchFamily="34" charset="0"/>
              </a:rPr>
              <a:t>wilayah</a:t>
            </a:r>
            <a:r>
              <a:rPr lang="en-US" sz="2400" dirty="0">
                <a:latin typeface="Myriad Pro" panose="020B0503030403020204" pitchFamily="34" charset="0"/>
              </a:rPr>
              <a:t> Indonesia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8000" y="666750"/>
            <a:ext cx="2463800" cy="1784866"/>
            <a:chOff x="508000" y="666750"/>
            <a:chExt cx="2463800" cy="1784866"/>
          </a:xfrm>
        </p:grpSpPr>
        <p:pic>
          <p:nvPicPr>
            <p:cNvPr id="1026" name="Picture 2" descr="F:\WFH Jilid 2\Kelas 6\KDB IPS KELAS 6 KD 3.2 dan 4.2 BAB 3\Gambar\busway - wikipedi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25"/>
            <a:stretch/>
          </p:blipFill>
          <p:spPr bwMode="auto">
            <a:xfrm>
              <a:off x="520701" y="666750"/>
              <a:ext cx="2400299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08000" y="2082284"/>
              <a:ext cx="24638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Dataran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rendah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11501" y="666750"/>
            <a:ext cx="2463800" cy="1784866"/>
            <a:chOff x="3111501" y="666750"/>
            <a:chExt cx="2463800" cy="1784866"/>
          </a:xfrm>
        </p:grpSpPr>
        <p:pic>
          <p:nvPicPr>
            <p:cNvPr id="1027" name="Picture 3" descr="F:\WFH Jilid 2\Kelas 4\Term 1\Worksheet Mapel IPS Kelas 4 KD 3.3 Bab 4\gambar\kebun teh - wikipedai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1" y="666750"/>
              <a:ext cx="2400299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11501" y="2082284"/>
              <a:ext cx="24638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Dataran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tinggi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91200" y="649496"/>
            <a:ext cx="2463800" cy="1802120"/>
            <a:chOff x="5791200" y="649496"/>
            <a:chExt cx="2463800" cy="1802120"/>
          </a:xfrm>
        </p:grpSpPr>
        <p:pic>
          <p:nvPicPr>
            <p:cNvPr id="1028" name="Picture 4" descr="F:\WFH Jilid 2\Kelas 5\Term 1\KDB IPS KELAS 5 KD 3.1 dan 4.1 BAB 1\Gambar\kapal feri - wikipedi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1" y="649496"/>
              <a:ext cx="2400299" cy="16174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791200" y="2082284"/>
              <a:ext cx="24638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Laut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33600" y="2876550"/>
            <a:ext cx="2463800" cy="1752600"/>
            <a:chOff x="2133600" y="2876550"/>
            <a:chExt cx="2463800" cy="1752600"/>
          </a:xfrm>
        </p:grpSpPr>
        <p:pic>
          <p:nvPicPr>
            <p:cNvPr id="1029" name="Picture 5" descr="F:\BAHAN WFH\Bupetik 5b\Gambar Shutter\shutterstock_133243562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42"/>
            <a:stretch/>
          </p:blipFill>
          <p:spPr bwMode="auto">
            <a:xfrm>
              <a:off x="2133600" y="2876550"/>
              <a:ext cx="2425699" cy="16174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33600" y="4259818"/>
              <a:ext cx="24638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Pesisir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  <a:r>
                <a:rPr lang="en-US" dirty="0" err="1">
                  <a:latin typeface="Myriad Pro" panose="020B0503030403020204" pitchFamily="34" charset="0"/>
                </a:rPr>
                <a:t>pantai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5049" y="2876550"/>
            <a:ext cx="2463800" cy="1752600"/>
            <a:chOff x="4845049" y="2876550"/>
            <a:chExt cx="2463800" cy="17526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76550"/>
              <a:ext cx="2400299" cy="16009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845049" y="4259818"/>
              <a:ext cx="2463800" cy="369332"/>
            </a:xfrm>
            <a:prstGeom prst="rect">
              <a:avLst/>
            </a:prstGeom>
            <a:solidFill>
              <a:srgbClr val="F1CFE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err="1">
                  <a:latin typeface="Myriad Pro" panose="020B0503030403020204" pitchFamily="34" charset="0"/>
                </a:rPr>
                <a:t>Pegunungan</a:t>
              </a:r>
              <a:r>
                <a:rPr lang="en-US" dirty="0">
                  <a:latin typeface="Myriad Pro" panose="020B0503030403020204" pitchFamily="34" charset="0"/>
                </a:rPr>
                <a:t> 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 rot="16200000">
            <a:off x="6420750" y="3577010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200000">
            <a:off x="893849" y="3577010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16200000">
            <a:off x="-636820" y="1366820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rot="16200000">
            <a:off x="7361137" y="1252821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4639122" y="1252821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3721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396</Words>
  <Application>Microsoft Office PowerPoint</Application>
  <PresentationFormat>On-screen Show (16:9)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Arial Rounded MT Bold</vt:lpstr>
      <vt:lpstr>Berlin Sans FB</vt:lpstr>
      <vt:lpstr>Calibri</vt:lpstr>
      <vt:lpstr>Myriad Arabic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usr</cp:lastModifiedBy>
  <cp:revision>265</cp:revision>
  <cp:lastPrinted>2017-01-26T08:40:59Z</cp:lastPrinted>
  <dcterms:created xsi:type="dcterms:W3CDTF">2016-06-25T05:09:46Z</dcterms:created>
  <dcterms:modified xsi:type="dcterms:W3CDTF">2021-08-23T04:06:33Z</dcterms:modified>
</cp:coreProperties>
</file>