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91" r:id="rId2"/>
    <p:sldId id="292" r:id="rId3"/>
    <p:sldId id="272" r:id="rId4"/>
    <p:sldId id="305" r:id="rId5"/>
    <p:sldId id="300" r:id="rId6"/>
    <p:sldId id="320" r:id="rId7"/>
    <p:sldId id="274" r:id="rId8"/>
    <p:sldId id="310" r:id="rId9"/>
    <p:sldId id="296" r:id="rId10"/>
    <p:sldId id="311" r:id="rId11"/>
    <p:sldId id="312" r:id="rId12"/>
    <p:sldId id="280" r:id="rId13"/>
    <p:sldId id="314" r:id="rId14"/>
    <p:sldId id="315" r:id="rId15"/>
    <p:sldId id="316" r:id="rId16"/>
    <p:sldId id="317" r:id="rId17"/>
    <p:sldId id="318" r:id="rId1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BEF"/>
    <a:srgbClr val="DCFAAC"/>
    <a:srgbClr val="FFDDE4"/>
    <a:srgbClr val="FFC9D5"/>
    <a:srgbClr val="FFFF99"/>
    <a:srgbClr val="000E76"/>
    <a:srgbClr val="B27A16"/>
    <a:srgbClr val="2A58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3" autoAdjust="0"/>
    <p:restoredTop sz="94660"/>
  </p:normalViewPr>
  <p:slideViewPr>
    <p:cSldViewPr>
      <p:cViewPr>
        <p:scale>
          <a:sx n="90" d="100"/>
          <a:sy n="90" d="100"/>
        </p:scale>
        <p:origin x="-1416" y="-52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345864-30DA-4BB7-8782-9715F599301E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D9932-947D-47F3-B033-5F39826D0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30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D9932-947D-47F3-B033-5F39826D001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201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D9932-947D-47F3-B033-5F39826D001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27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042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D5F33E1-CF65-43EB-A0B6-AE34F9547776}" type="datetimeFigureOut">
              <a:rPr lang="id-ID" smtClean="0"/>
              <a:t>17/05/2018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A2B429E-4EBB-403C-99A6-A937CA3630C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18402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FB4C01-B258-427F-A8DA-42ED87A0506B}" type="datetimeFigureOut">
              <a:rPr lang="id-ID" smtClean="0"/>
              <a:pPr/>
              <a:t>17/05/2018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E01934-4C8D-4272-B411-4101613246C6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5334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ELISA\ERLANGGA LISA\2017\TEMPLATE PPT\SD Buping Tematik Terpadu K13N\SD Buping Tematik Terpadu K13N banner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712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536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E:\ELISA\ERLANGGA LISA\2018\TEMPLATE PPT\SD BUPING 2 &amp; 5\BUPING 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40637"/>
            <a:ext cx="3215861" cy="400465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71528" y="1123950"/>
            <a:ext cx="3687228" cy="2554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Media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Mengajar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Adobe Gothic Std B" pitchFamily="34" charset="-128"/>
              <a:cs typeface="Calibri" pitchFamily="34" charset="0"/>
            </a:endParaRPr>
          </a:p>
          <a:p>
            <a:pPr algn="ctr"/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Buku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Pendamping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Adobe Gothic Std B" pitchFamily="34" charset="-128"/>
              <a:cs typeface="Calibri" pitchFamily="34" charset="0"/>
            </a:endParaRPr>
          </a:p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TEMATIK TERPADU</a:t>
            </a:r>
          </a:p>
          <a:p>
            <a:pPr algn="ctr"/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Bahasa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 Indonesia</a:t>
            </a:r>
          </a:p>
          <a:p>
            <a:pPr algn="ctr"/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untuk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 SD/MI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Kelas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 V</a:t>
            </a:r>
          </a:p>
        </p:txBody>
      </p:sp>
    </p:spTree>
    <p:extLst>
      <p:ext uri="{BB962C8B-B14F-4D97-AF65-F5344CB8AC3E}">
        <p14:creationId xmlns:p14="http://schemas.microsoft.com/office/powerpoint/2010/main" val="2958768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960927" y="192179"/>
            <a:ext cx="5983696" cy="4093428"/>
          </a:xfrm>
          <a:prstGeom prst="rect">
            <a:avLst/>
          </a:prstGeom>
          <a:ln w="28575">
            <a:prstDash val="lgDashDot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300" dirty="0" err="1"/>
              <a:t>Efek</a:t>
            </a:r>
            <a:r>
              <a:rPr lang="en-US" sz="1300" dirty="0"/>
              <a:t> </a:t>
            </a:r>
            <a:r>
              <a:rPr lang="en-US" sz="1300" dirty="0" err="1"/>
              <a:t>suara</a:t>
            </a:r>
            <a:r>
              <a:rPr lang="en-US" sz="1300" dirty="0"/>
              <a:t>: (</a:t>
            </a:r>
            <a:r>
              <a:rPr lang="en-US" sz="1300" dirty="0" err="1"/>
              <a:t>suara</a:t>
            </a:r>
            <a:r>
              <a:rPr lang="en-US" sz="1300" dirty="0"/>
              <a:t> </a:t>
            </a:r>
            <a:r>
              <a:rPr lang="en-US" sz="1300" dirty="0" err="1"/>
              <a:t>kentungan</a:t>
            </a:r>
            <a:r>
              <a:rPr lang="en-US" sz="1300" dirty="0"/>
              <a:t>)</a:t>
            </a:r>
          </a:p>
          <a:p>
            <a:r>
              <a:rPr lang="en-US" sz="1300" dirty="0"/>
              <a:t>Pak RT</a:t>
            </a:r>
            <a:r>
              <a:rPr lang="id-ID" sz="1300" dirty="0"/>
              <a:t>	: Ayo, </a:t>
            </a:r>
            <a:r>
              <a:rPr lang="en-US" sz="1300" dirty="0" err="1"/>
              <a:t>kumpul</a:t>
            </a:r>
            <a:r>
              <a:rPr lang="en-US" sz="1300" dirty="0"/>
              <a:t> </a:t>
            </a:r>
            <a:r>
              <a:rPr lang="en-US" sz="1300" dirty="0" err="1"/>
              <a:t>para</a:t>
            </a:r>
            <a:r>
              <a:rPr lang="en-US" sz="1300" dirty="0"/>
              <a:t> </a:t>
            </a:r>
            <a:r>
              <a:rPr lang="en-US" sz="1300" dirty="0" err="1"/>
              <a:t>warga</a:t>
            </a:r>
            <a:r>
              <a:rPr lang="en-US" sz="1300" dirty="0"/>
              <a:t>! Ada yang </a:t>
            </a:r>
            <a:r>
              <a:rPr lang="en-US" sz="1300" dirty="0" err="1"/>
              <a:t>penting</a:t>
            </a:r>
            <a:r>
              <a:rPr lang="en-US" sz="1300" dirty="0"/>
              <a:t> </a:t>
            </a:r>
            <a:r>
              <a:rPr lang="en-US" sz="1300" i="1" dirty="0" err="1"/>
              <a:t>nih</a:t>
            </a:r>
            <a:r>
              <a:rPr lang="en-US" sz="1300" dirty="0"/>
              <a:t>!</a:t>
            </a:r>
          </a:p>
          <a:p>
            <a:r>
              <a:rPr lang="en-US" sz="1300" dirty="0" err="1"/>
              <a:t>Ibu</a:t>
            </a:r>
            <a:r>
              <a:rPr lang="en-US" sz="1300" dirty="0"/>
              <a:t> 1	: Ada </a:t>
            </a:r>
            <a:r>
              <a:rPr lang="en-US" sz="1300" dirty="0" err="1"/>
              <a:t>apa</a:t>
            </a:r>
            <a:r>
              <a:rPr lang="en-US" sz="1300" dirty="0"/>
              <a:t> Pak RT?</a:t>
            </a:r>
          </a:p>
          <a:p>
            <a:r>
              <a:rPr lang="en-US" sz="1300" dirty="0"/>
              <a:t>Pak RT	: Kalian </a:t>
            </a:r>
            <a:r>
              <a:rPr lang="en-US" sz="1300" dirty="0" err="1"/>
              <a:t>tahu</a:t>
            </a:r>
            <a:r>
              <a:rPr lang="en-US" sz="1300" dirty="0"/>
              <a:t> </a:t>
            </a:r>
            <a:r>
              <a:rPr lang="en-US" sz="1300" dirty="0" err="1"/>
              <a:t>hari</a:t>
            </a:r>
            <a:r>
              <a:rPr lang="en-US" sz="1300" dirty="0"/>
              <a:t> </a:t>
            </a:r>
            <a:r>
              <a:rPr lang="en-US" sz="1300" dirty="0" err="1"/>
              <a:t>ini</a:t>
            </a:r>
            <a:r>
              <a:rPr lang="en-US" sz="1300" dirty="0"/>
              <a:t> </a:t>
            </a:r>
            <a:r>
              <a:rPr lang="en-US" sz="1300" dirty="0" err="1"/>
              <a:t>hari</a:t>
            </a:r>
            <a:r>
              <a:rPr lang="en-US" sz="1300" dirty="0"/>
              <a:t> </a:t>
            </a:r>
            <a:r>
              <a:rPr lang="en-US" sz="1300" dirty="0" err="1"/>
              <a:t>apa</a:t>
            </a:r>
            <a:r>
              <a:rPr lang="en-US" sz="1300" dirty="0"/>
              <a:t>?</a:t>
            </a:r>
          </a:p>
          <a:p>
            <a:r>
              <a:rPr lang="en-US" sz="1300" dirty="0" err="1"/>
              <a:t>Ibu</a:t>
            </a:r>
            <a:r>
              <a:rPr lang="en-US" sz="1300" dirty="0"/>
              <a:t> 1	: </a:t>
            </a:r>
            <a:r>
              <a:rPr lang="en-US" sz="1300" dirty="0" err="1"/>
              <a:t>Ini</a:t>
            </a:r>
            <a:r>
              <a:rPr lang="en-US" sz="1300" dirty="0"/>
              <a:t> </a:t>
            </a:r>
            <a:r>
              <a:rPr lang="en-US" sz="1300" dirty="0" err="1"/>
              <a:t>hari</a:t>
            </a:r>
            <a:r>
              <a:rPr lang="en-US" sz="1300" dirty="0"/>
              <a:t> </a:t>
            </a:r>
            <a:r>
              <a:rPr lang="en-US" sz="1300" dirty="0" err="1"/>
              <a:t>Selasa</a:t>
            </a:r>
            <a:r>
              <a:rPr lang="en-US" sz="1300" dirty="0"/>
              <a:t>, Pak RT.</a:t>
            </a:r>
          </a:p>
          <a:p>
            <a:r>
              <a:rPr lang="en-US" sz="1300" dirty="0" err="1"/>
              <a:t>Efek</a:t>
            </a:r>
            <a:r>
              <a:rPr lang="en-US" sz="1300" dirty="0"/>
              <a:t> </a:t>
            </a:r>
            <a:r>
              <a:rPr lang="en-US" sz="1300" dirty="0" err="1"/>
              <a:t>suara</a:t>
            </a:r>
            <a:r>
              <a:rPr lang="en-US" sz="1300" dirty="0"/>
              <a:t> (</a:t>
            </a:r>
            <a:r>
              <a:rPr lang="en-US" sz="1300" dirty="0" err="1"/>
              <a:t>suara</a:t>
            </a:r>
            <a:r>
              <a:rPr lang="en-US" sz="1300" dirty="0"/>
              <a:t> </a:t>
            </a:r>
            <a:r>
              <a:rPr lang="en-US" sz="1300" dirty="0" err="1"/>
              <a:t>musik</a:t>
            </a:r>
            <a:r>
              <a:rPr lang="en-US" sz="1300" dirty="0"/>
              <a:t> </a:t>
            </a:r>
            <a:r>
              <a:rPr lang="en-US" sz="1300" dirty="0" err="1"/>
              <a:t>jenaka</a:t>
            </a:r>
            <a:r>
              <a:rPr lang="en-US" sz="1300" dirty="0"/>
              <a:t>)</a:t>
            </a:r>
          </a:p>
          <a:p>
            <a:r>
              <a:rPr lang="en-US" sz="1300" dirty="0"/>
              <a:t>Pak RT	: </a:t>
            </a:r>
            <a:r>
              <a:rPr lang="en-US" sz="1300" dirty="0" err="1"/>
              <a:t>Kalau</a:t>
            </a:r>
            <a:r>
              <a:rPr lang="en-US" sz="1300" dirty="0"/>
              <a:t> </a:t>
            </a:r>
            <a:r>
              <a:rPr lang="en-US" sz="1300" dirty="0" err="1"/>
              <a:t>itu</a:t>
            </a:r>
            <a:r>
              <a:rPr lang="en-US" sz="1300" dirty="0"/>
              <a:t> </a:t>
            </a:r>
            <a:r>
              <a:rPr lang="en-US" sz="1300" dirty="0" err="1"/>
              <a:t>semua</a:t>
            </a:r>
            <a:r>
              <a:rPr lang="en-US" sz="1300" dirty="0"/>
              <a:t> </a:t>
            </a:r>
            <a:r>
              <a:rPr lang="en-US" sz="1300" dirty="0" err="1"/>
              <a:t>sudah</a:t>
            </a:r>
            <a:r>
              <a:rPr lang="en-US" sz="1300" dirty="0"/>
              <a:t> </a:t>
            </a:r>
            <a:r>
              <a:rPr lang="en-US" sz="1300" dirty="0" err="1"/>
              <a:t>tahu</a:t>
            </a:r>
            <a:r>
              <a:rPr lang="en-US" sz="1300" dirty="0"/>
              <a:t> </a:t>
            </a:r>
            <a:r>
              <a:rPr lang="en-US" sz="1300" i="1" dirty="0" err="1"/>
              <a:t>toh</a:t>
            </a:r>
            <a:r>
              <a:rPr lang="en-US" sz="1300" i="1" dirty="0"/>
              <a:t>, </a:t>
            </a:r>
            <a:r>
              <a:rPr lang="en-US" sz="1300" dirty="0"/>
              <a:t>Bu. </a:t>
            </a:r>
            <a:r>
              <a:rPr lang="en-US" sz="1300" dirty="0" err="1"/>
              <a:t>Coba</a:t>
            </a:r>
            <a:r>
              <a:rPr lang="en-US" sz="1300" dirty="0"/>
              <a:t> </a:t>
            </a:r>
            <a:r>
              <a:rPr lang="en-US" sz="1300" dirty="0" err="1"/>
              <a:t>diingat</a:t>
            </a:r>
            <a:r>
              <a:rPr lang="en-US" sz="1300" dirty="0"/>
              <a:t> </a:t>
            </a:r>
            <a:r>
              <a:rPr lang="en-US" sz="1300" dirty="0" err="1"/>
              <a:t>lagi</a:t>
            </a:r>
            <a:r>
              <a:rPr lang="en-US" sz="1300" dirty="0"/>
              <a:t>!</a:t>
            </a:r>
          </a:p>
          <a:p>
            <a:r>
              <a:rPr lang="en-US" sz="1300" dirty="0" err="1"/>
              <a:t>Ibu</a:t>
            </a:r>
            <a:r>
              <a:rPr lang="en-US" sz="1300" dirty="0"/>
              <a:t> 2	: </a:t>
            </a:r>
            <a:r>
              <a:rPr lang="en-US" sz="1300" dirty="0" err="1"/>
              <a:t>Hari</a:t>
            </a:r>
            <a:r>
              <a:rPr lang="en-US" sz="1300" dirty="0"/>
              <a:t> </a:t>
            </a:r>
            <a:r>
              <a:rPr lang="en-US" sz="1300" dirty="0" err="1"/>
              <a:t>ini</a:t>
            </a:r>
            <a:r>
              <a:rPr lang="en-US" sz="1300" dirty="0"/>
              <a:t> </a:t>
            </a:r>
            <a:r>
              <a:rPr lang="en-US" sz="1300" dirty="0" err="1"/>
              <a:t>hari</a:t>
            </a:r>
            <a:r>
              <a:rPr lang="en-US" sz="1300" dirty="0"/>
              <a:t> </a:t>
            </a:r>
            <a:r>
              <a:rPr lang="en-US" sz="1300" dirty="0" err="1"/>
              <a:t>gajian</a:t>
            </a:r>
            <a:r>
              <a:rPr lang="en-US" sz="1300" dirty="0"/>
              <a:t> </a:t>
            </a:r>
            <a:r>
              <a:rPr lang="en-US" sz="1300" dirty="0" err="1"/>
              <a:t>ya</a:t>
            </a:r>
            <a:r>
              <a:rPr lang="en-US" sz="1300" dirty="0"/>
              <a:t>, Pak RT? (</a:t>
            </a:r>
            <a:r>
              <a:rPr lang="en-US" sz="1300" dirty="0" err="1"/>
              <a:t>efek</a:t>
            </a:r>
            <a:r>
              <a:rPr lang="en-US" sz="1300" dirty="0"/>
              <a:t> </a:t>
            </a:r>
            <a:r>
              <a:rPr lang="en-US" sz="1300" dirty="0" err="1"/>
              <a:t>suara</a:t>
            </a:r>
            <a:r>
              <a:rPr lang="en-US" sz="1300" dirty="0"/>
              <a:t> </a:t>
            </a:r>
            <a:r>
              <a:rPr lang="en-US" sz="1300" dirty="0" err="1"/>
              <a:t>mesin</a:t>
            </a:r>
            <a:r>
              <a:rPr lang="en-US" sz="1300" dirty="0"/>
              <a:t> </a:t>
            </a:r>
            <a:r>
              <a:rPr lang="en-US" sz="1300" dirty="0" err="1"/>
              <a:t>uang</a:t>
            </a:r>
            <a:r>
              <a:rPr lang="en-US" sz="1300" dirty="0"/>
              <a:t> di bank)</a:t>
            </a:r>
          </a:p>
          <a:p>
            <a:r>
              <a:rPr lang="en-US" sz="1300" dirty="0"/>
              <a:t>Pak RT	: </a:t>
            </a:r>
            <a:r>
              <a:rPr lang="en-US" sz="1300" dirty="0" err="1"/>
              <a:t>Bukan</a:t>
            </a:r>
            <a:r>
              <a:rPr lang="en-US" sz="1300" dirty="0"/>
              <a:t> </a:t>
            </a:r>
            <a:r>
              <a:rPr lang="en-US" sz="1300" dirty="0" err="1"/>
              <a:t>Ibu-Ibu</a:t>
            </a:r>
            <a:r>
              <a:rPr lang="en-US" sz="1300" dirty="0"/>
              <a:t>. Hari </a:t>
            </a:r>
            <a:r>
              <a:rPr lang="en-US" sz="1300" dirty="0" err="1"/>
              <a:t>ini</a:t>
            </a:r>
            <a:r>
              <a:rPr lang="en-US" sz="1300" dirty="0"/>
              <a:t> </a:t>
            </a:r>
            <a:r>
              <a:rPr lang="en-US" sz="1300" dirty="0" err="1"/>
              <a:t>adalah</a:t>
            </a:r>
            <a:r>
              <a:rPr lang="en-US" sz="1300" dirty="0"/>
              <a:t> </a:t>
            </a:r>
            <a:r>
              <a:rPr lang="en-US" sz="1300" dirty="0" err="1"/>
              <a:t>hari</a:t>
            </a:r>
            <a:r>
              <a:rPr lang="en-US" sz="1300" dirty="0"/>
              <a:t> </a:t>
            </a:r>
            <a:r>
              <a:rPr lang="en-US" sz="1300" dirty="0" err="1"/>
              <a:t>pertama</a:t>
            </a:r>
            <a:r>
              <a:rPr lang="en-US" sz="1300" dirty="0"/>
              <a:t> </a:t>
            </a:r>
            <a:r>
              <a:rPr lang="en-US" sz="1300" dirty="0" err="1"/>
              <a:t>Pekan</a:t>
            </a:r>
            <a:r>
              <a:rPr lang="en-US" sz="1300" dirty="0"/>
              <a:t> </a:t>
            </a:r>
            <a:r>
              <a:rPr lang="en-US" sz="1300" dirty="0" err="1"/>
              <a:t>Imnumisasi</a:t>
            </a:r>
            <a:r>
              <a:rPr lang="en-US" sz="1300" dirty="0"/>
              <a:t>    	Nasional! </a:t>
            </a:r>
            <a:r>
              <a:rPr lang="en-US" sz="1300" dirty="0" err="1"/>
              <a:t>Imunisasi</a:t>
            </a:r>
            <a:r>
              <a:rPr lang="en-US" sz="1300" dirty="0"/>
              <a:t> </a:t>
            </a:r>
            <a:r>
              <a:rPr lang="en-US" sz="1300" dirty="0" err="1"/>
              <a:t>ini</a:t>
            </a:r>
            <a:r>
              <a:rPr lang="en-US" sz="1300" dirty="0"/>
              <a:t> </a:t>
            </a:r>
            <a:r>
              <a:rPr lang="en-US" sz="1300" dirty="0" err="1"/>
              <a:t>sangat</a:t>
            </a:r>
            <a:r>
              <a:rPr lang="en-US" sz="1300" dirty="0"/>
              <a:t> </a:t>
            </a:r>
            <a:r>
              <a:rPr lang="en-US" sz="1300" dirty="0" err="1"/>
              <a:t>penting</a:t>
            </a:r>
            <a:r>
              <a:rPr lang="en-US" sz="1300" dirty="0"/>
              <a:t> </a:t>
            </a:r>
            <a:r>
              <a:rPr lang="en-US" sz="1300" dirty="0" err="1"/>
              <a:t>bagi</a:t>
            </a:r>
            <a:r>
              <a:rPr lang="en-US" sz="1300" dirty="0"/>
              <a:t> </a:t>
            </a:r>
            <a:r>
              <a:rPr lang="en-US" sz="1300" dirty="0" err="1"/>
              <a:t>kekebalan</a:t>
            </a:r>
            <a:r>
              <a:rPr lang="en-US" sz="1300" dirty="0"/>
              <a:t> dan 	</a:t>
            </a:r>
            <a:r>
              <a:rPr lang="en-US" sz="1300" dirty="0" err="1"/>
              <a:t>kesehatan</a:t>
            </a:r>
            <a:r>
              <a:rPr lang="en-US" sz="1300" dirty="0"/>
              <a:t> </a:t>
            </a:r>
            <a:r>
              <a:rPr lang="en-US" sz="1300" dirty="0" err="1"/>
              <a:t>ana</a:t>
            </a:r>
            <a:r>
              <a:rPr lang="en-US" sz="1300" dirty="0"/>
              <a:t> </a:t>
            </a:r>
            <a:r>
              <a:rPr lang="en-US" sz="1300" dirty="0" err="1"/>
              <a:t>kita</a:t>
            </a:r>
            <a:r>
              <a:rPr lang="en-US" sz="1300" dirty="0"/>
              <a:t>.</a:t>
            </a:r>
          </a:p>
          <a:p>
            <a:r>
              <a:rPr lang="en-US" sz="1300" dirty="0" err="1"/>
              <a:t>Ibu</a:t>
            </a:r>
            <a:r>
              <a:rPr lang="en-US" sz="1300" dirty="0"/>
              <a:t> 1	: </a:t>
            </a:r>
            <a:r>
              <a:rPr lang="en-US" sz="1300" dirty="0" err="1"/>
              <a:t>Lalu</a:t>
            </a:r>
            <a:r>
              <a:rPr lang="en-US" sz="1300" dirty="0"/>
              <a:t>, kami </a:t>
            </a:r>
            <a:r>
              <a:rPr lang="en-US" sz="1300" dirty="0" err="1"/>
              <a:t>harus</a:t>
            </a:r>
            <a:r>
              <a:rPr lang="en-US" sz="1300" dirty="0"/>
              <a:t> </a:t>
            </a:r>
            <a:r>
              <a:rPr lang="en-US" sz="1300" dirty="0" err="1"/>
              <a:t>apa</a:t>
            </a:r>
            <a:r>
              <a:rPr lang="en-US" sz="1300" dirty="0"/>
              <a:t>, Pak?</a:t>
            </a:r>
          </a:p>
          <a:p>
            <a:r>
              <a:rPr lang="en-US" sz="1300" dirty="0"/>
              <a:t>Pak RT     	: </a:t>
            </a:r>
            <a:r>
              <a:rPr lang="en-US" sz="1300" dirty="0" err="1"/>
              <a:t>Ibu-Ibu</a:t>
            </a:r>
            <a:r>
              <a:rPr lang="en-US" sz="1300" dirty="0"/>
              <a:t> </a:t>
            </a:r>
            <a:r>
              <a:rPr lang="en-US" sz="1300" dirty="0" err="1"/>
              <a:t>sebaiknya</a:t>
            </a:r>
            <a:r>
              <a:rPr lang="en-US" sz="1300" dirty="0"/>
              <a:t> </a:t>
            </a:r>
            <a:r>
              <a:rPr lang="en-US" sz="1300" dirty="0" err="1"/>
              <a:t>membawa</a:t>
            </a:r>
            <a:r>
              <a:rPr lang="en-US" sz="1300" dirty="0"/>
              <a:t> </a:t>
            </a:r>
            <a:r>
              <a:rPr lang="en-US" sz="1300" dirty="0" err="1"/>
              <a:t>anak</a:t>
            </a:r>
            <a:r>
              <a:rPr lang="en-US" sz="1300" dirty="0"/>
              <a:t> </a:t>
            </a:r>
            <a:r>
              <a:rPr lang="en-US" sz="1300" dirty="0" err="1"/>
              <a:t>balita</a:t>
            </a:r>
            <a:r>
              <a:rPr lang="en-US" sz="1300" dirty="0"/>
              <a:t> </a:t>
            </a:r>
            <a:r>
              <a:rPr lang="en-US" sz="1300" dirty="0" err="1"/>
              <a:t>Ibu-Ibu</a:t>
            </a:r>
            <a:r>
              <a:rPr lang="en-US" sz="1300" dirty="0"/>
              <a:t> </a:t>
            </a:r>
            <a:r>
              <a:rPr lang="en-US" sz="1300" dirty="0" err="1"/>
              <a:t>ke</a:t>
            </a:r>
            <a:r>
              <a:rPr lang="en-US" sz="1300" dirty="0"/>
              <a:t> </a:t>
            </a:r>
            <a:r>
              <a:rPr lang="en-US" sz="1300" dirty="0" err="1"/>
              <a:t>Posyandu</a:t>
            </a:r>
            <a:r>
              <a:rPr lang="en-US" sz="1300" dirty="0"/>
              <a:t> 	</a:t>
            </a:r>
            <a:r>
              <a:rPr lang="en-US" sz="1300" dirty="0" err="1"/>
              <a:t>atau</a:t>
            </a:r>
            <a:r>
              <a:rPr lang="en-US" sz="1300" dirty="0"/>
              <a:t> </a:t>
            </a:r>
            <a:r>
              <a:rPr lang="en-US" sz="1300" dirty="0" err="1"/>
              <a:t>Puskesmas</a:t>
            </a:r>
            <a:r>
              <a:rPr lang="en-US" sz="1300" dirty="0"/>
              <a:t> </a:t>
            </a:r>
            <a:r>
              <a:rPr lang="en-US" sz="1300" dirty="0" err="1"/>
              <a:t>terdekat</a:t>
            </a:r>
            <a:r>
              <a:rPr lang="en-US" sz="1300" dirty="0"/>
              <a:t> </a:t>
            </a:r>
            <a:r>
              <a:rPr lang="en-US" sz="1300" dirty="0" err="1"/>
              <a:t>untuk</a:t>
            </a:r>
            <a:r>
              <a:rPr lang="en-US" sz="1300" dirty="0"/>
              <a:t> di </a:t>
            </a:r>
            <a:r>
              <a:rPr lang="en-US" sz="1300" dirty="0" err="1"/>
              <a:t>imunisasi</a:t>
            </a:r>
            <a:r>
              <a:rPr lang="en-US" sz="1300" dirty="0"/>
              <a:t>.</a:t>
            </a:r>
          </a:p>
          <a:p>
            <a:r>
              <a:rPr lang="en-US" sz="1300" dirty="0" err="1"/>
              <a:t>Ibu</a:t>
            </a:r>
            <a:r>
              <a:rPr lang="en-US" sz="1300" dirty="0"/>
              <a:t> 2	: Oh </a:t>
            </a:r>
            <a:r>
              <a:rPr lang="en-US" sz="1300" dirty="0" err="1"/>
              <a:t>begitu</a:t>
            </a:r>
            <a:r>
              <a:rPr lang="en-US" sz="1300" dirty="0"/>
              <a:t>, Pak RT. </a:t>
            </a:r>
            <a:r>
              <a:rPr lang="en-US" sz="1300" dirty="0" err="1"/>
              <a:t>Kalau</a:t>
            </a:r>
            <a:r>
              <a:rPr lang="en-US" sz="1300" dirty="0"/>
              <a:t> </a:t>
            </a:r>
            <a:r>
              <a:rPr lang="en-US" sz="1300" dirty="0" err="1"/>
              <a:t>begitu</a:t>
            </a:r>
            <a:r>
              <a:rPr lang="en-US" sz="1300" dirty="0"/>
              <a:t>, kami </a:t>
            </a:r>
            <a:r>
              <a:rPr lang="en-US" sz="1300" dirty="0" err="1"/>
              <a:t>akan</a:t>
            </a:r>
            <a:r>
              <a:rPr lang="en-US" sz="1300" dirty="0"/>
              <a:t> </a:t>
            </a:r>
            <a:r>
              <a:rPr lang="en-US" sz="1300" dirty="0" err="1"/>
              <a:t>segera</a:t>
            </a:r>
            <a:r>
              <a:rPr lang="en-US" sz="1300" dirty="0"/>
              <a:t> </a:t>
            </a:r>
            <a:r>
              <a:rPr lang="en-US" sz="1300" dirty="0" err="1"/>
              <a:t>ke</a:t>
            </a:r>
            <a:r>
              <a:rPr lang="en-US" sz="1300" dirty="0"/>
              <a:t> 	</a:t>
            </a:r>
            <a:r>
              <a:rPr lang="en-US" sz="1300" dirty="0" err="1"/>
              <a:t>Posyandu</a:t>
            </a:r>
            <a:r>
              <a:rPr lang="en-US" sz="1300" dirty="0"/>
              <a:t>! </a:t>
            </a:r>
          </a:p>
          <a:p>
            <a:r>
              <a:rPr lang="en-US" sz="1300" dirty="0" err="1"/>
              <a:t>Efek</a:t>
            </a:r>
            <a:r>
              <a:rPr lang="en-US" sz="1300" dirty="0"/>
              <a:t> </a:t>
            </a:r>
            <a:r>
              <a:rPr lang="en-US" sz="1300" dirty="0" err="1"/>
              <a:t>suara</a:t>
            </a:r>
            <a:r>
              <a:rPr lang="en-US" sz="1300" dirty="0"/>
              <a:t>: (</a:t>
            </a:r>
            <a:r>
              <a:rPr lang="en-US" sz="1300" dirty="0" err="1"/>
              <a:t>suara</a:t>
            </a:r>
            <a:r>
              <a:rPr lang="en-US" sz="1300" dirty="0"/>
              <a:t> </a:t>
            </a:r>
            <a:r>
              <a:rPr lang="en-US" sz="1300" dirty="0" err="1"/>
              <a:t>musik</a:t>
            </a:r>
            <a:r>
              <a:rPr lang="en-US" sz="1300" dirty="0"/>
              <a:t>)</a:t>
            </a:r>
          </a:p>
          <a:p>
            <a:r>
              <a:rPr lang="en-US" sz="1300" dirty="0"/>
              <a:t>Ayo, </a:t>
            </a:r>
            <a:r>
              <a:rPr lang="en-US" sz="1300" dirty="0" err="1"/>
              <a:t>ke</a:t>
            </a:r>
            <a:r>
              <a:rPr lang="en-US" sz="1300" dirty="0"/>
              <a:t> </a:t>
            </a:r>
            <a:r>
              <a:rPr lang="en-US" sz="1300" dirty="0" err="1"/>
              <a:t>Posyandu</a:t>
            </a:r>
            <a:r>
              <a:rPr lang="en-US" sz="1300" dirty="0"/>
              <a:t> </a:t>
            </a:r>
            <a:r>
              <a:rPr lang="en-US" sz="1300" dirty="0" err="1"/>
              <a:t>atau</a:t>
            </a:r>
            <a:r>
              <a:rPr lang="en-US" sz="1300" dirty="0"/>
              <a:t> </a:t>
            </a:r>
            <a:r>
              <a:rPr lang="en-US" sz="1300" dirty="0" err="1"/>
              <a:t>Puskesmas</a:t>
            </a:r>
            <a:r>
              <a:rPr lang="en-US" sz="1300" dirty="0"/>
              <a:t> </a:t>
            </a:r>
            <a:r>
              <a:rPr lang="en-US" sz="1300" dirty="0" err="1"/>
              <a:t>terdekat</a:t>
            </a:r>
            <a:r>
              <a:rPr lang="en-US" sz="1300" dirty="0"/>
              <a:t> </a:t>
            </a:r>
            <a:r>
              <a:rPr lang="en-US" sz="1300" dirty="0" err="1"/>
              <a:t>selama</a:t>
            </a:r>
            <a:r>
              <a:rPr lang="en-US" sz="1300" dirty="0"/>
              <a:t> </a:t>
            </a:r>
            <a:r>
              <a:rPr lang="en-US" sz="1300" dirty="0" err="1"/>
              <a:t>Pekan</a:t>
            </a:r>
            <a:r>
              <a:rPr lang="en-US" sz="1300" dirty="0"/>
              <a:t> </a:t>
            </a:r>
            <a:r>
              <a:rPr lang="en-US" sz="1300" dirty="0" err="1"/>
              <a:t>Imunisasi</a:t>
            </a:r>
            <a:r>
              <a:rPr lang="en-US" sz="1300" dirty="0"/>
              <a:t> </a:t>
            </a:r>
            <a:r>
              <a:rPr lang="en-US" sz="1300" dirty="0" err="1"/>
              <a:t>Nasional</a:t>
            </a:r>
            <a:r>
              <a:rPr lang="en-US" sz="1300" dirty="0"/>
              <a:t>!</a:t>
            </a:r>
          </a:p>
          <a:p>
            <a:r>
              <a:rPr lang="en-US" sz="1300" dirty="0" err="1"/>
              <a:t>Dijamin</a:t>
            </a:r>
            <a:r>
              <a:rPr lang="en-US" sz="1300" dirty="0"/>
              <a:t> GRATIS!</a:t>
            </a:r>
          </a:p>
        </p:txBody>
      </p:sp>
      <p:pic>
        <p:nvPicPr>
          <p:cNvPr id="2" name="Picture 1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7934"/>
            <a:ext cx="9144000" cy="9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8213" y="192179"/>
            <a:ext cx="2371956" cy="3693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d-ID" dirty="0"/>
              <a:t>Contoh iklan di </a:t>
            </a:r>
            <a:r>
              <a:rPr lang="en-US" dirty="0"/>
              <a:t>radio</a:t>
            </a:r>
            <a:endParaRPr lang="id-ID" dirty="0"/>
          </a:p>
        </p:txBody>
      </p:sp>
      <p:pic>
        <p:nvPicPr>
          <p:cNvPr id="2050" name="Picture 2" descr="D:\PROJECT 2017\OTHER\ESPS PJOK\ESPS PJOK I\Bab 5\Gambar\Radi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4" y="2568237"/>
            <a:ext cx="2525473" cy="165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23B6964-7164-4107-9A39-A3641BFC740E}"/>
              </a:ext>
            </a:extLst>
          </p:cNvPr>
          <p:cNvSpPr/>
          <p:nvPr/>
        </p:nvSpPr>
        <p:spPr>
          <a:xfrm>
            <a:off x="284748" y="3925503"/>
            <a:ext cx="457200" cy="294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0127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3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50"/>
                            </p:stCondLst>
                            <p:childTnLst>
                              <p:par>
                                <p:cTn id="29" presetID="22" presetClass="entr" presetSubtype="4" fill="hold" grpId="0" nodeType="afterEffect" nodePh="1">
                                  <p:stCondLst>
                                    <p:cond delay="1000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PROJECT 2017\TEMATIK\TEMATIK PENILAIAN COY\TEMATIK 4A\Gambar Penilaian tematik Subtema 3\4A. lan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819150"/>
            <a:ext cx="2016224" cy="372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03176" y="1002089"/>
            <a:ext cx="4982141" cy="31393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bg1">
                <a:lumMod val="75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id-ID" dirty="0" err="1"/>
              <a:t>C</a:t>
            </a:r>
            <a:r>
              <a:rPr lang="en-US" dirty="0" err="1"/>
              <a:t>iri</a:t>
            </a:r>
            <a:r>
              <a:rPr lang="en-US" dirty="0"/>
              <a:t> </a:t>
            </a:r>
            <a:r>
              <a:rPr lang="en-US" dirty="0" err="1"/>
              <a:t>bahasa</a:t>
            </a:r>
            <a:r>
              <a:rPr lang="en-US" dirty="0"/>
              <a:t> </a:t>
            </a:r>
            <a:r>
              <a:rPr lang="en-US" dirty="0" err="1"/>
              <a:t>iklan</a:t>
            </a:r>
            <a:r>
              <a:rPr lang="id-ID" dirty="0"/>
              <a:t>, yaitu: </a:t>
            </a:r>
            <a:endParaRPr lang="en-US" dirty="0"/>
          </a:p>
          <a:p>
            <a:endParaRPr lang="id-ID" dirty="0"/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err="1"/>
              <a:t>Menggunakan</a:t>
            </a:r>
            <a:r>
              <a:rPr lang="en-US" dirty="0"/>
              <a:t> kata yang </a:t>
            </a:r>
            <a:r>
              <a:rPr lang="en-US" dirty="0" err="1"/>
              <a:t>singkat</a:t>
            </a:r>
            <a:r>
              <a:rPr lang="en-US" dirty="0"/>
              <a:t>, </a:t>
            </a:r>
            <a:r>
              <a:rPr lang="en-US" dirty="0" err="1"/>
              <a:t>menarik</a:t>
            </a:r>
            <a:r>
              <a:rPr lang="en-US" dirty="0"/>
              <a:t>, </a:t>
            </a:r>
            <a:r>
              <a:rPr lang="en-US" dirty="0" err="1"/>
              <a:t>logis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sopan</a:t>
            </a:r>
            <a:r>
              <a:rPr lang="en-US" dirty="0"/>
              <a:t>.</a:t>
            </a:r>
            <a:endParaRPr lang="id-ID" dirty="0"/>
          </a:p>
          <a:p>
            <a:pPr marL="285750" lvl="0" indent="-285750">
              <a:buFont typeface="Wingdings" pitchFamily="2" charset="2"/>
              <a:buChar char="ü"/>
            </a:pPr>
            <a:r>
              <a:rPr lang="en-US" dirty="0" err="1"/>
              <a:t>Menggunakan</a:t>
            </a:r>
            <a:r>
              <a:rPr lang="en-US" dirty="0"/>
              <a:t> kata yang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menimbulkan</a:t>
            </a:r>
            <a:r>
              <a:rPr lang="en-US" dirty="0"/>
              <a:t> </a:t>
            </a:r>
            <a:r>
              <a:rPr lang="en-US" dirty="0" err="1"/>
              <a:t>sugesti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masyarakat</a:t>
            </a:r>
            <a:r>
              <a:rPr lang="en-US" dirty="0"/>
              <a:t>.</a:t>
            </a:r>
            <a:endParaRPr lang="id-ID" dirty="0"/>
          </a:p>
          <a:p>
            <a:pPr marL="285750" lvl="0" indent="-285750">
              <a:buFont typeface="Wingdings" pitchFamily="2" charset="2"/>
              <a:buChar char="ü"/>
            </a:pPr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dirty="0" err="1"/>
              <a:t>kalimat</a:t>
            </a:r>
            <a:r>
              <a:rPr lang="en-US" dirty="0"/>
              <a:t> yang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menonjolkan</a:t>
            </a:r>
            <a:r>
              <a:rPr lang="en-US" dirty="0"/>
              <a:t> </a:t>
            </a:r>
            <a:r>
              <a:rPr lang="en-US" dirty="0" err="1"/>
              <a:t>informasi</a:t>
            </a:r>
            <a:r>
              <a:rPr lang="en-US" dirty="0"/>
              <a:t> yang </a:t>
            </a:r>
            <a:r>
              <a:rPr lang="en-US" dirty="0" err="1"/>
              <a:t>dipentingkan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iklan</a:t>
            </a:r>
            <a:r>
              <a:rPr lang="en-US" dirty="0"/>
              <a:t>.</a:t>
            </a:r>
            <a:endParaRPr lang="id-ID" dirty="0"/>
          </a:p>
          <a:p>
            <a:pPr marL="285750" lvl="0" indent="-285750">
              <a:buFont typeface="Wingdings" pitchFamily="2" charset="2"/>
              <a:buChar char="ü"/>
            </a:pPr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dirty="0" err="1"/>
              <a:t>kalimat</a:t>
            </a:r>
            <a:r>
              <a:rPr lang="en-US" dirty="0"/>
              <a:t> yang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 </a:t>
            </a:r>
            <a:r>
              <a:rPr lang="en-US" dirty="0" err="1"/>
              <a:t>sasaran</a:t>
            </a:r>
            <a:r>
              <a:rPr lang="en-US" dirty="0"/>
              <a:t> </a:t>
            </a:r>
            <a:r>
              <a:rPr lang="en-US" dirty="0" err="1"/>
              <a:t>konsmen</a:t>
            </a:r>
            <a:r>
              <a:rPr lang="en-US" dirty="0"/>
              <a:t> </a:t>
            </a:r>
            <a:r>
              <a:rPr lang="en-US" dirty="0" err="1"/>
              <a:t>iklan</a:t>
            </a:r>
            <a:r>
              <a:rPr lang="en-US" dirty="0"/>
              <a:t>.</a:t>
            </a:r>
            <a:endParaRPr lang="id-ID" dirty="0"/>
          </a:p>
        </p:txBody>
      </p:sp>
      <p:pic>
        <p:nvPicPr>
          <p:cNvPr id="3" name="Picture 2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7934"/>
            <a:ext cx="9144000" cy="9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CA3187B-E233-47C0-8B69-FED75D5E5AC0}"/>
              </a:ext>
            </a:extLst>
          </p:cNvPr>
          <p:cNvSpPr/>
          <p:nvPr/>
        </p:nvSpPr>
        <p:spPr>
          <a:xfrm>
            <a:off x="284748" y="3925503"/>
            <a:ext cx="457200" cy="294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59169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4" fill="hold" grpId="0" nodeType="afterEffect" nodePh="1">
                                  <p:stCondLst>
                                    <p:cond delay="47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" y="0"/>
            <a:ext cx="5105401" cy="666750"/>
            <a:chOff x="-1" y="0"/>
            <a:chExt cx="5105401" cy="666750"/>
          </a:xfrm>
        </p:grpSpPr>
        <p:pic>
          <p:nvPicPr>
            <p:cNvPr id="11" name="Picture 10" descr="E:\ELISA\PPT ESPS\2016\ESPS edisi kurnas\PERINTILAN ESPS KURNAS\pita label 5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5105401" cy="666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228600" y="44904"/>
              <a:ext cx="47244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err="1">
                  <a:solidFill>
                    <a:schemeClr val="bg1"/>
                  </a:solidFill>
                  <a:latin typeface="Arial Rounded MT Bold" pitchFamily="34" charset="0"/>
                </a:rPr>
                <a:t>Materi</a:t>
              </a:r>
              <a:r>
                <a:rPr lang="en-US" sz="3200" dirty="0">
                  <a:solidFill>
                    <a:schemeClr val="bg1"/>
                  </a:solidFill>
                  <a:latin typeface="Arial Rounded MT Bold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 Rounded MT Bold" pitchFamily="34" charset="0"/>
                </a:rPr>
                <a:t>Inti</a:t>
              </a:r>
              <a:r>
                <a:rPr lang="en-US" sz="3200" dirty="0">
                  <a:solidFill>
                    <a:schemeClr val="bg1"/>
                  </a:solidFill>
                  <a:latin typeface="Arial Rounded MT Bold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 Rounded MT Bold" pitchFamily="34" charset="0"/>
                </a:rPr>
                <a:t>Subtema</a:t>
              </a:r>
              <a:r>
                <a:rPr lang="en-US" sz="3200" dirty="0">
                  <a:solidFill>
                    <a:schemeClr val="bg1"/>
                  </a:solidFill>
                  <a:latin typeface="Arial Rounded MT Bold" pitchFamily="34" charset="0"/>
                </a:rPr>
                <a:t> 3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779606" y="206636"/>
            <a:ext cx="1143000" cy="417731"/>
            <a:chOff x="7772400" y="57150"/>
            <a:chExt cx="1143000" cy="417731"/>
          </a:xfrm>
        </p:grpSpPr>
        <p:sp>
          <p:nvSpPr>
            <p:cNvPr id="17" name="Rounded Rectangle 16"/>
            <p:cNvSpPr/>
            <p:nvPr/>
          </p:nvSpPr>
          <p:spPr>
            <a:xfrm>
              <a:off x="7772400" y="57150"/>
              <a:ext cx="1143000" cy="41773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852716" y="81864"/>
              <a:ext cx="9967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KD 3.4</a:t>
              </a:r>
            </a:p>
          </p:txBody>
        </p:sp>
      </p:grpSp>
      <p:pic>
        <p:nvPicPr>
          <p:cNvPr id="19" name="Picture 2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Rectangle 62"/>
          <p:cNvSpPr/>
          <p:nvPr/>
        </p:nvSpPr>
        <p:spPr>
          <a:xfrm>
            <a:off x="161490" y="751635"/>
            <a:ext cx="6324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1" dirty="0"/>
              <a:t>Unsur Bahasa dan Jenis Iklan </a:t>
            </a:r>
            <a:endParaRPr lang="id-ID" sz="2000" dirty="0"/>
          </a:p>
        </p:txBody>
      </p:sp>
      <p:pic>
        <p:nvPicPr>
          <p:cNvPr id="21" name="Picture 2" descr="D:\PROJECT 2017\TEMATIK\TEMATIK PENILAIAN COY\TEMATIK 4D\SUBTEMA 1\11A. Bu guru (FLIP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16216" y="1059582"/>
            <a:ext cx="1682080" cy="338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04276" y="1298186"/>
            <a:ext cx="58374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dirty="0" err="1"/>
              <a:t>J</a:t>
            </a:r>
            <a:r>
              <a:rPr lang="en-US" dirty="0" err="1"/>
              <a:t>ika</a:t>
            </a:r>
            <a:r>
              <a:rPr lang="en-US" dirty="0"/>
              <a:t> </a:t>
            </a:r>
            <a:r>
              <a:rPr lang="en-US" dirty="0" err="1"/>
              <a:t>dilihat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ukuran</a:t>
            </a:r>
            <a:r>
              <a:rPr lang="en-US" dirty="0"/>
              <a:t> </a:t>
            </a:r>
            <a:r>
              <a:rPr lang="en-US" dirty="0" err="1"/>
              <a:t>ruang</a:t>
            </a:r>
            <a:r>
              <a:rPr lang="en-US" dirty="0"/>
              <a:t> </a:t>
            </a:r>
            <a:r>
              <a:rPr lang="en-US" dirty="0" err="1"/>
              <a:t>iklan</a:t>
            </a:r>
            <a:r>
              <a:rPr lang="en-US" dirty="0"/>
              <a:t>,</a:t>
            </a:r>
            <a:r>
              <a:rPr lang="id-ID" dirty="0"/>
              <a:t> iklan dibagi menjadi dua:</a:t>
            </a:r>
          </a:p>
          <a:p>
            <a:pPr marL="342900" indent="-342900">
              <a:buAutoNum type="alphaLcPeriod"/>
            </a:pPr>
            <a:r>
              <a:rPr lang="id-ID" dirty="0"/>
              <a:t>Iklan baris </a:t>
            </a:r>
          </a:p>
          <a:p>
            <a:pPr marL="342900" indent="-342900">
              <a:buAutoNum type="alphaLcPeriod"/>
            </a:pPr>
            <a:r>
              <a:rPr lang="id-ID" dirty="0"/>
              <a:t>Iklan kolom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4276" y="2163677"/>
            <a:ext cx="3888432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3"/>
                </a:solidFill>
              </a:rPr>
              <a:t>Iklan</a:t>
            </a:r>
            <a:r>
              <a:rPr lang="en-US" b="1" dirty="0">
                <a:solidFill>
                  <a:schemeClr val="accent3"/>
                </a:solidFill>
              </a:rPr>
              <a:t> </a:t>
            </a:r>
            <a:r>
              <a:rPr lang="en-US" b="1" dirty="0" err="1">
                <a:solidFill>
                  <a:schemeClr val="accent3"/>
                </a:solidFill>
              </a:rPr>
              <a:t>baris</a:t>
            </a:r>
            <a:r>
              <a:rPr lang="en-US" b="1" dirty="0">
                <a:solidFill>
                  <a:schemeClr val="accent3"/>
                </a:solidFill>
              </a:rPr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iklan</a:t>
            </a:r>
            <a:r>
              <a:rPr lang="en-US" dirty="0"/>
              <a:t> </a:t>
            </a:r>
            <a:r>
              <a:rPr lang="en-US" dirty="0" err="1"/>
              <a:t>kecil</a:t>
            </a:r>
            <a:r>
              <a:rPr lang="en-US" dirty="0"/>
              <a:t> yang </a:t>
            </a:r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terdiri</a:t>
            </a:r>
            <a:r>
              <a:rPr lang="en-US" dirty="0"/>
              <a:t> </a:t>
            </a:r>
            <a:r>
              <a:rPr lang="en-US" dirty="0" err="1"/>
              <a:t>atas</a:t>
            </a:r>
            <a:r>
              <a:rPr lang="en-US" dirty="0"/>
              <a:t> </a:t>
            </a:r>
            <a:r>
              <a:rPr lang="en-US" dirty="0" err="1"/>
              <a:t>beberapa</a:t>
            </a:r>
            <a:r>
              <a:rPr lang="en-US" dirty="0"/>
              <a:t> </a:t>
            </a:r>
            <a:r>
              <a:rPr lang="en-US" dirty="0" err="1"/>
              <a:t>baris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biasanya</a:t>
            </a:r>
            <a:r>
              <a:rPr lang="en-US" dirty="0"/>
              <a:t> </a:t>
            </a:r>
            <a:r>
              <a:rPr lang="en-US" dirty="0" err="1"/>
              <a:t>terdapat</a:t>
            </a:r>
            <a:r>
              <a:rPr lang="en-US" dirty="0"/>
              <a:t> di </a:t>
            </a:r>
            <a:r>
              <a:rPr lang="en-US" dirty="0" err="1"/>
              <a:t>surat</a:t>
            </a:r>
            <a:r>
              <a:rPr lang="en-US" dirty="0"/>
              <a:t> </a:t>
            </a:r>
            <a:r>
              <a:rPr lang="en-US" dirty="0" err="1"/>
              <a:t>kabar</a:t>
            </a:r>
            <a:r>
              <a:rPr lang="en-US" dirty="0"/>
              <a:t>.</a:t>
            </a:r>
            <a:r>
              <a:rPr lang="id-ID" dirty="0"/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1785" y="3425373"/>
            <a:ext cx="4572000" cy="1200329"/>
          </a:xfrm>
          <a:prstGeom prst="rect">
            <a:avLst/>
          </a:prstGeom>
          <a:solidFill>
            <a:srgbClr val="FFEBEF"/>
          </a:solidFill>
        </p:spPr>
        <p:txBody>
          <a:bodyPr>
            <a:spAutoFit/>
          </a:bodyPr>
          <a:lstStyle/>
          <a:p>
            <a:r>
              <a:rPr lang="id-ID" dirty="0"/>
              <a:t>Contoh: </a:t>
            </a:r>
          </a:p>
          <a:p>
            <a:pPr algn="ctr"/>
            <a:r>
              <a:rPr lang="id-ID" dirty="0"/>
              <a:t>Dbthkn tkng las, brpnglmn min 2 th, gj &gt;2 jt. Lmrn krm ke Bgkl Duta Prsada, Jl Hym Wrk, BDL, No 43. Hub. 0843 8848 4433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4FDD788-EC36-49D3-BB53-472C4D36CDB8}"/>
              </a:ext>
            </a:extLst>
          </p:cNvPr>
          <p:cNvSpPr/>
          <p:nvPr/>
        </p:nvSpPr>
        <p:spPr>
          <a:xfrm>
            <a:off x="284748" y="3925503"/>
            <a:ext cx="457200" cy="294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45316"/>
      </p:ext>
    </p:extLst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250"/>
                            </p:stCondLst>
                            <p:childTnLst>
                              <p:par>
                                <p:cTn id="21" presetID="22" presetClass="entr" presetSubtype="4" fill="hold" grpId="0" nodeType="afterEffect" nodePh="1">
                                  <p:stCondLst>
                                    <p:cond delay="275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13" grpId="0"/>
      <p:bldP spid="14" grpId="0"/>
      <p:bldP spid="15" grpId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7934"/>
            <a:ext cx="9144000" cy="9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23993" y="667227"/>
            <a:ext cx="3799178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3"/>
                </a:solidFill>
              </a:rPr>
              <a:t>Iklan</a:t>
            </a:r>
            <a:r>
              <a:rPr lang="en-US" b="1" dirty="0">
                <a:solidFill>
                  <a:schemeClr val="accent3"/>
                </a:solidFill>
              </a:rPr>
              <a:t> </a:t>
            </a:r>
            <a:r>
              <a:rPr lang="en-US" b="1" dirty="0" err="1">
                <a:solidFill>
                  <a:schemeClr val="accent3"/>
                </a:solidFill>
              </a:rPr>
              <a:t>kolom</a:t>
            </a:r>
            <a:r>
              <a:rPr lang="en-US" b="1" dirty="0">
                <a:solidFill>
                  <a:schemeClr val="accent3"/>
                </a:solidFill>
              </a:rPr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iklan</a:t>
            </a:r>
            <a:r>
              <a:rPr lang="en-US" dirty="0"/>
              <a:t> yang </a:t>
            </a:r>
            <a:r>
              <a:rPr lang="en-US" dirty="0" err="1"/>
              <a:t>dibuat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memanfaatkan</a:t>
            </a:r>
            <a:r>
              <a:rPr lang="en-US" dirty="0"/>
              <a:t> </a:t>
            </a:r>
            <a:r>
              <a:rPr lang="en-US" dirty="0" err="1"/>
              <a:t>beberapa</a:t>
            </a:r>
            <a:r>
              <a:rPr lang="en-US" dirty="0"/>
              <a:t> </a:t>
            </a:r>
            <a:r>
              <a:rPr lang="en-US" dirty="0" err="1"/>
              <a:t>bagian</a:t>
            </a:r>
            <a:r>
              <a:rPr lang="en-US" dirty="0"/>
              <a:t> </a:t>
            </a:r>
            <a:r>
              <a:rPr lang="en-US" dirty="0" err="1"/>
              <a:t>kolom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halaman</a:t>
            </a:r>
            <a:r>
              <a:rPr lang="en-US" dirty="0"/>
              <a:t> </a:t>
            </a:r>
            <a:r>
              <a:rPr lang="en-US" dirty="0" err="1"/>
              <a:t>surat</a:t>
            </a:r>
            <a:r>
              <a:rPr lang="en-US" dirty="0"/>
              <a:t> </a:t>
            </a:r>
            <a:r>
              <a:rPr lang="en-US" dirty="0" err="1"/>
              <a:t>kabar</a:t>
            </a:r>
            <a:r>
              <a:rPr lang="en-US" dirty="0"/>
              <a:t>.</a:t>
            </a:r>
            <a:endParaRPr lang="id-ID" dirty="0"/>
          </a:p>
        </p:txBody>
      </p:sp>
      <p:sp>
        <p:nvSpPr>
          <p:cNvPr id="14" name="Rectangle 13"/>
          <p:cNvSpPr/>
          <p:nvPr/>
        </p:nvSpPr>
        <p:spPr>
          <a:xfrm>
            <a:off x="381157" y="1867556"/>
            <a:ext cx="10628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dirty="0" err="1"/>
              <a:t>Contoh</a:t>
            </a:r>
            <a:r>
              <a:rPr lang="en-US" dirty="0"/>
              <a:t>:</a:t>
            </a:r>
            <a:endParaRPr lang="id-ID" dirty="0"/>
          </a:p>
        </p:txBody>
      </p:sp>
      <p:pic>
        <p:nvPicPr>
          <p:cNvPr id="2050" name="Picture 2" descr="C:\Users\P1859\Downloads\Iklan Kolom 5C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763" y="1123950"/>
            <a:ext cx="2304256" cy="320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1859\Downloads\jenis jenis iklan dan contohnya - iklan baris dan displ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71586"/>
            <a:ext cx="3897669" cy="248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>
            <a:off x="2979720" y="1589994"/>
            <a:ext cx="2801990" cy="30236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C8CD72E-8EA4-42E9-A2DF-DBAD53A13DCA}"/>
              </a:ext>
            </a:extLst>
          </p:cNvPr>
          <p:cNvSpPr/>
          <p:nvPr/>
        </p:nvSpPr>
        <p:spPr>
          <a:xfrm>
            <a:off x="284748" y="3925503"/>
            <a:ext cx="457200" cy="294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1289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" presetID="22" presetClass="entr" presetSubtype="4" fill="hold" grpId="0" nodeType="afterEffect" nodePh="1">
                                  <p:stCondLst>
                                    <p:cond delay="275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1859\Downloads\pengertian syarat jenis contoh iklan pengumum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440896"/>
            <a:ext cx="3353199" cy="330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7934"/>
            <a:ext cx="9144000" cy="9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8600" y="539581"/>
            <a:ext cx="555175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d-ID" dirty="0">
                <a:solidFill>
                  <a:schemeClr val="tx1"/>
                </a:solidFill>
              </a:rPr>
              <a:t>Dilihat dari isinya, iklan dibedakan menjadi tiga macam: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9600" y="1809750"/>
            <a:ext cx="3570556" cy="1261884"/>
          </a:xfrm>
          <a:prstGeom prst="rect">
            <a:avLst/>
          </a:prstGeom>
          <a:ln w="19050"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lvl="0" indent="-457200">
              <a:buFont typeface="+mj-lt"/>
              <a:buAutoNum type="arabicParenR"/>
            </a:pPr>
            <a:r>
              <a:rPr lang="en-US" sz="1900" dirty="0" err="1">
                <a:solidFill>
                  <a:schemeClr val="accent2">
                    <a:lumMod val="50000"/>
                  </a:schemeClr>
                </a:solidFill>
              </a:rPr>
              <a:t>Iklan</a:t>
            </a:r>
            <a:r>
              <a:rPr lang="en-US" sz="19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accent2">
                    <a:lumMod val="50000"/>
                  </a:schemeClr>
                </a:solidFill>
              </a:rPr>
              <a:t>pemberitahuan</a:t>
            </a:r>
            <a:r>
              <a:rPr lang="en-US" sz="1900" dirty="0"/>
              <a:t>, </a:t>
            </a:r>
            <a:r>
              <a:rPr lang="en-US" sz="1900" dirty="0" err="1"/>
              <a:t>untuk</a:t>
            </a:r>
            <a:r>
              <a:rPr lang="en-US" sz="1900" dirty="0"/>
              <a:t> </a:t>
            </a:r>
            <a:r>
              <a:rPr lang="en-US" sz="1900" dirty="0" err="1"/>
              <a:t>menyampaikan</a:t>
            </a:r>
            <a:r>
              <a:rPr lang="en-US" sz="1900" dirty="0"/>
              <a:t> </a:t>
            </a:r>
            <a:r>
              <a:rPr lang="en-US" sz="1900" dirty="0" err="1"/>
              <a:t>informasi</a:t>
            </a:r>
            <a:r>
              <a:rPr lang="en-US" sz="1900" dirty="0"/>
              <a:t> </a:t>
            </a:r>
            <a:r>
              <a:rPr lang="en-US" sz="1900" dirty="0" err="1"/>
              <a:t>kepada</a:t>
            </a:r>
            <a:r>
              <a:rPr lang="en-US" sz="1900" dirty="0"/>
              <a:t> </a:t>
            </a:r>
            <a:r>
              <a:rPr lang="en-US" sz="1900" dirty="0" err="1"/>
              <a:t>masyarakat</a:t>
            </a:r>
            <a:r>
              <a:rPr lang="en-US" sz="1900" dirty="0"/>
              <a:t> </a:t>
            </a:r>
            <a:r>
              <a:rPr lang="en-US" sz="1900" dirty="0" err="1"/>
              <a:t>luas</a:t>
            </a:r>
            <a:r>
              <a:rPr lang="en-US" sz="1900" dirty="0"/>
              <a:t> </a:t>
            </a:r>
            <a:r>
              <a:rPr lang="en-US" sz="1900" dirty="0" err="1"/>
              <a:t>mengenai</a:t>
            </a:r>
            <a:r>
              <a:rPr lang="en-US" sz="1900" dirty="0"/>
              <a:t> </a:t>
            </a:r>
            <a:r>
              <a:rPr lang="en-US" sz="1900" dirty="0" err="1"/>
              <a:t>satu</a:t>
            </a:r>
            <a:r>
              <a:rPr lang="en-US" sz="1900" dirty="0"/>
              <a:t> </a:t>
            </a:r>
            <a:r>
              <a:rPr lang="en-US" sz="1900" dirty="0" err="1"/>
              <a:t>hal</a:t>
            </a:r>
            <a:r>
              <a:rPr lang="en-US" sz="1900" dirty="0"/>
              <a:t>.</a:t>
            </a:r>
            <a:endParaRPr lang="id-ID" sz="19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49D9F0C-982D-4E39-B626-3473DC3B5288}"/>
              </a:ext>
            </a:extLst>
          </p:cNvPr>
          <p:cNvSpPr/>
          <p:nvPr/>
        </p:nvSpPr>
        <p:spPr>
          <a:xfrm>
            <a:off x="6629799" y="1036012"/>
            <a:ext cx="1752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Contoh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iklan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024055C-2D24-49E3-AE00-8D8A73596882}"/>
              </a:ext>
            </a:extLst>
          </p:cNvPr>
          <p:cNvSpPr/>
          <p:nvPr/>
        </p:nvSpPr>
        <p:spPr>
          <a:xfrm>
            <a:off x="284748" y="3925503"/>
            <a:ext cx="457200" cy="294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24880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7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250"/>
                            </p:stCondLst>
                            <p:childTnLst>
                              <p:par>
                                <p:cTn id="21" presetID="22" presetClass="entr" presetSubtype="4" fill="hold" grpId="0" nodeType="after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5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7934"/>
            <a:ext cx="9144000" cy="9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42900" y="1111381"/>
            <a:ext cx="4572000" cy="2031325"/>
          </a:xfrm>
          <a:prstGeom prst="rect">
            <a:avLst/>
          </a:prstGeom>
          <a:ln w="19050">
            <a:solidFill>
              <a:schemeClr val="tx1"/>
            </a:solidFill>
            <a:prstDash val="sysDot"/>
          </a:ln>
        </p:spPr>
        <p:txBody>
          <a:bodyPr>
            <a:spAutoFit/>
          </a:bodyPr>
          <a:lstStyle/>
          <a:p>
            <a:pPr marL="342900" lvl="0" indent="-342900">
              <a:buFont typeface="+mj-lt"/>
              <a:buAutoNum type="arabicParenR" startAt="2"/>
            </a:pP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Iklan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layanan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masyarakat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,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/>
              <a:t>dibuat</a:t>
            </a:r>
            <a:r>
              <a:rPr lang="en-US" dirty="0"/>
              <a:t> oleh </a:t>
            </a:r>
            <a:r>
              <a:rPr lang="en-US" dirty="0" err="1"/>
              <a:t>pemerintah</a:t>
            </a:r>
            <a:r>
              <a:rPr lang="en-US" dirty="0"/>
              <a:t> </a:t>
            </a:r>
            <a:r>
              <a:rPr lang="en-US" dirty="0" err="1"/>
              <a:t>ataupun</a:t>
            </a:r>
            <a:r>
              <a:rPr lang="en-US" dirty="0"/>
              <a:t> </a:t>
            </a:r>
            <a:r>
              <a:rPr lang="en-US" dirty="0" err="1"/>
              <a:t>organisasi</a:t>
            </a:r>
            <a:r>
              <a:rPr lang="en-US" dirty="0"/>
              <a:t> </a:t>
            </a:r>
            <a:r>
              <a:rPr lang="en-US" dirty="0" err="1"/>
              <a:t>pemerintahan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memberikan</a:t>
            </a:r>
            <a:r>
              <a:rPr lang="en-US" dirty="0"/>
              <a:t> </a:t>
            </a:r>
            <a:r>
              <a:rPr lang="en-US" dirty="0" err="1"/>
              <a:t>informasi</a:t>
            </a:r>
            <a:r>
              <a:rPr lang="en-US" dirty="0"/>
              <a:t> </a:t>
            </a:r>
            <a:r>
              <a:rPr lang="en-US" dirty="0" err="1"/>
              <a:t>ataupun</a:t>
            </a:r>
            <a:r>
              <a:rPr lang="en-US" dirty="0"/>
              <a:t> </a:t>
            </a:r>
            <a:r>
              <a:rPr lang="en-US" dirty="0" err="1"/>
              <a:t>mengajak</a:t>
            </a:r>
            <a:r>
              <a:rPr lang="en-US" dirty="0"/>
              <a:t> </a:t>
            </a:r>
            <a:r>
              <a:rPr lang="en-US" dirty="0" err="1"/>
              <a:t>masyarakat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melakukan</a:t>
            </a:r>
            <a:r>
              <a:rPr lang="en-US" dirty="0"/>
              <a:t> </a:t>
            </a:r>
            <a:r>
              <a:rPr lang="en-US" dirty="0" err="1"/>
              <a:t>kegiatan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program </a:t>
            </a:r>
            <a:r>
              <a:rPr lang="en-US" dirty="0" err="1"/>
              <a:t>pemerintah</a:t>
            </a:r>
            <a:r>
              <a:rPr lang="en-US" dirty="0"/>
              <a:t> </a:t>
            </a:r>
            <a:r>
              <a:rPr lang="en-US" dirty="0" err="1"/>
              <a:t>bersama-sama</a:t>
            </a:r>
            <a:r>
              <a:rPr lang="en-US" dirty="0"/>
              <a:t>.</a:t>
            </a:r>
            <a:endParaRPr lang="id-ID" dirty="0"/>
          </a:p>
        </p:txBody>
      </p:sp>
      <p:pic>
        <p:nvPicPr>
          <p:cNvPr id="4098" name="Picture 2" descr="C:\Users\P1859\Downloads\contoh-iklan-layanan-masyarakat-makan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631014"/>
            <a:ext cx="2895600" cy="388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E7CEB00-4340-4D2F-84E6-97CAFE8BD262}"/>
              </a:ext>
            </a:extLst>
          </p:cNvPr>
          <p:cNvSpPr/>
          <p:nvPr/>
        </p:nvSpPr>
        <p:spPr>
          <a:xfrm>
            <a:off x="5256007" y="250014"/>
            <a:ext cx="1752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Contoh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iklan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AD85422-D667-47DD-B9CF-8E8C575E3072}"/>
              </a:ext>
            </a:extLst>
          </p:cNvPr>
          <p:cNvSpPr/>
          <p:nvPr/>
        </p:nvSpPr>
        <p:spPr>
          <a:xfrm>
            <a:off x="284748" y="3925503"/>
            <a:ext cx="457200" cy="294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3426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6" presetID="22" presetClass="entr" presetSubtype="4" fill="hold" grpId="0" nodeType="after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7934"/>
            <a:ext cx="9144000" cy="9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5404" y="1541012"/>
            <a:ext cx="4334592" cy="923330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 startAt="3"/>
            </a:pP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Iklan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penawaran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menawarkan</a:t>
            </a:r>
            <a:r>
              <a:rPr lang="en-US" dirty="0"/>
              <a:t> </a:t>
            </a:r>
            <a:r>
              <a:rPr lang="en-US" dirty="0" err="1"/>
              <a:t>suatu</a:t>
            </a:r>
            <a:r>
              <a:rPr lang="en-US" dirty="0"/>
              <a:t> </a:t>
            </a:r>
            <a:r>
              <a:rPr lang="en-US" dirty="0" err="1"/>
              <a:t>produk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jasa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kegiatan</a:t>
            </a:r>
            <a:r>
              <a:rPr lang="id-ID" dirty="0"/>
              <a:t>.</a:t>
            </a:r>
            <a:endParaRPr lang="en-US" dirty="0"/>
          </a:p>
        </p:txBody>
      </p:sp>
      <p:pic>
        <p:nvPicPr>
          <p:cNvPr id="5122" name="Picture 2" descr="D:\PROJECT 2017\GAMBAR DP DAN SHUTTER\Bimo\iklan erlangga onlin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1051"/>
            <a:ext cx="2971800" cy="419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23D0471-78C3-4E63-AA29-374A927DF0B7}"/>
              </a:ext>
            </a:extLst>
          </p:cNvPr>
          <p:cNvSpPr/>
          <p:nvPr/>
        </p:nvSpPr>
        <p:spPr>
          <a:xfrm>
            <a:off x="5105400" y="36531"/>
            <a:ext cx="1752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Contoh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iklan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1EC6E18-84AE-494C-947B-BD602E1AAA55}"/>
              </a:ext>
            </a:extLst>
          </p:cNvPr>
          <p:cNvSpPr/>
          <p:nvPr/>
        </p:nvSpPr>
        <p:spPr>
          <a:xfrm>
            <a:off x="284748" y="3925503"/>
            <a:ext cx="457200" cy="294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04607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750"/>
                            </p:stCondLst>
                            <p:childTnLst>
                              <p:par>
                                <p:cTn id="16" presetID="22" presetClass="entr" presetSubtype="4" fill="hold" grpId="0" nodeType="afterEffect" nodePh="1">
                                  <p:stCondLst>
                                    <p:cond delay="175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859644-318C-4757-A5EB-3A93519582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38150"/>
            <a:ext cx="3122998" cy="4056353"/>
          </a:xfrm>
          <a:prstGeom prst="rect">
            <a:avLst/>
          </a:prstGeom>
        </p:spPr>
      </p:pic>
      <p:pic>
        <p:nvPicPr>
          <p:cNvPr id="4" name="Picture 3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7934"/>
            <a:ext cx="9144000" cy="9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21638" y="285750"/>
            <a:ext cx="6079163" cy="1754326"/>
          </a:xfrm>
          <a:prstGeom prst="rect">
            <a:avLst/>
          </a:prstGeom>
          <a:ln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/>
              <a:t>Suatu</a:t>
            </a:r>
            <a:r>
              <a:rPr lang="en-US" dirty="0"/>
              <a:t> </a:t>
            </a:r>
            <a:r>
              <a:rPr lang="en-US" dirty="0" err="1"/>
              <a:t>iklan</a:t>
            </a:r>
            <a:r>
              <a:rPr lang="en-US" dirty="0"/>
              <a:t> yang </a:t>
            </a:r>
            <a:r>
              <a:rPr lang="en-US" dirty="0" err="1"/>
              <a:t>baik</a:t>
            </a:r>
            <a:r>
              <a:rPr lang="en-US" dirty="0"/>
              <a:t> </a:t>
            </a:r>
            <a:r>
              <a:rPr lang="en-US" dirty="0" err="1"/>
              <a:t>sebaiknya</a:t>
            </a:r>
            <a:r>
              <a:rPr lang="en-US" dirty="0"/>
              <a:t> </a:t>
            </a:r>
            <a:r>
              <a:rPr lang="en-US" dirty="0" err="1"/>
              <a:t>mengandung</a:t>
            </a:r>
            <a:r>
              <a:rPr lang="en-US" dirty="0"/>
              <a:t> </a:t>
            </a:r>
            <a:r>
              <a:rPr lang="en-US" dirty="0" err="1"/>
              <a:t>unsur-unsur</a:t>
            </a:r>
            <a:r>
              <a:rPr lang="en-US" dirty="0"/>
              <a:t> </a:t>
            </a:r>
            <a:r>
              <a:rPr lang="en-US" dirty="0" err="1"/>
              <a:t>bahasa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berikut</a:t>
            </a:r>
            <a:endParaRPr lang="id-ID" dirty="0"/>
          </a:p>
          <a:p>
            <a:pPr marL="285750" lvl="0" indent="-285750">
              <a:buFont typeface="Wingdings" pitchFamily="2" charset="2"/>
              <a:buChar char="ü"/>
            </a:pPr>
            <a:r>
              <a:rPr lang="en-US" dirty="0" err="1"/>
              <a:t>Kalimat</a:t>
            </a:r>
            <a:r>
              <a:rPr lang="en-US" dirty="0"/>
              <a:t> </a:t>
            </a:r>
            <a:r>
              <a:rPr lang="en-US" dirty="0" err="1"/>
              <a:t>singkat</a:t>
            </a:r>
            <a:r>
              <a:rPr lang="en-US" dirty="0"/>
              <a:t>, </a:t>
            </a:r>
            <a:r>
              <a:rPr lang="en-US" dirty="0" err="1"/>
              <a:t>padat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jelas</a:t>
            </a:r>
            <a:r>
              <a:rPr lang="en-US" dirty="0"/>
              <a:t>.</a:t>
            </a:r>
            <a:endParaRPr lang="id-ID" dirty="0"/>
          </a:p>
          <a:p>
            <a:pPr marL="285750" lvl="0" indent="-285750">
              <a:buFont typeface="Wingdings" pitchFamily="2" charset="2"/>
              <a:buChar char="ü"/>
            </a:pPr>
            <a:r>
              <a:rPr lang="en-US" dirty="0" err="1"/>
              <a:t>Bahasa</a:t>
            </a:r>
            <a:r>
              <a:rPr lang="en-US" dirty="0"/>
              <a:t> yang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memikat</a:t>
            </a:r>
            <a:r>
              <a:rPr lang="en-US" dirty="0"/>
              <a:t> </a:t>
            </a:r>
            <a:r>
              <a:rPr lang="en-US" dirty="0" err="1"/>
              <a:t>hati</a:t>
            </a:r>
            <a:r>
              <a:rPr lang="en-US" dirty="0"/>
              <a:t> </a:t>
            </a:r>
            <a:r>
              <a:rPr lang="en-US" dirty="0" err="1"/>
              <a:t>pembaca</a:t>
            </a:r>
            <a:r>
              <a:rPr lang="en-US" dirty="0"/>
              <a:t> </a:t>
            </a:r>
            <a:r>
              <a:rPr lang="en-US" dirty="0" err="1"/>
              <a:t>iklan</a:t>
            </a:r>
            <a:endParaRPr lang="id-ID" dirty="0"/>
          </a:p>
          <a:p>
            <a:pPr marL="285750" lvl="0" indent="-285750">
              <a:buFont typeface="Wingdings" pitchFamily="2" charset="2"/>
              <a:buChar char="ü"/>
            </a:pPr>
            <a:r>
              <a:rPr lang="en-US" dirty="0"/>
              <a:t>Kata-kata yang </a:t>
            </a:r>
            <a:r>
              <a:rPr lang="en-US" dirty="0" err="1"/>
              <a:t>bermakna</a:t>
            </a:r>
            <a:r>
              <a:rPr lang="en-US" dirty="0"/>
              <a:t> </a:t>
            </a:r>
            <a:r>
              <a:rPr lang="en-US" dirty="0" err="1"/>
              <a:t>positif</a:t>
            </a:r>
            <a:r>
              <a:rPr lang="en-US" dirty="0"/>
              <a:t>.</a:t>
            </a:r>
            <a:endParaRPr lang="id-ID" dirty="0"/>
          </a:p>
          <a:p>
            <a:pPr marL="285750" lvl="0" indent="-285750">
              <a:buFont typeface="Wingdings" pitchFamily="2" charset="2"/>
              <a:buChar char="ü"/>
            </a:pPr>
            <a:r>
              <a:rPr lang="en-US" dirty="0" err="1"/>
              <a:t>Bahasa</a:t>
            </a:r>
            <a:r>
              <a:rPr lang="en-US" dirty="0"/>
              <a:t> yang </a:t>
            </a:r>
            <a:r>
              <a:rPr lang="en-US" dirty="0" err="1"/>
              <a:t>bersifat</a:t>
            </a:r>
            <a:r>
              <a:rPr lang="en-US" dirty="0"/>
              <a:t> </a:t>
            </a:r>
            <a:r>
              <a:rPr lang="en-US" dirty="0" err="1"/>
              <a:t>objektif</a:t>
            </a:r>
            <a:r>
              <a:rPr lang="en-US" dirty="0"/>
              <a:t>, </a:t>
            </a:r>
            <a:r>
              <a:rPr lang="en-US" dirty="0" err="1"/>
              <a:t>jujur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menarik</a:t>
            </a:r>
            <a:r>
              <a:rPr lang="en-US" dirty="0"/>
              <a:t>.</a:t>
            </a:r>
            <a:endParaRPr lang="id-ID" dirty="0"/>
          </a:p>
        </p:txBody>
      </p:sp>
      <p:sp>
        <p:nvSpPr>
          <p:cNvPr id="12" name="Rectangle 11"/>
          <p:cNvSpPr/>
          <p:nvPr/>
        </p:nvSpPr>
        <p:spPr>
          <a:xfrm>
            <a:off x="321638" y="2190750"/>
            <a:ext cx="5240962" cy="2031325"/>
          </a:xfrm>
          <a:prstGeom prst="rect">
            <a:avLst/>
          </a:prstGeom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/>
              <a:t>Unsur-unsur</a:t>
            </a:r>
            <a:r>
              <a:rPr lang="en-US" dirty="0"/>
              <a:t> yang </a:t>
            </a:r>
            <a:r>
              <a:rPr lang="en-US" dirty="0" err="1"/>
              <a:t>dimanfaatkan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iklan</a:t>
            </a:r>
            <a:r>
              <a:rPr lang="en-US" dirty="0"/>
              <a:t> media </a:t>
            </a:r>
            <a:r>
              <a:rPr lang="en-US" dirty="0" err="1"/>
              <a:t>elektronik</a:t>
            </a:r>
            <a:r>
              <a:rPr lang="en-US" dirty="0"/>
              <a:t>, </a:t>
            </a:r>
            <a:r>
              <a:rPr lang="en-US" dirty="0" err="1"/>
              <a:t>antara</a:t>
            </a:r>
            <a:r>
              <a:rPr lang="en-US" dirty="0"/>
              <a:t> lain:</a:t>
            </a:r>
            <a:endParaRPr lang="id-ID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en-US" dirty="0" err="1"/>
              <a:t>unsur</a:t>
            </a:r>
            <a:r>
              <a:rPr lang="en-US" dirty="0"/>
              <a:t> </a:t>
            </a:r>
            <a:r>
              <a:rPr lang="en-US" dirty="0" err="1"/>
              <a:t>warna</a:t>
            </a:r>
            <a:endParaRPr lang="id-ID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en-US" dirty="0" err="1"/>
              <a:t>unsur</a:t>
            </a:r>
            <a:r>
              <a:rPr lang="en-US" dirty="0"/>
              <a:t> audio/ </a:t>
            </a:r>
            <a:r>
              <a:rPr lang="en-US" dirty="0" err="1"/>
              <a:t>suara</a:t>
            </a:r>
            <a:endParaRPr lang="id-ID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en-US" dirty="0" err="1"/>
              <a:t>unsur</a:t>
            </a:r>
            <a:r>
              <a:rPr lang="en-US" dirty="0"/>
              <a:t> </a:t>
            </a:r>
            <a:r>
              <a:rPr lang="en-US" dirty="0" err="1"/>
              <a:t>gambar</a:t>
            </a:r>
            <a:endParaRPr lang="id-ID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en-US" dirty="0" err="1"/>
              <a:t>unsur</a:t>
            </a:r>
            <a:r>
              <a:rPr lang="en-US" dirty="0"/>
              <a:t> </a:t>
            </a:r>
            <a:r>
              <a:rPr lang="en-US" dirty="0" err="1"/>
              <a:t>tulisan</a:t>
            </a:r>
            <a:r>
              <a:rPr lang="en-US" dirty="0"/>
              <a:t> </a:t>
            </a:r>
            <a:endParaRPr lang="id-ID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en-US" dirty="0" err="1"/>
              <a:t>unsur</a:t>
            </a:r>
            <a:r>
              <a:rPr lang="en-US" dirty="0"/>
              <a:t> </a:t>
            </a:r>
            <a:r>
              <a:rPr lang="en-US" dirty="0" err="1"/>
              <a:t>gerakan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tayangan</a:t>
            </a:r>
            <a:r>
              <a:rPr lang="en-US" dirty="0"/>
              <a:t> </a:t>
            </a:r>
            <a:r>
              <a:rPr lang="en-US" dirty="0" err="1"/>
              <a:t>iklan</a:t>
            </a:r>
            <a:endParaRPr lang="id-ID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853AEA7-EEF7-4216-9F23-9B84186A831A}"/>
              </a:ext>
            </a:extLst>
          </p:cNvPr>
          <p:cNvSpPr/>
          <p:nvPr/>
        </p:nvSpPr>
        <p:spPr>
          <a:xfrm>
            <a:off x="284748" y="3925503"/>
            <a:ext cx="457200" cy="294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08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25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2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25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25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2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25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2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25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25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25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925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25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125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25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3250"/>
                            </p:stCondLst>
                            <p:childTnLst>
                              <p:par>
                                <p:cTn id="55" presetID="22" presetClass="entr" presetSubtype="4" fill="hold" grpId="0" nodeType="after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ELISA\ERLANGGA LISA\2018\TEMPLATE PPT\SD BUPING 2 &amp; 5\Buping 5 gbr open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417" y="674918"/>
            <a:ext cx="5172075" cy="451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-145224" y="328601"/>
            <a:ext cx="4945824" cy="4071949"/>
            <a:chOff x="3795402" y="133350"/>
            <a:chExt cx="5257800" cy="4328802"/>
          </a:xfrm>
        </p:grpSpPr>
        <p:sp>
          <p:nvSpPr>
            <p:cNvPr id="3" name="Oval 2"/>
            <p:cNvSpPr/>
            <p:nvPr/>
          </p:nvSpPr>
          <p:spPr>
            <a:xfrm>
              <a:off x="4191000" y="133350"/>
              <a:ext cx="4328802" cy="4328802"/>
            </a:xfrm>
            <a:prstGeom prst="ellipse">
              <a:avLst/>
            </a:prstGeom>
            <a:solidFill>
              <a:srgbClr val="DCFA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4595502" y="1373551"/>
              <a:ext cx="3657600" cy="27156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4000" b="1" dirty="0">
                  <a:solidFill>
                    <a:srgbClr val="0070C0"/>
                  </a:solidFill>
                  <a:cs typeface="Calibri" pitchFamily="34" charset="0"/>
                </a:rPr>
                <a:t>Benda-Benda di Lingkungan Sekitar</a:t>
              </a:r>
              <a:endParaRPr lang="en-US" sz="4000" b="1" dirty="0">
                <a:solidFill>
                  <a:srgbClr val="0070C0"/>
                </a:solidFill>
                <a:cs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795402" y="735849"/>
              <a:ext cx="5257800" cy="7525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accent1">
                      <a:lumMod val="50000"/>
                    </a:schemeClr>
                  </a:solidFill>
                  <a:latin typeface="Arial Rounded MT Bold" pitchFamily="34" charset="0"/>
                </a:rPr>
                <a:t>Tema</a:t>
              </a:r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Arial Rounded MT Bold" pitchFamily="34" charset="0"/>
                </a:rPr>
                <a:t> 9</a:t>
              </a:r>
            </a:p>
          </p:txBody>
        </p:sp>
      </p:grpSp>
      <p:pic>
        <p:nvPicPr>
          <p:cNvPr id="5" name="Picture 2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08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ILUSTRASI\TRANSIT JOB GAMBAR\Tematik 2H\subtema 1\1.23 nina bercerit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606" y="854154"/>
            <a:ext cx="1905000" cy="368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-1" y="0"/>
            <a:ext cx="5105401" cy="666750"/>
            <a:chOff x="-1" y="0"/>
            <a:chExt cx="5105401" cy="666750"/>
          </a:xfrm>
        </p:grpSpPr>
        <p:pic>
          <p:nvPicPr>
            <p:cNvPr id="14" name="Picture 13" descr="E:\ELISA\PPT ESPS\2016\ESPS edisi kurnas\PERINTILAN ESPS KURNAS\pita label 5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5105401" cy="666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228600" y="44904"/>
              <a:ext cx="47244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err="1">
                  <a:solidFill>
                    <a:schemeClr val="bg1"/>
                  </a:solidFill>
                  <a:latin typeface="Arial Rounded MT Bold" pitchFamily="34" charset="0"/>
                </a:rPr>
                <a:t>Materi</a:t>
              </a:r>
              <a:r>
                <a:rPr lang="en-US" sz="3200" dirty="0">
                  <a:solidFill>
                    <a:schemeClr val="bg1"/>
                  </a:solidFill>
                  <a:latin typeface="Arial Rounded MT Bold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 Rounded MT Bold" pitchFamily="34" charset="0"/>
                </a:rPr>
                <a:t>Inti</a:t>
              </a:r>
              <a:r>
                <a:rPr lang="en-US" sz="3200" dirty="0">
                  <a:solidFill>
                    <a:schemeClr val="bg1"/>
                  </a:solidFill>
                  <a:latin typeface="Arial Rounded MT Bold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 Rounded MT Bold" pitchFamily="34" charset="0"/>
                </a:rPr>
                <a:t>Subtema</a:t>
              </a:r>
              <a:r>
                <a:rPr lang="en-US" sz="3200" dirty="0">
                  <a:solidFill>
                    <a:schemeClr val="bg1"/>
                  </a:solidFill>
                  <a:latin typeface="Arial Rounded MT Bold" pitchFamily="34" charset="0"/>
                </a:rPr>
                <a:t> 1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779606" y="206636"/>
            <a:ext cx="1143000" cy="417731"/>
            <a:chOff x="7772400" y="57150"/>
            <a:chExt cx="1143000" cy="417731"/>
          </a:xfrm>
        </p:grpSpPr>
        <p:sp>
          <p:nvSpPr>
            <p:cNvPr id="15" name="Rounded Rectangle 14"/>
            <p:cNvSpPr/>
            <p:nvPr/>
          </p:nvSpPr>
          <p:spPr>
            <a:xfrm>
              <a:off x="7772400" y="57150"/>
              <a:ext cx="1143000" cy="41773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852716" y="81864"/>
              <a:ext cx="9967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KD 3.4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228600" y="742950"/>
            <a:ext cx="6172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Unsur-Unsur</a:t>
            </a:r>
            <a:r>
              <a:rPr lang="en-US" sz="2400" b="1" dirty="0"/>
              <a:t> </a:t>
            </a:r>
            <a:r>
              <a:rPr lang="en-US" sz="2400" b="1" dirty="0" err="1"/>
              <a:t>dan</a:t>
            </a:r>
            <a:r>
              <a:rPr lang="en-US" sz="2400" b="1" dirty="0"/>
              <a:t> </a:t>
            </a:r>
            <a:r>
              <a:rPr lang="en-US" sz="2400" b="1" dirty="0" err="1"/>
              <a:t>Ciri</a:t>
            </a:r>
            <a:r>
              <a:rPr lang="en-US" sz="2400" b="1" dirty="0"/>
              <a:t> </a:t>
            </a:r>
            <a:r>
              <a:rPr lang="en-US" sz="2400" b="1" dirty="0" err="1"/>
              <a:t>Iklan</a:t>
            </a:r>
            <a:r>
              <a:rPr lang="en-US" sz="2400" b="1" dirty="0"/>
              <a:t> Media </a:t>
            </a:r>
            <a:r>
              <a:rPr lang="en-US" sz="2400" b="1" dirty="0" err="1"/>
              <a:t>Cetak</a:t>
            </a:r>
            <a:r>
              <a:rPr lang="en-US" sz="2400" b="1" dirty="0"/>
              <a:t> </a:t>
            </a:r>
            <a:endParaRPr lang="id-ID" sz="2400" b="1" dirty="0"/>
          </a:p>
        </p:txBody>
      </p:sp>
      <p:sp>
        <p:nvSpPr>
          <p:cNvPr id="13" name="Rectangle 12"/>
          <p:cNvSpPr/>
          <p:nvPr/>
        </p:nvSpPr>
        <p:spPr>
          <a:xfrm>
            <a:off x="430560" y="1610989"/>
            <a:ext cx="4320479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2"/>
                </a:solidFill>
              </a:rPr>
              <a:t>Iklan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informasi</a:t>
            </a:r>
            <a:r>
              <a:rPr lang="en-US" dirty="0"/>
              <a:t> </a:t>
            </a:r>
            <a:r>
              <a:rPr lang="en-US" dirty="0" err="1"/>
              <a:t>tentang</a:t>
            </a:r>
            <a:r>
              <a:rPr lang="en-US" dirty="0"/>
              <a:t> </a:t>
            </a:r>
            <a:r>
              <a:rPr lang="en-US" dirty="0" err="1"/>
              <a:t>suatu</a:t>
            </a:r>
            <a:r>
              <a:rPr lang="en-US" dirty="0"/>
              <a:t> </a:t>
            </a:r>
            <a:r>
              <a:rPr lang="en-US" dirty="0" err="1"/>
              <a:t>hal</a:t>
            </a:r>
            <a:r>
              <a:rPr lang="en-US" dirty="0"/>
              <a:t>, </a:t>
            </a:r>
            <a:r>
              <a:rPr lang="en-US" dirty="0" err="1"/>
              <a:t>baik</a:t>
            </a:r>
            <a:r>
              <a:rPr lang="en-US" dirty="0"/>
              <a:t> </a:t>
            </a:r>
            <a:r>
              <a:rPr lang="en-US" dirty="0" err="1"/>
              <a:t>barang</a:t>
            </a:r>
            <a:r>
              <a:rPr lang="en-US" dirty="0"/>
              <a:t> </a:t>
            </a:r>
            <a:r>
              <a:rPr lang="en-US" dirty="0" err="1"/>
              <a:t>maupun</a:t>
            </a:r>
            <a:r>
              <a:rPr lang="en-US" dirty="0"/>
              <a:t> </a:t>
            </a:r>
            <a:r>
              <a:rPr lang="en-US" dirty="0" err="1"/>
              <a:t>jasa</a:t>
            </a:r>
            <a:r>
              <a:rPr lang="en-US" dirty="0"/>
              <a:t>, yang </a:t>
            </a:r>
            <a:r>
              <a:rPr lang="en-US" dirty="0" err="1"/>
              <a:t>dibuat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menarik</a:t>
            </a:r>
            <a:r>
              <a:rPr lang="en-US" dirty="0"/>
              <a:t> </a:t>
            </a:r>
            <a:r>
              <a:rPr lang="en-US" dirty="0" err="1"/>
              <a:t>perhatian</a:t>
            </a:r>
            <a:r>
              <a:rPr lang="en-US" dirty="0"/>
              <a:t> </a:t>
            </a:r>
            <a:r>
              <a:rPr lang="en-US" dirty="0" err="1"/>
              <a:t>masyarakat</a:t>
            </a:r>
            <a:r>
              <a:rPr lang="en-US" dirty="0"/>
              <a:t> agar </a:t>
            </a:r>
            <a:r>
              <a:rPr lang="en-US" dirty="0" err="1"/>
              <a:t>tertarik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hal</a:t>
            </a:r>
            <a:r>
              <a:rPr lang="en-US" dirty="0"/>
              <a:t> yang </a:t>
            </a:r>
            <a:r>
              <a:rPr lang="en-US" dirty="0" err="1"/>
              <a:t>ditawarkan</a:t>
            </a:r>
            <a:r>
              <a:rPr lang="en-US" dirty="0"/>
              <a:t>.</a:t>
            </a:r>
            <a:endParaRPr lang="id-ID" dirty="0"/>
          </a:p>
        </p:txBody>
      </p:sp>
      <p:sp>
        <p:nvSpPr>
          <p:cNvPr id="18" name="Rectangle 17"/>
          <p:cNvSpPr/>
          <p:nvPr/>
        </p:nvSpPr>
        <p:spPr>
          <a:xfrm>
            <a:off x="430560" y="2966691"/>
            <a:ext cx="4147426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dirty="0" err="1"/>
              <a:t>Iklan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dibuat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b="1" dirty="0" err="1">
                <a:solidFill>
                  <a:schemeClr val="accent2"/>
                </a:solidFill>
              </a:rPr>
              <a:t>perseorangan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atau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perusahaan</a:t>
            </a:r>
            <a:r>
              <a:rPr lang="en-US" b="1" dirty="0">
                <a:solidFill>
                  <a:schemeClr val="accent2"/>
                </a:solidFill>
              </a:rPr>
              <a:t>. </a:t>
            </a:r>
            <a:endParaRPr lang="id-ID" b="1" dirty="0">
              <a:solidFill>
                <a:schemeClr val="accent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C701ABC-748B-4C18-B473-202BC07A5A90}"/>
              </a:ext>
            </a:extLst>
          </p:cNvPr>
          <p:cNvSpPr/>
          <p:nvPr/>
        </p:nvSpPr>
        <p:spPr>
          <a:xfrm>
            <a:off x="284748" y="3925503"/>
            <a:ext cx="457200" cy="294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067504"/>
      </p:ext>
    </p:extLst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22" presetClass="entr" presetSubtype="4" fill="hold" grpId="0" nodeType="after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/>
      <p:bldP spid="18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ROJECT 2017\TEMATIK\TEMATIK 5D\Tambahan\Ton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401" y="586806"/>
            <a:ext cx="1621868" cy="375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7934"/>
            <a:ext cx="9144000" cy="9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C98CCE0-F8E0-4F74-88F8-016048E61F75}"/>
              </a:ext>
            </a:extLst>
          </p:cNvPr>
          <p:cNvSpPr/>
          <p:nvPr/>
        </p:nvSpPr>
        <p:spPr>
          <a:xfrm>
            <a:off x="893137" y="971090"/>
            <a:ext cx="563970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700" dirty="0" err="1"/>
              <a:t>Mencantumkan</a:t>
            </a:r>
            <a:r>
              <a:rPr lang="en-US" sz="1700" dirty="0"/>
              <a:t> </a:t>
            </a:r>
            <a:r>
              <a:rPr lang="en-US" sz="1700" dirty="0" err="1"/>
              <a:t>nama</a:t>
            </a:r>
            <a:r>
              <a:rPr lang="en-US" sz="1700" dirty="0"/>
              <a:t> </a:t>
            </a:r>
            <a:r>
              <a:rPr lang="en-US" sz="1700" dirty="0" err="1"/>
              <a:t>produk</a:t>
            </a:r>
            <a:r>
              <a:rPr lang="en-US" sz="1700" dirty="0"/>
              <a:t> </a:t>
            </a:r>
            <a:r>
              <a:rPr lang="en-US" sz="1700" dirty="0" err="1"/>
              <a:t>atau</a:t>
            </a:r>
            <a:r>
              <a:rPr lang="en-US" sz="1700" dirty="0"/>
              <a:t> </a:t>
            </a:r>
            <a:r>
              <a:rPr lang="en-US" sz="1700" dirty="0" err="1"/>
              <a:t>jasa</a:t>
            </a:r>
            <a:r>
              <a:rPr lang="en-US" sz="1700" dirty="0"/>
              <a:t> yang </a:t>
            </a:r>
            <a:r>
              <a:rPr lang="en-US" sz="1700" dirty="0" err="1"/>
              <a:t>ditawarkan</a:t>
            </a:r>
            <a:r>
              <a:rPr lang="en-US" sz="1700" dirty="0"/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52C3D46-D415-46BF-8E16-C591A15E5960}"/>
              </a:ext>
            </a:extLst>
          </p:cNvPr>
          <p:cNvSpPr/>
          <p:nvPr/>
        </p:nvSpPr>
        <p:spPr>
          <a:xfrm>
            <a:off x="893136" y="1526075"/>
            <a:ext cx="563970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ü"/>
            </a:pPr>
            <a:r>
              <a:rPr lang="en-US" sz="1700" dirty="0" err="1"/>
              <a:t>Menyertakan</a:t>
            </a:r>
            <a:r>
              <a:rPr lang="en-US" sz="1700" dirty="0"/>
              <a:t> </a:t>
            </a:r>
            <a:r>
              <a:rPr lang="en-US" sz="1700" dirty="0" err="1"/>
              <a:t>gambar</a:t>
            </a:r>
            <a:r>
              <a:rPr lang="en-US" sz="1700" dirty="0"/>
              <a:t> </a:t>
            </a:r>
            <a:r>
              <a:rPr lang="en-US" sz="1700" dirty="0" err="1"/>
              <a:t>produk</a:t>
            </a:r>
            <a:r>
              <a:rPr lang="en-US" sz="1700" dirty="0"/>
              <a:t> </a:t>
            </a:r>
            <a:r>
              <a:rPr lang="en-US" sz="1700" dirty="0" err="1"/>
              <a:t>atau</a:t>
            </a:r>
            <a:r>
              <a:rPr lang="en-US" sz="1700" dirty="0"/>
              <a:t> </a:t>
            </a:r>
            <a:r>
              <a:rPr lang="en-US" sz="1700" dirty="0" err="1"/>
              <a:t>contoh</a:t>
            </a:r>
            <a:r>
              <a:rPr lang="en-US" sz="1700" dirty="0"/>
              <a:t> </a:t>
            </a:r>
            <a:r>
              <a:rPr lang="en-US" sz="1700" dirty="0" err="1"/>
              <a:t>jasa</a:t>
            </a:r>
            <a:r>
              <a:rPr lang="en-US" sz="1700" dirty="0"/>
              <a:t> yang </a:t>
            </a:r>
            <a:r>
              <a:rPr lang="en-US" sz="1700" dirty="0" err="1"/>
              <a:t>ditawarkan</a:t>
            </a:r>
            <a:r>
              <a:rPr lang="en-US" sz="1700" dirty="0"/>
              <a:t>.</a:t>
            </a:r>
            <a:endParaRPr lang="id-ID" sz="17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28E0147-E133-4BFD-B950-0CF5DE08366E}"/>
              </a:ext>
            </a:extLst>
          </p:cNvPr>
          <p:cNvSpPr/>
          <p:nvPr/>
        </p:nvSpPr>
        <p:spPr>
          <a:xfrm>
            <a:off x="893135" y="2081060"/>
            <a:ext cx="563970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ü"/>
            </a:pPr>
            <a:r>
              <a:rPr lang="en-US" sz="1700" dirty="0" err="1"/>
              <a:t>Mengandung</a:t>
            </a:r>
            <a:r>
              <a:rPr lang="en-US" sz="1700" dirty="0"/>
              <a:t> </a:t>
            </a:r>
            <a:r>
              <a:rPr lang="en-US" sz="1700" dirty="0" err="1"/>
              <a:t>kalimat</a:t>
            </a:r>
            <a:r>
              <a:rPr lang="en-US" sz="1700" dirty="0"/>
              <a:t> </a:t>
            </a:r>
            <a:r>
              <a:rPr lang="en-US" sz="1700" dirty="0" err="1"/>
              <a:t>atau</a:t>
            </a:r>
            <a:r>
              <a:rPr lang="en-US" sz="1700" dirty="0"/>
              <a:t> slogan </a:t>
            </a:r>
            <a:r>
              <a:rPr lang="en-US" sz="1700" dirty="0" err="1"/>
              <a:t>iklan</a:t>
            </a:r>
            <a:r>
              <a:rPr lang="en-US" sz="1700" dirty="0"/>
              <a:t> yang </a:t>
            </a:r>
            <a:r>
              <a:rPr lang="en-US" sz="1700" dirty="0" err="1"/>
              <a:t>unik</a:t>
            </a:r>
            <a:r>
              <a:rPr lang="en-US" sz="1700" dirty="0"/>
              <a:t> dan </a:t>
            </a:r>
            <a:r>
              <a:rPr lang="en-US" sz="1700" dirty="0" err="1"/>
              <a:t>menarik</a:t>
            </a:r>
            <a:r>
              <a:rPr lang="en-US" sz="1700" dirty="0"/>
              <a:t>.</a:t>
            </a:r>
            <a:endParaRPr lang="id-ID" sz="17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28C3B6F-E009-4816-9EF6-1D0A9333D7F4}"/>
              </a:ext>
            </a:extLst>
          </p:cNvPr>
          <p:cNvSpPr/>
          <p:nvPr/>
        </p:nvSpPr>
        <p:spPr>
          <a:xfrm>
            <a:off x="880729" y="2620091"/>
            <a:ext cx="563970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ü"/>
            </a:pPr>
            <a:r>
              <a:rPr lang="en-US" sz="1700" dirty="0" err="1"/>
              <a:t>Menuliskan</a:t>
            </a:r>
            <a:r>
              <a:rPr lang="en-US" sz="1700" dirty="0"/>
              <a:t> </a:t>
            </a:r>
            <a:r>
              <a:rPr lang="en-US" sz="1700" dirty="0" err="1"/>
              <a:t>keunggulan</a:t>
            </a:r>
            <a:r>
              <a:rPr lang="en-US" sz="1700" dirty="0"/>
              <a:t> </a:t>
            </a:r>
            <a:r>
              <a:rPr lang="en-US" sz="1700" dirty="0" err="1"/>
              <a:t>jika</a:t>
            </a:r>
            <a:r>
              <a:rPr lang="en-US" sz="1700" dirty="0"/>
              <a:t> </a:t>
            </a:r>
            <a:r>
              <a:rPr lang="en-US" sz="1700" dirty="0" err="1"/>
              <a:t>menggunakan</a:t>
            </a:r>
            <a:r>
              <a:rPr lang="en-US" sz="1700" dirty="0"/>
              <a:t> </a:t>
            </a:r>
            <a:r>
              <a:rPr lang="en-US" sz="1700" dirty="0" err="1"/>
              <a:t>produk</a:t>
            </a:r>
            <a:r>
              <a:rPr lang="en-US" sz="1700" dirty="0"/>
              <a:t> </a:t>
            </a:r>
            <a:r>
              <a:rPr lang="en-US" sz="1700" dirty="0" err="1"/>
              <a:t>atau</a:t>
            </a:r>
            <a:r>
              <a:rPr lang="en-US" sz="1700" dirty="0"/>
              <a:t> </a:t>
            </a:r>
            <a:r>
              <a:rPr lang="en-US" sz="1700" dirty="0" err="1"/>
              <a:t>jasa</a:t>
            </a:r>
            <a:r>
              <a:rPr lang="en-US" sz="1700" dirty="0"/>
              <a:t> yang </a:t>
            </a:r>
            <a:r>
              <a:rPr lang="en-US" sz="1700" dirty="0" err="1"/>
              <a:t>ditawarkan</a:t>
            </a:r>
            <a:r>
              <a:rPr lang="en-US" sz="1700" dirty="0"/>
              <a:t>.</a:t>
            </a:r>
            <a:endParaRPr lang="id-ID" sz="17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0CE3DAD-C627-4DFE-ABE7-14DB2E32D41B}"/>
              </a:ext>
            </a:extLst>
          </p:cNvPr>
          <p:cNvSpPr/>
          <p:nvPr/>
        </p:nvSpPr>
        <p:spPr>
          <a:xfrm>
            <a:off x="868322" y="3157414"/>
            <a:ext cx="563970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ü"/>
            </a:pPr>
            <a:r>
              <a:rPr lang="en-US" sz="1700" dirty="0" err="1"/>
              <a:t>Menyertakan</a:t>
            </a:r>
            <a:r>
              <a:rPr lang="en-US" sz="1700" dirty="0"/>
              <a:t> </a:t>
            </a:r>
            <a:r>
              <a:rPr lang="en-US" sz="1700" dirty="0" err="1"/>
              <a:t>harga</a:t>
            </a:r>
            <a:r>
              <a:rPr lang="en-US" sz="1700" dirty="0"/>
              <a:t> </a:t>
            </a:r>
            <a:r>
              <a:rPr lang="en-US" sz="1700" dirty="0" err="1"/>
              <a:t>produk</a:t>
            </a:r>
            <a:r>
              <a:rPr lang="en-US" sz="1700" dirty="0"/>
              <a:t> </a:t>
            </a:r>
            <a:r>
              <a:rPr lang="en-US" sz="1700" dirty="0" err="1"/>
              <a:t>atau</a:t>
            </a:r>
            <a:r>
              <a:rPr lang="en-US" sz="1700" dirty="0"/>
              <a:t> </a:t>
            </a:r>
            <a:r>
              <a:rPr lang="en-US" sz="1700" dirty="0" err="1"/>
              <a:t>jasa</a:t>
            </a:r>
            <a:r>
              <a:rPr lang="en-US" sz="1700" dirty="0"/>
              <a:t> yang </a:t>
            </a:r>
            <a:r>
              <a:rPr lang="en-US" sz="1700" dirty="0" err="1"/>
              <a:t>ditawarkan</a:t>
            </a:r>
            <a:r>
              <a:rPr lang="en-US" sz="1700" dirty="0"/>
              <a:t>.</a:t>
            </a:r>
            <a:endParaRPr lang="id-ID" sz="17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8A9420-DF4B-4070-A56D-7B395D86E33C}"/>
              </a:ext>
            </a:extLst>
          </p:cNvPr>
          <p:cNvSpPr/>
          <p:nvPr/>
        </p:nvSpPr>
        <p:spPr>
          <a:xfrm>
            <a:off x="864778" y="3755765"/>
            <a:ext cx="566806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ü"/>
            </a:pPr>
            <a:r>
              <a:rPr lang="en-US" sz="1700" dirty="0" err="1"/>
              <a:t>Menuliskan</a:t>
            </a:r>
            <a:r>
              <a:rPr lang="en-US" sz="1700" dirty="0"/>
              <a:t> </a:t>
            </a:r>
            <a:r>
              <a:rPr lang="en-US" sz="1700" dirty="0" err="1"/>
              <a:t>kontak</a:t>
            </a:r>
            <a:r>
              <a:rPr lang="en-US" sz="1700" dirty="0"/>
              <a:t> yang </a:t>
            </a:r>
            <a:r>
              <a:rPr lang="en-US" sz="1700" dirty="0" err="1"/>
              <a:t>harus</a:t>
            </a:r>
            <a:r>
              <a:rPr lang="en-US" sz="1700" dirty="0"/>
              <a:t> </a:t>
            </a:r>
            <a:r>
              <a:rPr lang="en-US" sz="1700" dirty="0" err="1"/>
              <a:t>dihubungi</a:t>
            </a:r>
            <a:r>
              <a:rPr lang="en-US" sz="1700" dirty="0"/>
              <a:t> </a:t>
            </a:r>
            <a:r>
              <a:rPr lang="en-US" sz="1700" dirty="0" err="1"/>
              <a:t>jika</a:t>
            </a:r>
            <a:r>
              <a:rPr lang="en-US" sz="1700" dirty="0"/>
              <a:t> </a:t>
            </a:r>
            <a:r>
              <a:rPr lang="en-US" sz="1700" dirty="0" err="1"/>
              <a:t>ada</a:t>
            </a:r>
            <a:r>
              <a:rPr lang="en-US" sz="1700" dirty="0"/>
              <a:t> yang </a:t>
            </a:r>
            <a:r>
              <a:rPr lang="en-US" sz="1700" dirty="0" err="1"/>
              <a:t>berminat</a:t>
            </a:r>
            <a:r>
              <a:rPr lang="en-US" sz="1700" dirty="0"/>
              <a:t> </a:t>
            </a:r>
            <a:r>
              <a:rPr lang="en-US" sz="1700" dirty="0" err="1"/>
              <a:t>padahal</a:t>
            </a:r>
            <a:r>
              <a:rPr lang="en-US" sz="1700" dirty="0"/>
              <a:t> yang </a:t>
            </a:r>
            <a:r>
              <a:rPr lang="en-US" sz="1700" dirty="0" err="1"/>
              <a:t>ditawarkan</a:t>
            </a:r>
            <a:r>
              <a:rPr lang="en-US" sz="1700" dirty="0"/>
              <a:t> </a:t>
            </a:r>
            <a:r>
              <a:rPr lang="en-US" sz="1700" dirty="0" err="1"/>
              <a:t>dalam</a:t>
            </a:r>
            <a:r>
              <a:rPr lang="en-US" sz="1700" dirty="0"/>
              <a:t> </a:t>
            </a:r>
            <a:r>
              <a:rPr lang="en-US" sz="1700" dirty="0" err="1"/>
              <a:t>iklan</a:t>
            </a:r>
            <a:r>
              <a:rPr lang="en-US" sz="1700" dirty="0"/>
              <a:t>.</a:t>
            </a:r>
            <a:endParaRPr lang="id-ID" sz="1700" dirty="0"/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xmlns="" id="{BC98F61B-E83D-4DF1-923E-DA19DFE521E8}"/>
              </a:ext>
            </a:extLst>
          </p:cNvPr>
          <p:cNvSpPr/>
          <p:nvPr/>
        </p:nvSpPr>
        <p:spPr>
          <a:xfrm>
            <a:off x="990599" y="262868"/>
            <a:ext cx="5639709" cy="708222"/>
          </a:xfrm>
          <a:prstGeom prst="homePlate">
            <a:avLst/>
          </a:prstGeom>
          <a:ln w="28575">
            <a:prstDash val="sysDash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dirty="0"/>
              <a:t>U</a:t>
            </a:r>
            <a:r>
              <a:rPr lang="en-US" dirty="0" err="1"/>
              <a:t>nsur-unsur</a:t>
            </a:r>
            <a:r>
              <a:rPr lang="en-US" dirty="0"/>
              <a:t> </a:t>
            </a:r>
            <a:r>
              <a:rPr lang="id-ID" dirty="0"/>
              <a:t>yang harus diperhatikan dalam membuat iklan: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857A3FB-5A23-42B3-B335-0BED00EB9976}"/>
              </a:ext>
            </a:extLst>
          </p:cNvPr>
          <p:cNvSpPr/>
          <p:nvPr/>
        </p:nvSpPr>
        <p:spPr>
          <a:xfrm>
            <a:off x="284748" y="3925503"/>
            <a:ext cx="457200" cy="294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7735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750"/>
                            </p:stCondLst>
                            <p:childTnLst>
                              <p:par>
                                <p:cTn id="33" presetID="22" presetClass="entr" presetSubtype="4" fill="hold" grpId="0" nodeType="after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xmlns="" id="{1ED4F6CB-6A54-48DF-BC50-15FF86F86A16}"/>
              </a:ext>
            </a:extLst>
          </p:cNvPr>
          <p:cNvSpPr/>
          <p:nvPr/>
        </p:nvSpPr>
        <p:spPr>
          <a:xfrm>
            <a:off x="258827" y="260474"/>
            <a:ext cx="4680520" cy="504056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dirty="0">
                <a:solidFill>
                  <a:schemeClr val="tx1"/>
                </a:solidFill>
              </a:rPr>
              <a:t>Unsur-unsur Iklan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xmlns="" id="{9B9CFE83-8381-472F-B9F1-CFDBA772F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152588"/>
            <a:ext cx="2425953" cy="2056514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3175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d-ID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Berlin Sans FB Demi" pitchFamily="34" charset="0"/>
                <a:ea typeface="Arial" pitchFamily="34" charset="0"/>
                <a:cs typeface="Arial" pitchFamily="34" charset="0"/>
              </a:rPr>
              <a:t>Manfaat: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d-ID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" pitchFamily="34" charset="0"/>
                <a:cs typeface="Arial" pitchFamily="34" charset="0"/>
                <a:sym typeface="Wingdings" pitchFamily="2" charset="2"/>
              </a:rPr>
              <a:t></a:t>
            </a:r>
            <a:r>
              <a:rPr kumimoji="0" lang="id-ID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" pitchFamily="34" charset="0"/>
                <a:cs typeface="Arial" pitchFamily="34" charset="0"/>
              </a:rPr>
              <a:t> </a:t>
            </a:r>
            <a:r>
              <a:rPr kumimoji="0" lang="id-ID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Arial" pitchFamily="34" charset="0"/>
              </a:rPr>
              <a:t>Dapat menurunkan kolesterol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d-ID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" pitchFamily="34" charset="0"/>
                <a:cs typeface="Arial" pitchFamily="34" charset="0"/>
                <a:sym typeface="Wingdings" pitchFamily="2" charset="2"/>
              </a:rPr>
              <a:t></a:t>
            </a:r>
            <a:r>
              <a:rPr kumimoji="0" lang="id-ID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" pitchFamily="34" charset="0"/>
                <a:cs typeface="Arial" pitchFamily="34" charset="0"/>
              </a:rPr>
              <a:t> </a:t>
            </a:r>
            <a:r>
              <a:rPr kumimoji="0" lang="id-ID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Arial" pitchFamily="34" charset="0"/>
              </a:rPr>
              <a:t>Meningkatkan kemampuan penglihatan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d-ID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" pitchFamily="34" charset="0"/>
                <a:cs typeface="Arial" pitchFamily="34" charset="0"/>
                <a:sym typeface="Wingdings" pitchFamily="2" charset="2"/>
              </a:rPr>
              <a:t></a:t>
            </a:r>
            <a:r>
              <a:rPr kumimoji="0" lang="id-ID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" pitchFamily="34" charset="0"/>
                <a:cs typeface="Arial" pitchFamily="34" charset="0"/>
              </a:rPr>
              <a:t> </a:t>
            </a:r>
            <a:r>
              <a:rPr kumimoji="0" lang="id-ID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Arial" pitchFamily="34" charset="0"/>
              </a:rPr>
              <a:t>Memenuhi kebutuhan vitamin tubuh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d-ID" sz="1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" pitchFamily="34" charset="0"/>
                <a:cs typeface="Arial" pitchFamily="34" charset="0"/>
                <a:sym typeface="Wingdings" pitchFamily="2" charset="2"/>
              </a:rPr>
              <a:t></a:t>
            </a:r>
            <a:r>
              <a:rPr kumimoji="0" lang="id-ID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Arial" pitchFamily="34" charset="0"/>
              </a:rPr>
              <a:t> Meningkatkan kesehatan tulang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d-ID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xmlns="" id="{4E0640F1-DD87-48E3-BC23-78E0D83D6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948" y="3248247"/>
            <a:ext cx="3478103" cy="109993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d-ID" sz="1400" b="0" i="0" u="none" strike="noStrike" cap="none" normalizeH="0" baseline="0" dirty="0">
                <a:ln>
                  <a:noFill/>
                </a:ln>
                <a:solidFill>
                  <a:srgbClr val="92D050"/>
                </a:solidFill>
                <a:effectLst/>
                <a:latin typeface="Berlin Sans FB Demi" pitchFamily="34" charset="0"/>
                <a:ea typeface="Arial" pitchFamily="34" charset="0"/>
                <a:cs typeface="Arial" pitchFamily="34" charset="0"/>
              </a:rPr>
              <a:t>AYO MAKAN SAYURAN HIJAU!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d-ID" sz="1400" b="0" i="0" u="none" strike="noStrike" cap="none" normalizeH="0" baseline="0" dirty="0">
                <a:ln>
                  <a:noFill/>
                </a:ln>
                <a:solidFill>
                  <a:srgbClr val="92D050"/>
                </a:solidFill>
                <a:effectLst/>
                <a:latin typeface="Berlin Sans FB Demi" pitchFamily="34" charset="0"/>
                <a:ea typeface="Arial" pitchFamily="34" charset="0"/>
                <a:cs typeface="Arial" pitchFamily="34" charset="0"/>
              </a:rPr>
              <a:t>KONSUMSI SAYURAN HIJAU SETIAP HARI,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d-ID" sz="1400" b="0" i="0" u="none" strike="noStrike" cap="none" normalizeH="0" baseline="0" dirty="0">
                <a:ln>
                  <a:noFill/>
                </a:ln>
                <a:solidFill>
                  <a:srgbClr val="92D050"/>
                </a:solidFill>
                <a:effectLst/>
                <a:latin typeface="Berlin Sans FB Demi" pitchFamily="34" charset="0"/>
                <a:ea typeface="Arial" pitchFamily="34" charset="0"/>
                <a:cs typeface="Arial" pitchFamily="34" charset="0"/>
              </a:rPr>
              <a:t>PENYAKIT PUN DAPAT DIHINDARI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d-ID" sz="1400" dirty="0">
                <a:solidFill>
                  <a:srgbClr val="92D050"/>
                </a:solidFill>
                <a:latin typeface="Berlin Sans FB Demi" pitchFamily="34" charset="0"/>
                <a:cs typeface="Arial" pitchFamily="34" charset="0"/>
              </a:rPr>
              <a:t>SIAP ANTAR! Hub. (021) 8867720</a:t>
            </a:r>
            <a:endParaRPr kumimoji="0" lang="id-ID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ular Callout 16">
            <a:extLst>
              <a:ext uri="{FF2B5EF4-FFF2-40B4-BE49-F238E27FC236}">
                <a16:creationId xmlns:a16="http://schemas.microsoft.com/office/drawing/2014/main" xmlns="" id="{647460C7-A636-4FDF-89FC-B0DB56AB498D}"/>
              </a:ext>
            </a:extLst>
          </p:cNvPr>
          <p:cNvSpPr/>
          <p:nvPr/>
        </p:nvSpPr>
        <p:spPr>
          <a:xfrm>
            <a:off x="7286983" y="1428750"/>
            <a:ext cx="1102456" cy="720080"/>
          </a:xfrm>
          <a:prstGeom prst="wedgeRoundRectCallout">
            <a:avLst>
              <a:gd name="adj1" fmla="val -100030"/>
              <a:gd name="adj2" fmla="val 5638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1400" dirty="0"/>
              <a:t>Keunggulan produk</a:t>
            </a:r>
          </a:p>
        </p:txBody>
      </p:sp>
      <p:sp>
        <p:nvSpPr>
          <p:cNvPr id="8" name="Rounded Rectangular Callout 17">
            <a:extLst>
              <a:ext uri="{FF2B5EF4-FFF2-40B4-BE49-F238E27FC236}">
                <a16:creationId xmlns:a16="http://schemas.microsoft.com/office/drawing/2014/main" xmlns="" id="{4E8F1B5F-8C5D-4723-B33E-0697BE8C61E1}"/>
              </a:ext>
            </a:extLst>
          </p:cNvPr>
          <p:cNvSpPr/>
          <p:nvPr/>
        </p:nvSpPr>
        <p:spPr>
          <a:xfrm>
            <a:off x="7070959" y="3186327"/>
            <a:ext cx="1102456" cy="720080"/>
          </a:xfrm>
          <a:prstGeom prst="wedgeRoundRectCallout">
            <a:avLst>
              <a:gd name="adj1" fmla="val -124329"/>
              <a:gd name="adj2" fmla="val 6709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1400" dirty="0"/>
              <a:t>Kontak yang bisa dihubungi</a:t>
            </a:r>
          </a:p>
        </p:txBody>
      </p:sp>
      <p:sp>
        <p:nvSpPr>
          <p:cNvPr id="10" name="Rounded Rectangular Callout 14">
            <a:extLst>
              <a:ext uri="{FF2B5EF4-FFF2-40B4-BE49-F238E27FC236}">
                <a16:creationId xmlns:a16="http://schemas.microsoft.com/office/drawing/2014/main" xmlns="" id="{0D4D9256-0EEC-494C-BC18-1ED7F433701D}"/>
              </a:ext>
            </a:extLst>
          </p:cNvPr>
          <p:cNvSpPr/>
          <p:nvPr/>
        </p:nvSpPr>
        <p:spPr>
          <a:xfrm>
            <a:off x="475005" y="1318498"/>
            <a:ext cx="1102456" cy="720080"/>
          </a:xfrm>
          <a:prstGeom prst="wedgeRoundRectCallout">
            <a:avLst>
              <a:gd name="adj1" fmla="val 72765"/>
              <a:gd name="adj2" fmla="val 9309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1400" dirty="0"/>
              <a:t>Gambar yang menarik</a:t>
            </a:r>
          </a:p>
        </p:txBody>
      </p:sp>
      <p:sp>
        <p:nvSpPr>
          <p:cNvPr id="11" name="Rounded Rectangular Callout 15">
            <a:extLst>
              <a:ext uri="{FF2B5EF4-FFF2-40B4-BE49-F238E27FC236}">
                <a16:creationId xmlns:a16="http://schemas.microsoft.com/office/drawing/2014/main" xmlns="" id="{8DDBB57F-FB51-45C5-ACE7-4FD6C7620289}"/>
              </a:ext>
            </a:extLst>
          </p:cNvPr>
          <p:cNvSpPr/>
          <p:nvPr/>
        </p:nvSpPr>
        <p:spPr>
          <a:xfrm>
            <a:off x="856993" y="2884679"/>
            <a:ext cx="1102456" cy="720080"/>
          </a:xfrm>
          <a:prstGeom prst="wedgeRoundRectCallout">
            <a:avLst>
              <a:gd name="adj1" fmla="val 97064"/>
              <a:gd name="adj2" fmla="val 3955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1400" dirty="0"/>
              <a:t>Kalimat slogan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E6DA425-B071-454E-BD9C-C20DDB5E3792}"/>
              </a:ext>
            </a:extLst>
          </p:cNvPr>
          <p:cNvSpPr/>
          <p:nvPr/>
        </p:nvSpPr>
        <p:spPr>
          <a:xfrm>
            <a:off x="5274438" y="3992817"/>
            <a:ext cx="1029385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D:\PROJECT 2016\SD\ESPS KURNAS\ESPS B Indo Kelas 4 Kurnas\Edit Rere\Tema 9\Setting 3\brokoli.jpg">
            <a:extLst>
              <a:ext uri="{FF2B5EF4-FFF2-40B4-BE49-F238E27FC236}">
                <a16:creationId xmlns:a16="http://schemas.microsoft.com/office/drawing/2014/main" xmlns="" id="{4DD52AB0-C63A-44F7-A4CC-BF325E6CD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620" y="1318498"/>
            <a:ext cx="1508074" cy="189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507518"/>
      </p:ext>
    </p:extLst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2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2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250"/>
                            </p:stCondLst>
                            <p:childTnLst>
                              <p:par>
                                <p:cTn id="35" presetID="22" presetClass="entr" presetSubtype="4" fill="hold" grpId="0" nodeType="after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D60149D-A65C-421A-92D6-B785A39DB2B9}"/>
              </a:ext>
            </a:extLst>
          </p:cNvPr>
          <p:cNvSpPr/>
          <p:nvPr/>
        </p:nvSpPr>
        <p:spPr>
          <a:xfrm>
            <a:off x="8665563" y="2240241"/>
            <a:ext cx="232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  <a:endParaRPr lang="id-ID" dirty="0"/>
          </a:p>
        </p:txBody>
      </p:sp>
      <p:grpSp>
        <p:nvGrpSpPr>
          <p:cNvPr id="17" name="Group 6">
            <a:extLst>
              <a:ext uri="{FF2B5EF4-FFF2-40B4-BE49-F238E27FC236}">
                <a16:creationId xmlns:a16="http://schemas.microsoft.com/office/drawing/2014/main" xmlns="" id="{9373E4F5-C42C-47FA-A2E9-328338F0717D}"/>
              </a:ext>
            </a:extLst>
          </p:cNvPr>
          <p:cNvGrpSpPr>
            <a:grpSpLocks/>
          </p:cNvGrpSpPr>
          <p:nvPr/>
        </p:nvGrpSpPr>
        <p:grpSpPr bwMode="auto">
          <a:xfrm>
            <a:off x="4393954" y="361950"/>
            <a:ext cx="4528501" cy="4079940"/>
            <a:chOff x="1440" y="6620"/>
            <a:chExt cx="4943" cy="4414"/>
          </a:xfrm>
        </p:grpSpPr>
        <p:sp>
          <p:nvSpPr>
            <p:cNvPr id="18" name="Rounded Rectangle 22">
              <a:extLst>
                <a:ext uri="{FF2B5EF4-FFF2-40B4-BE49-F238E27FC236}">
                  <a16:creationId xmlns:a16="http://schemas.microsoft.com/office/drawing/2014/main" xmlns="" id="{1F6D9AEB-50BF-482F-BD26-33E7B1C936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6620"/>
              <a:ext cx="4943" cy="4414"/>
            </a:xfrm>
            <a:prstGeom prst="roundRect">
              <a:avLst>
                <a:gd name="adj" fmla="val 16667"/>
              </a:avLst>
            </a:prstGeom>
            <a:noFill/>
            <a:ln w="25400" algn="ctr">
              <a:solidFill>
                <a:srgbClr val="243F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" name="Text Box 9">
              <a:extLst>
                <a:ext uri="{FF2B5EF4-FFF2-40B4-BE49-F238E27FC236}">
                  <a16:creationId xmlns:a16="http://schemas.microsoft.com/office/drawing/2014/main" xmlns="" id="{E430858D-91A2-4B9A-B054-25481FB255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2" y="10117"/>
              <a:ext cx="2405" cy="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id-ID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ea typeface="Arial" pitchFamily="34" charset="0"/>
                  <a:cs typeface="Arial" pitchFamily="34" charset="0"/>
                </a:rPr>
                <a:t>Rp500.000</a:t>
              </a:r>
              <a:r>
                <a:rPr kumimoji="0" lang="id-ID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ea typeface="Arial" pitchFamily="34" charset="0"/>
                  <a:cs typeface="Arial" pitchFamily="34" charset="0"/>
                </a:rPr>
                <a:t>,00</a:t>
              </a:r>
              <a:endParaRPr kumimoji="0" lang="id-ID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0" name="Group 10">
              <a:extLst>
                <a:ext uri="{FF2B5EF4-FFF2-40B4-BE49-F238E27FC236}">
                  <a16:creationId xmlns:a16="http://schemas.microsoft.com/office/drawing/2014/main" xmlns="" id="{B2A33577-71DB-496E-8821-04A3353961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3" y="9677"/>
              <a:ext cx="2223" cy="555"/>
              <a:chOff x="1723" y="9677"/>
              <a:chExt cx="2223" cy="555"/>
            </a:xfrm>
          </p:grpSpPr>
          <p:sp>
            <p:nvSpPr>
              <p:cNvPr id="23" name="Text Box 11">
                <a:extLst>
                  <a:ext uri="{FF2B5EF4-FFF2-40B4-BE49-F238E27FC236}">
                    <a16:creationId xmlns:a16="http://schemas.microsoft.com/office/drawing/2014/main" xmlns="" id="{BB720685-243B-45B2-A803-913732C860F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3" y="9702"/>
                <a:ext cx="2023" cy="5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d-ID" sz="1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Arial" pitchFamily="34" charset="0"/>
                    <a:cs typeface="Arial" pitchFamily="34" charset="0"/>
                  </a:rPr>
                  <a:t>Rp1.000.000</a:t>
                </a:r>
                <a:r>
                  <a:rPr kumimoji="0" lang="id-ID" sz="1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Arial" pitchFamily="34" charset="0"/>
                    <a:cs typeface="Arial" pitchFamily="34" charset="0"/>
                  </a:rPr>
                  <a:t>,00</a:t>
                </a:r>
                <a:endParaRPr kumimoji="0" lang="id-ID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24" name="AutoShape 12">
                <a:extLst>
                  <a:ext uri="{FF2B5EF4-FFF2-40B4-BE49-F238E27FC236}">
                    <a16:creationId xmlns:a16="http://schemas.microsoft.com/office/drawing/2014/main" xmlns="" id="{D3BD1E48-959B-48BA-832E-F8D05F373AC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723" y="9697"/>
                <a:ext cx="1981" cy="408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AutoShape 13">
                <a:extLst>
                  <a:ext uri="{FF2B5EF4-FFF2-40B4-BE49-F238E27FC236}">
                    <a16:creationId xmlns:a16="http://schemas.microsoft.com/office/drawing/2014/main" xmlns="" id="{F93A51CC-D1AA-4EE8-BF0C-ED8FEC4A3DC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730" y="9677"/>
                <a:ext cx="1981" cy="408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21" name="Text Box 14">
              <a:extLst>
                <a:ext uri="{FF2B5EF4-FFF2-40B4-BE49-F238E27FC236}">
                  <a16:creationId xmlns:a16="http://schemas.microsoft.com/office/drawing/2014/main" xmlns="" id="{7C570850-CE2A-4B81-A004-F8FFFBB8C0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9" y="7482"/>
              <a:ext cx="2655" cy="2209"/>
            </a:xfrm>
            <a:prstGeom prst="rect">
              <a:avLst/>
            </a:prstGeom>
            <a:solidFill>
              <a:srgbClr val="C6D9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457200" marR="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yriadPro-Regular" charset="0"/>
                <a:ea typeface="Arial" pitchFamily="34" charset="0"/>
                <a:cs typeface="MyriadPro-Regular" charset="0"/>
              </a:endParaRPr>
            </a:p>
            <a:p>
              <a:pPr marL="457200" marR="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d-ID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yriadPro-Regular" charset="0"/>
                <a:ea typeface="Arial" pitchFamily="34" charset="0"/>
                <a:cs typeface="MyriadPro-Regular" charset="0"/>
              </a:endParaRPr>
            </a:p>
          </p:txBody>
        </p:sp>
        <p:sp>
          <p:nvSpPr>
            <p:cNvPr id="22" name="Text Box 24">
              <a:extLst>
                <a:ext uri="{FF2B5EF4-FFF2-40B4-BE49-F238E27FC236}">
                  <a16:creationId xmlns:a16="http://schemas.microsoft.com/office/drawing/2014/main" xmlns="" id="{F20C5329-35BA-44E2-9D71-BA1F0615AC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0" y="6834"/>
              <a:ext cx="2886" cy="1081"/>
            </a:xfrm>
            <a:prstGeom prst="flowChartPunchedTape">
              <a:avLst/>
            </a:prstGeom>
            <a:solidFill>
              <a:srgbClr val="365F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sz="14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Rockwell Extra Bold" pitchFamily="18" charset="0"/>
                  <a:ea typeface="Arial" pitchFamily="34" charset="0"/>
                  <a:cs typeface="Arial" pitchFamily="34" charset="0"/>
                </a:rPr>
                <a:t>MURNI</a:t>
              </a:r>
              <a:endParaRPr kumimoji="0" lang="id-ID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6" name="Picture 2" descr="G:\BUPING 5\Tema 9\6A. shutterstock_257844511.jpg">
            <a:extLst>
              <a:ext uri="{FF2B5EF4-FFF2-40B4-BE49-F238E27FC236}">
                <a16:creationId xmlns:a16="http://schemas.microsoft.com/office/drawing/2014/main" xmlns="" id="{A24B1250-5283-4235-A848-40F8318E3A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" t="-728" r="5029" b="2388"/>
          <a:stretch/>
        </p:blipFill>
        <p:spPr bwMode="auto">
          <a:xfrm>
            <a:off x="6624766" y="529101"/>
            <a:ext cx="2049344" cy="33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42C99347-8940-4D06-BD22-7A284ECACA59}"/>
              </a:ext>
            </a:extLst>
          </p:cNvPr>
          <p:cNvSpPr/>
          <p:nvPr/>
        </p:nvSpPr>
        <p:spPr>
          <a:xfrm>
            <a:off x="4717193" y="1645304"/>
            <a:ext cx="179760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400" dirty="0" err="1"/>
              <a:t>Teknologi</a:t>
            </a:r>
            <a:r>
              <a:rPr lang="en-US" sz="1400" dirty="0"/>
              <a:t> </a:t>
            </a:r>
            <a:r>
              <a:rPr lang="en-US" sz="1400" dirty="0" err="1"/>
              <a:t>canggih</a:t>
            </a:r>
            <a:endParaRPr lang="en-US" sz="1400" dirty="0"/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400" dirty="0" err="1"/>
              <a:t>Tidak</a:t>
            </a:r>
            <a:r>
              <a:rPr lang="en-US" sz="1400" dirty="0"/>
              <a:t>  </a:t>
            </a:r>
            <a:r>
              <a:rPr lang="en-US" sz="1400" dirty="0" err="1"/>
              <a:t>mudah</a:t>
            </a:r>
            <a:r>
              <a:rPr lang="en-US" sz="1400" dirty="0"/>
              <a:t> </a:t>
            </a:r>
            <a:r>
              <a:rPr lang="en-US" sz="1400" dirty="0" err="1"/>
              <a:t>berkarat</a:t>
            </a:r>
            <a:endParaRPr lang="en-US" sz="1400" dirty="0"/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400" dirty="0"/>
              <a:t>Stainless steel</a:t>
            </a:r>
          </a:p>
          <a:p>
            <a:r>
              <a:rPr lang="en-US" sz="1400" dirty="0"/>
              <a:t>    </a:t>
            </a:r>
            <a:r>
              <a:rPr lang="en-US" sz="1400" dirty="0" err="1"/>
              <a:t>portabel</a:t>
            </a:r>
            <a:endParaRPr lang="en-US" sz="14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15B2279-8B2C-4365-A9BF-D6F26031D771}"/>
              </a:ext>
            </a:extLst>
          </p:cNvPr>
          <p:cNvSpPr/>
          <p:nvPr/>
        </p:nvSpPr>
        <p:spPr>
          <a:xfrm>
            <a:off x="221544" y="1159418"/>
            <a:ext cx="3498527" cy="31393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§"/>
            </a:pPr>
            <a:r>
              <a:rPr lang="en-US" dirty="0" err="1"/>
              <a:t>Mengandung</a:t>
            </a:r>
            <a:r>
              <a:rPr lang="en-US" dirty="0"/>
              <a:t> kata yang </a:t>
            </a:r>
            <a:r>
              <a:rPr lang="en-US" dirty="0" err="1"/>
              <a:t>menarik</a:t>
            </a:r>
            <a:r>
              <a:rPr lang="en-US" dirty="0"/>
              <a:t>, </a:t>
            </a:r>
            <a:r>
              <a:rPr lang="en-US" dirty="0" err="1"/>
              <a:t>logis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sopan</a:t>
            </a:r>
            <a:endParaRPr lang="id-ID" dirty="0"/>
          </a:p>
          <a:p>
            <a:pPr marL="285750" lvl="0" indent="-285750">
              <a:buFont typeface="Wingdings" pitchFamily="2" charset="2"/>
              <a:buChar char="§"/>
            </a:pPr>
            <a:r>
              <a:rPr lang="en-US" dirty="0" err="1"/>
              <a:t>Mengandung</a:t>
            </a:r>
            <a:r>
              <a:rPr lang="en-US" dirty="0"/>
              <a:t> </a:t>
            </a:r>
            <a:r>
              <a:rPr lang="en-US" dirty="0" err="1"/>
              <a:t>sugesti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masyarakat</a:t>
            </a:r>
            <a:endParaRPr lang="id-ID" dirty="0"/>
          </a:p>
          <a:p>
            <a:pPr marL="285750" lvl="0" indent="-285750">
              <a:buFont typeface="Wingdings" pitchFamily="2" charset="2"/>
              <a:buChar char="§"/>
            </a:pP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menonjolkan</a:t>
            </a:r>
            <a:r>
              <a:rPr lang="en-US" dirty="0"/>
              <a:t> </a:t>
            </a:r>
            <a:r>
              <a:rPr lang="en-US" dirty="0" err="1"/>
              <a:t>informasi</a:t>
            </a:r>
            <a:r>
              <a:rPr lang="en-US" dirty="0"/>
              <a:t> yang </a:t>
            </a:r>
            <a:r>
              <a:rPr lang="en-US" dirty="0" err="1"/>
              <a:t>dipentingkan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iklan</a:t>
            </a:r>
            <a:endParaRPr lang="id-ID" dirty="0"/>
          </a:p>
          <a:p>
            <a:pPr marL="285750" lvl="0" indent="-285750">
              <a:buFont typeface="Wingdings" pitchFamily="2" charset="2"/>
              <a:buChar char="§"/>
            </a:pP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menunjukkan</a:t>
            </a:r>
            <a:r>
              <a:rPr lang="en-US" dirty="0"/>
              <a:t> </a:t>
            </a:r>
            <a:r>
              <a:rPr lang="en-US" dirty="0" err="1"/>
              <a:t>sasaran</a:t>
            </a:r>
            <a:r>
              <a:rPr lang="en-US" dirty="0"/>
              <a:t> </a:t>
            </a:r>
            <a:r>
              <a:rPr lang="en-US" dirty="0" err="1"/>
              <a:t>iklan</a:t>
            </a:r>
            <a:endParaRPr lang="id-ID" dirty="0"/>
          </a:p>
          <a:p>
            <a:pPr marL="285750" lvl="0" indent="-285750">
              <a:buFont typeface="Wingdings" pitchFamily="2" charset="2"/>
              <a:buChar char="§"/>
            </a:pPr>
            <a:r>
              <a:rPr lang="id-ID" dirty="0"/>
              <a:t>Menyertakan gambar agar menarik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074B4ED7-86D7-47B2-860C-52EC1D6872DF}"/>
              </a:ext>
            </a:extLst>
          </p:cNvPr>
          <p:cNvSpPr/>
          <p:nvPr/>
        </p:nvSpPr>
        <p:spPr>
          <a:xfrm>
            <a:off x="221544" y="603240"/>
            <a:ext cx="3456384" cy="432048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dirty="0">
                <a:solidFill>
                  <a:schemeClr val="bg1"/>
                </a:solidFill>
              </a:rPr>
              <a:t>Ciri bahasa iklan: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51CA232E-1E6A-463F-A547-3BC986F603DA}"/>
              </a:ext>
            </a:extLst>
          </p:cNvPr>
          <p:cNvSpPr/>
          <p:nvPr/>
        </p:nvSpPr>
        <p:spPr>
          <a:xfrm>
            <a:off x="284748" y="3925503"/>
            <a:ext cx="457200" cy="294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48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22" presetClass="entr" presetSubtype="4" fill="hold" grpId="0" nodeType="after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7" grpId="0"/>
      <p:bldP spid="28" grpId="0" animBg="1"/>
      <p:bldP spid="29" grpId="0" animBg="1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Z:\ILUSTRASI\TRANSIT JOB GAMBAR\Tematik 2H\subtema 1\1.23 nina bercerit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808" y="1014135"/>
            <a:ext cx="1905000" cy="368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-1" y="0"/>
            <a:ext cx="5105401" cy="666750"/>
            <a:chOff x="-1" y="0"/>
            <a:chExt cx="5105401" cy="666750"/>
          </a:xfrm>
        </p:grpSpPr>
        <p:pic>
          <p:nvPicPr>
            <p:cNvPr id="11" name="Picture 10" descr="E:\ELISA\PPT ESPS\2016\ESPS edisi kurnas\PERINTILAN ESPS KURNAS\pita label 5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5105401" cy="666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228600" y="44904"/>
              <a:ext cx="47244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err="1">
                  <a:solidFill>
                    <a:schemeClr val="bg1"/>
                  </a:solidFill>
                  <a:latin typeface="Arial Rounded MT Bold" pitchFamily="34" charset="0"/>
                </a:rPr>
                <a:t>Materi</a:t>
              </a:r>
              <a:r>
                <a:rPr lang="en-US" sz="3200" dirty="0">
                  <a:solidFill>
                    <a:schemeClr val="bg1"/>
                  </a:solidFill>
                  <a:latin typeface="Arial Rounded MT Bold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 Rounded MT Bold" pitchFamily="34" charset="0"/>
                </a:rPr>
                <a:t>Inti</a:t>
              </a:r>
              <a:r>
                <a:rPr lang="en-US" sz="3200" dirty="0">
                  <a:solidFill>
                    <a:schemeClr val="bg1"/>
                  </a:solidFill>
                  <a:latin typeface="Arial Rounded MT Bold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 Rounded MT Bold" pitchFamily="34" charset="0"/>
                </a:rPr>
                <a:t>Subtema</a:t>
              </a:r>
              <a:r>
                <a:rPr lang="en-US" sz="3200" dirty="0">
                  <a:solidFill>
                    <a:schemeClr val="bg1"/>
                  </a:solidFill>
                  <a:latin typeface="Arial Rounded MT Bold" pitchFamily="34" charset="0"/>
                </a:rPr>
                <a:t> 2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779606" y="206636"/>
            <a:ext cx="1143000" cy="417731"/>
            <a:chOff x="7772400" y="57150"/>
            <a:chExt cx="1143000" cy="417731"/>
          </a:xfrm>
        </p:grpSpPr>
        <p:sp>
          <p:nvSpPr>
            <p:cNvPr id="17" name="Rounded Rectangle 16"/>
            <p:cNvSpPr/>
            <p:nvPr/>
          </p:nvSpPr>
          <p:spPr>
            <a:xfrm>
              <a:off x="7772400" y="57150"/>
              <a:ext cx="1143000" cy="41773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852716" y="81864"/>
              <a:ext cx="9967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KD 3.4</a:t>
              </a:r>
            </a:p>
          </p:txBody>
        </p:sp>
      </p:grpSp>
      <p:pic>
        <p:nvPicPr>
          <p:cNvPr id="19" name="Picture 2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Rectangle 62"/>
          <p:cNvSpPr/>
          <p:nvPr/>
        </p:nvSpPr>
        <p:spPr>
          <a:xfrm>
            <a:off x="87522" y="742949"/>
            <a:ext cx="7772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Unsur-Unsur</a:t>
            </a:r>
            <a:r>
              <a:rPr lang="en-US" sz="2400" b="1" dirty="0"/>
              <a:t> </a:t>
            </a:r>
            <a:r>
              <a:rPr lang="en-US" sz="2400" b="1" dirty="0" err="1"/>
              <a:t>dan</a:t>
            </a:r>
            <a:r>
              <a:rPr lang="en-US" sz="2400" b="1" dirty="0"/>
              <a:t> </a:t>
            </a:r>
            <a:r>
              <a:rPr lang="en-US" sz="2400" b="1" dirty="0" err="1"/>
              <a:t>Ciri</a:t>
            </a:r>
            <a:r>
              <a:rPr lang="en-US" sz="2400" b="1" dirty="0"/>
              <a:t> </a:t>
            </a:r>
            <a:r>
              <a:rPr lang="en-US" sz="2400" b="1" dirty="0" err="1"/>
              <a:t>Iklan</a:t>
            </a:r>
            <a:r>
              <a:rPr lang="en-US" sz="2400" b="1" dirty="0"/>
              <a:t> Media </a:t>
            </a:r>
            <a:r>
              <a:rPr lang="en-US" sz="2400" b="1" dirty="0" err="1"/>
              <a:t>Elektronik</a:t>
            </a:r>
            <a:r>
              <a:rPr lang="en-US" sz="2400" b="1" dirty="0"/>
              <a:t> </a:t>
            </a:r>
            <a:endParaRPr lang="id-ID" sz="2400" dirty="0"/>
          </a:p>
        </p:txBody>
      </p:sp>
      <p:pic>
        <p:nvPicPr>
          <p:cNvPr id="23" name="Picture 22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318607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220410" y="1225807"/>
            <a:ext cx="564699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C000"/>
                </a:solidFill>
              </a:rPr>
              <a:t>Iklan</a:t>
            </a:r>
            <a:r>
              <a:rPr lang="en-US" b="1" dirty="0">
                <a:solidFill>
                  <a:srgbClr val="FFC000"/>
                </a:solidFill>
              </a:rPr>
              <a:t> media </a:t>
            </a:r>
            <a:r>
              <a:rPr lang="en-US" b="1" dirty="0" err="1">
                <a:solidFill>
                  <a:srgbClr val="FFC000"/>
                </a:solidFill>
              </a:rPr>
              <a:t>elektronik</a:t>
            </a:r>
            <a:r>
              <a:rPr lang="en-US" b="1" dirty="0">
                <a:solidFill>
                  <a:srgbClr val="FFC000"/>
                </a:solidFill>
              </a:rPr>
              <a:t>,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 err="1"/>
              <a:t>antara</a:t>
            </a:r>
            <a:r>
              <a:rPr lang="en-US" dirty="0"/>
              <a:t> lain </a:t>
            </a:r>
            <a:r>
              <a:rPr lang="en-US" dirty="0" err="1"/>
              <a:t>iklan</a:t>
            </a:r>
            <a:r>
              <a:rPr lang="en-US" dirty="0"/>
              <a:t> internet, </a:t>
            </a:r>
            <a:r>
              <a:rPr lang="en-US" dirty="0" err="1"/>
              <a:t>iklan</a:t>
            </a:r>
            <a:r>
              <a:rPr lang="en-US" dirty="0"/>
              <a:t> </a:t>
            </a:r>
            <a:r>
              <a:rPr lang="en-US" dirty="0" err="1"/>
              <a:t>televisi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iklan</a:t>
            </a:r>
            <a:r>
              <a:rPr lang="en-US" dirty="0"/>
              <a:t> radio.</a:t>
            </a:r>
            <a:endParaRPr lang="id-ID" dirty="0"/>
          </a:p>
        </p:txBody>
      </p:sp>
      <p:sp>
        <p:nvSpPr>
          <p:cNvPr id="25" name="Rectangle 24"/>
          <p:cNvSpPr/>
          <p:nvPr/>
        </p:nvSpPr>
        <p:spPr>
          <a:xfrm>
            <a:off x="220409" y="1768710"/>
            <a:ext cx="5831193" cy="6491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b="1" dirty="0" err="1">
                <a:solidFill>
                  <a:srgbClr val="FFC000"/>
                </a:solidFill>
              </a:rPr>
              <a:t>Iklan</a:t>
            </a:r>
            <a:r>
              <a:rPr lang="en-US" b="1" dirty="0">
                <a:solidFill>
                  <a:srgbClr val="FFC000"/>
                </a:solidFill>
              </a:rPr>
              <a:t> internet. </a:t>
            </a:r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iklan</a:t>
            </a:r>
            <a:r>
              <a:rPr lang="en-US" dirty="0"/>
              <a:t> internet, </a:t>
            </a:r>
            <a:r>
              <a:rPr lang="en-US" dirty="0" err="1"/>
              <a:t>yaitu</a:t>
            </a:r>
            <a:r>
              <a:rPr lang="en-US" dirty="0"/>
              <a:t> </a:t>
            </a:r>
            <a:r>
              <a:rPr lang="en-US" dirty="0" err="1"/>
              <a:t>papan</a:t>
            </a:r>
            <a:r>
              <a:rPr lang="en-US" dirty="0"/>
              <a:t> </a:t>
            </a:r>
            <a:r>
              <a:rPr lang="en-US" dirty="0" err="1"/>
              <a:t>iklan</a:t>
            </a:r>
            <a:r>
              <a:rPr lang="en-US" dirty="0"/>
              <a:t> mini di </a:t>
            </a:r>
            <a:r>
              <a:rPr lang="en-US" dirty="0" err="1"/>
              <a:t>halaman</a:t>
            </a:r>
            <a:r>
              <a:rPr lang="en-US" dirty="0"/>
              <a:t> </a:t>
            </a:r>
            <a:r>
              <a:rPr lang="en-US" dirty="0" err="1"/>
              <a:t>suatu</a:t>
            </a:r>
            <a:r>
              <a:rPr lang="en-US" dirty="0"/>
              <a:t> </a:t>
            </a:r>
            <a:r>
              <a:rPr lang="en-US" dirty="0" err="1"/>
              <a:t>situs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i="1" dirty="0"/>
              <a:t>website</a:t>
            </a:r>
            <a:r>
              <a:rPr lang="en-US" dirty="0"/>
              <a:t>. </a:t>
            </a:r>
            <a:endParaRPr lang="id-ID" dirty="0"/>
          </a:p>
        </p:txBody>
      </p:sp>
      <p:sp>
        <p:nvSpPr>
          <p:cNvPr id="27" name="Rectangle 26"/>
          <p:cNvSpPr/>
          <p:nvPr/>
        </p:nvSpPr>
        <p:spPr>
          <a:xfrm>
            <a:off x="238790" y="2375039"/>
            <a:ext cx="58187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err="1">
                <a:solidFill>
                  <a:srgbClr val="FFC000"/>
                </a:solidFill>
              </a:rPr>
              <a:t>Iklan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televisi</a:t>
            </a:r>
            <a:r>
              <a:rPr lang="en-US" b="1" dirty="0">
                <a:solidFill>
                  <a:srgbClr val="FFC000"/>
                </a:solidFill>
              </a:rPr>
              <a:t>.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/>
              <a:t>Iklan</a:t>
            </a:r>
            <a:r>
              <a:rPr lang="en-US" dirty="0"/>
              <a:t> yang </a:t>
            </a:r>
            <a:r>
              <a:rPr lang="en-US" dirty="0" err="1"/>
              <a:t>disajikan</a:t>
            </a:r>
            <a:r>
              <a:rPr lang="en-US" dirty="0"/>
              <a:t> </a:t>
            </a:r>
            <a:r>
              <a:rPr lang="en-US" dirty="0" err="1"/>
              <a:t>melalui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suara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media </a:t>
            </a:r>
            <a:r>
              <a:rPr lang="en-US" dirty="0" err="1"/>
              <a:t>televisi</a:t>
            </a:r>
            <a:r>
              <a:rPr lang="en-US" dirty="0"/>
              <a:t>. </a:t>
            </a:r>
            <a:r>
              <a:rPr lang="en-US" dirty="0" err="1"/>
              <a:t>Suara</a:t>
            </a:r>
            <a:r>
              <a:rPr lang="en-US" dirty="0"/>
              <a:t> yang </a:t>
            </a:r>
            <a:r>
              <a:rPr lang="en-US" dirty="0" err="1"/>
              <a:t>disajikan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iklan</a:t>
            </a:r>
            <a:r>
              <a:rPr lang="en-US" dirty="0"/>
              <a:t> </a:t>
            </a:r>
            <a:r>
              <a:rPr lang="en-US" dirty="0" err="1"/>
              <a:t>televisi</a:t>
            </a:r>
            <a:r>
              <a:rPr lang="en-US" dirty="0"/>
              <a:t> </a:t>
            </a:r>
            <a:r>
              <a:rPr lang="en-US" dirty="0" err="1"/>
              <a:t>bermacam-macam</a:t>
            </a:r>
            <a:r>
              <a:rPr lang="en-US" dirty="0"/>
              <a:t>, </a:t>
            </a:r>
            <a:r>
              <a:rPr lang="en-US" dirty="0" err="1"/>
              <a:t>antara</a:t>
            </a:r>
            <a:r>
              <a:rPr lang="en-US" dirty="0"/>
              <a:t> lain </a:t>
            </a:r>
            <a:r>
              <a:rPr lang="en-US" dirty="0" err="1"/>
              <a:t>suara</a:t>
            </a:r>
            <a:r>
              <a:rPr lang="en-US" dirty="0"/>
              <a:t> </a:t>
            </a:r>
            <a:r>
              <a:rPr lang="en-US" dirty="0" err="1"/>
              <a:t>manusia</a:t>
            </a:r>
            <a:r>
              <a:rPr lang="en-US" dirty="0"/>
              <a:t>, </a:t>
            </a:r>
            <a:r>
              <a:rPr lang="en-US" dirty="0" err="1"/>
              <a:t>musik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lagu</a:t>
            </a:r>
            <a:r>
              <a:rPr lang="en-US" dirty="0"/>
              <a:t> </a:t>
            </a:r>
            <a:r>
              <a:rPr lang="en-US" dirty="0" err="1"/>
              <a:t>latar</a:t>
            </a:r>
            <a:r>
              <a:rPr lang="en-US" dirty="0"/>
              <a:t>, </a:t>
            </a:r>
            <a:r>
              <a:rPr lang="en-US" dirty="0" err="1"/>
              <a:t>serta</a:t>
            </a:r>
            <a:r>
              <a:rPr lang="en-US" dirty="0"/>
              <a:t> </a:t>
            </a:r>
            <a:r>
              <a:rPr lang="en-US" dirty="0" err="1"/>
              <a:t>efek</a:t>
            </a:r>
            <a:r>
              <a:rPr lang="en-US" dirty="0"/>
              <a:t> </a:t>
            </a:r>
            <a:r>
              <a:rPr lang="en-US" dirty="0" err="1"/>
              <a:t>suara</a:t>
            </a:r>
            <a:r>
              <a:rPr lang="en-US" dirty="0"/>
              <a:t>. </a:t>
            </a:r>
            <a:r>
              <a:rPr lang="en-US" dirty="0" err="1"/>
              <a:t>Iklan</a:t>
            </a:r>
            <a:r>
              <a:rPr lang="en-US" dirty="0"/>
              <a:t> </a:t>
            </a:r>
            <a:r>
              <a:rPr lang="en-US" dirty="0" err="1"/>
              <a:t>televisi</a:t>
            </a:r>
            <a:r>
              <a:rPr lang="en-US" dirty="0"/>
              <a:t> </a:t>
            </a:r>
            <a:r>
              <a:rPr lang="en-US" dirty="0" err="1"/>
              <a:t>biasanya</a:t>
            </a:r>
            <a:r>
              <a:rPr lang="en-US" dirty="0"/>
              <a:t> </a:t>
            </a:r>
            <a:r>
              <a:rPr lang="en-US" dirty="0" err="1"/>
              <a:t>dibuat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suatu</a:t>
            </a:r>
            <a:r>
              <a:rPr lang="en-US" dirty="0"/>
              <a:t> </a:t>
            </a:r>
            <a:r>
              <a:rPr lang="en-US" dirty="0" err="1"/>
              <a:t>rumah</a:t>
            </a:r>
            <a:r>
              <a:rPr lang="en-US" dirty="0"/>
              <a:t> </a:t>
            </a:r>
            <a:r>
              <a:rPr lang="en-US" dirty="0" err="1"/>
              <a:t>produksi</a:t>
            </a:r>
            <a:r>
              <a:rPr lang="en-US" dirty="0"/>
              <a:t>.</a:t>
            </a:r>
            <a:endParaRPr lang="id-ID" dirty="0"/>
          </a:p>
        </p:txBody>
      </p:sp>
      <p:sp>
        <p:nvSpPr>
          <p:cNvPr id="28" name="Rectangle 27"/>
          <p:cNvSpPr/>
          <p:nvPr/>
        </p:nvSpPr>
        <p:spPr>
          <a:xfrm>
            <a:off x="244764" y="4010262"/>
            <a:ext cx="58311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err="1">
                <a:solidFill>
                  <a:srgbClr val="FFC000"/>
                </a:solidFill>
              </a:rPr>
              <a:t>Iklan</a:t>
            </a:r>
            <a:r>
              <a:rPr lang="en-US" b="1" dirty="0">
                <a:solidFill>
                  <a:srgbClr val="FFC000"/>
                </a:solidFill>
              </a:rPr>
              <a:t> radio.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/>
              <a:t>Iklan</a:t>
            </a:r>
            <a:r>
              <a:rPr lang="en-US" dirty="0"/>
              <a:t> radio </a:t>
            </a:r>
            <a:r>
              <a:rPr lang="en-US" dirty="0" err="1"/>
              <a:t>biasanya</a:t>
            </a:r>
            <a:r>
              <a:rPr lang="en-US" dirty="0"/>
              <a:t> </a:t>
            </a:r>
            <a:r>
              <a:rPr lang="en-US" dirty="0" err="1"/>
              <a:t>disertai</a:t>
            </a:r>
            <a:r>
              <a:rPr lang="en-US" dirty="0"/>
              <a:t> </a:t>
            </a:r>
            <a:r>
              <a:rPr lang="en-US" dirty="0" err="1"/>
              <a:t>efek</a:t>
            </a:r>
            <a:r>
              <a:rPr lang="en-US" dirty="0"/>
              <a:t> </a:t>
            </a:r>
            <a:r>
              <a:rPr lang="en-US" dirty="0" err="1"/>
              <a:t>suara</a:t>
            </a:r>
            <a:r>
              <a:rPr lang="en-US" dirty="0"/>
              <a:t> yang </a:t>
            </a:r>
            <a:r>
              <a:rPr lang="en-US" dirty="0" err="1"/>
              <a:t>berkaitan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hal</a:t>
            </a:r>
            <a:r>
              <a:rPr lang="en-US" dirty="0"/>
              <a:t> yang </a:t>
            </a:r>
            <a:r>
              <a:rPr lang="en-US" dirty="0" err="1"/>
              <a:t>ditawarkan</a:t>
            </a:r>
            <a:r>
              <a:rPr lang="en-US" dirty="0"/>
              <a:t>.</a:t>
            </a:r>
            <a:endParaRPr lang="id-ID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99886ED-EB59-4176-8AEF-0501E2D80871}"/>
              </a:ext>
            </a:extLst>
          </p:cNvPr>
          <p:cNvSpPr/>
          <p:nvPr/>
        </p:nvSpPr>
        <p:spPr>
          <a:xfrm>
            <a:off x="284748" y="3925503"/>
            <a:ext cx="457200" cy="294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B57E6B8-18C4-4DE8-9137-AEBDEC2D6901}"/>
              </a:ext>
            </a:extLst>
          </p:cNvPr>
          <p:cNvSpPr/>
          <p:nvPr/>
        </p:nvSpPr>
        <p:spPr>
          <a:xfrm>
            <a:off x="5834950" y="3758298"/>
            <a:ext cx="457200" cy="294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7090"/>
      </p:ext>
    </p:extLst>
  </p:cSld>
  <p:clrMapOvr>
    <a:masterClrMapping/>
  </p:clrMapOvr>
  <p:transition spd="slow" advClick="0" advTm="1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250"/>
                            </p:stCondLst>
                            <p:childTnLst>
                              <p:par>
                                <p:cTn id="21" presetID="22" presetClass="entr" presetSubtype="4" fill="hold" grpId="0" nodeType="afterEffect" nodePh="1">
                                  <p:stCondLst>
                                    <p:cond delay="375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750"/>
                            </p:stCondLst>
                            <p:childTnLst>
                              <p:par>
                                <p:cTn id="29" presetID="22" presetClass="entr" presetSubtype="4" fill="hold" grpId="0" nodeType="after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24" grpId="0"/>
      <p:bldP spid="25" grpId="0"/>
      <p:bldP spid="27" grpId="0"/>
      <p:bldP spid="28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7934"/>
            <a:ext cx="9144000" cy="9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2"/>
          <a:stretch>
            <a:fillRect/>
          </a:stretch>
        </p:blipFill>
        <p:spPr bwMode="auto">
          <a:xfrm>
            <a:off x="146326" y="1700614"/>
            <a:ext cx="4193725" cy="239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09600" y="726216"/>
            <a:ext cx="2521024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dirty="0"/>
              <a:t>Contoh iklan di internet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05400" y="792086"/>
            <a:ext cx="252102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d-ID" dirty="0"/>
              <a:t>Contoh iklan di televisi</a:t>
            </a:r>
          </a:p>
        </p:txBody>
      </p:sp>
      <p:pic>
        <p:nvPicPr>
          <p:cNvPr id="1027" name="Picture 3" descr="G:\BUPING 5\Tema 9\21A. Televis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960" y="1491630"/>
            <a:ext cx="4686233" cy="295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PROJECT 2016\SD\ESPS KURNAS\ESPS B Indo Kelas 5 Kurnas\EDIT\Setting\Tema 4\IKLAN\4O anak tak suka sayur-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881" y="1758789"/>
            <a:ext cx="3960440" cy="218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" y="4254684"/>
            <a:ext cx="9144000" cy="9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056D791-8364-44CE-BCCB-3A8044AAC852}"/>
              </a:ext>
            </a:extLst>
          </p:cNvPr>
          <p:cNvSpPr/>
          <p:nvPr/>
        </p:nvSpPr>
        <p:spPr>
          <a:xfrm>
            <a:off x="284748" y="3925503"/>
            <a:ext cx="457200" cy="294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99480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500"/>
                            </p:stCondLst>
                            <p:childTnLst>
                              <p:par>
                                <p:cTn id="24" presetID="22" presetClass="entr" presetSubtype="4" fill="hold" grpId="0" nodeType="after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81000" y="622875"/>
            <a:ext cx="48514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/>
              <a:t>Perhatikan</a:t>
            </a:r>
            <a:r>
              <a:rPr lang="en-US" sz="2400" dirty="0" smtClean="0"/>
              <a:t> video </a:t>
            </a:r>
            <a:r>
              <a:rPr lang="en-US" sz="2400" dirty="0" err="1" smtClean="0"/>
              <a:t>berikut</a:t>
            </a:r>
            <a:r>
              <a:rPr lang="en-US" sz="2400" dirty="0" smtClean="0"/>
              <a:t>!</a:t>
            </a:r>
            <a:endParaRPr lang="en-US" sz="2400" dirty="0"/>
          </a:p>
        </p:txBody>
      </p:sp>
      <p:pic>
        <p:nvPicPr>
          <p:cNvPr id="10" name="Picture 9" descr="E:\ELISA\PPT ESPS\2016\ESPS edisi kurnas\PERINTILAN ESPS KURNAS\pita label 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1" y="0"/>
            <a:ext cx="2908301" cy="60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81000" y="18475"/>
            <a:ext cx="2438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Arial Rounded MT Bold" pitchFamily="34" charset="0"/>
              </a:rPr>
              <a:t>Latihan</a:t>
            </a:r>
            <a:r>
              <a:rPr lang="en-US" sz="3200" dirty="0">
                <a:solidFill>
                  <a:srgbClr val="FFFF00"/>
                </a:solidFill>
                <a:latin typeface="Arial Rounded MT Bold" pitchFamily="34" charset="0"/>
              </a:rPr>
              <a:t> 2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553200" y="742950"/>
            <a:ext cx="2111829" cy="2889141"/>
            <a:chOff x="6553200" y="742950"/>
            <a:chExt cx="2111829" cy="2889141"/>
          </a:xfrm>
        </p:grpSpPr>
        <p:sp>
          <p:nvSpPr>
            <p:cNvPr id="15" name="Rounded Rectangular Callout 14"/>
            <p:cNvSpPr/>
            <p:nvPr/>
          </p:nvSpPr>
          <p:spPr>
            <a:xfrm>
              <a:off x="6553200" y="742950"/>
              <a:ext cx="2111829" cy="2889141"/>
            </a:xfrm>
            <a:prstGeom prst="wedgeRoundRectCallout">
              <a:avLst>
                <a:gd name="adj1" fmla="val -64643"/>
                <a:gd name="adj2" fmla="val -2052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705600" y="895210"/>
              <a:ext cx="1905000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 err="1">
                  <a:latin typeface="Arial Rounded MT Bold" pitchFamily="34" charset="0"/>
                  <a:ea typeface="Cambria Math" pitchFamily="18" charset="0"/>
                </a:rPr>
                <a:t>Pertanyaan</a:t>
              </a:r>
              <a:r>
                <a:rPr lang="en-US" sz="2000" dirty="0">
                  <a:latin typeface="Arial Rounded MT Bold" pitchFamily="34" charset="0"/>
                  <a:ea typeface="Cambria Math" pitchFamily="18" charset="0"/>
                </a:rPr>
                <a:t> </a:t>
              </a:r>
              <a:r>
                <a:rPr lang="en-US" sz="2000" dirty="0" err="1">
                  <a:latin typeface="Arial Rounded MT Bold" pitchFamily="34" charset="0"/>
                  <a:ea typeface="Cambria Math" pitchFamily="18" charset="0"/>
                </a:rPr>
                <a:t>lihat</a:t>
              </a:r>
              <a:r>
                <a:rPr lang="en-US" sz="2000" dirty="0">
                  <a:latin typeface="Arial Rounded MT Bold" pitchFamily="34" charset="0"/>
                  <a:ea typeface="Cambria Math" pitchFamily="18" charset="0"/>
                </a:rPr>
                <a:t> di </a:t>
              </a:r>
              <a:r>
                <a:rPr lang="en-US" sz="2000" dirty="0" err="1">
                  <a:latin typeface="Arial Rounded MT Bold" pitchFamily="34" charset="0"/>
                  <a:ea typeface="Cambria Math" pitchFamily="18" charset="0"/>
                </a:rPr>
                <a:t>Buku</a:t>
              </a:r>
              <a:r>
                <a:rPr lang="en-US" sz="2000" dirty="0">
                  <a:latin typeface="Arial Rounded MT Bold" pitchFamily="34" charset="0"/>
                  <a:ea typeface="Cambria Math" pitchFamily="18" charset="0"/>
                </a:rPr>
                <a:t> </a:t>
              </a:r>
              <a:r>
                <a:rPr lang="en-US" sz="2000" dirty="0" err="1">
                  <a:latin typeface="Arial Rounded MT Bold" pitchFamily="34" charset="0"/>
                  <a:ea typeface="Cambria Math" pitchFamily="18" charset="0"/>
                </a:rPr>
                <a:t>Pendamping</a:t>
              </a:r>
              <a:r>
                <a:rPr lang="en-US" sz="2000" dirty="0">
                  <a:latin typeface="Arial Rounded MT Bold" pitchFamily="34" charset="0"/>
                  <a:ea typeface="Cambria Math" pitchFamily="18" charset="0"/>
                </a:rPr>
                <a:t> TEMATIK TERPADU </a:t>
              </a:r>
              <a:r>
                <a:rPr lang="en-US" sz="2000" dirty="0" err="1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  <a:ea typeface="Cambria Math" pitchFamily="18" charset="0"/>
                </a:rPr>
                <a:t>Bahasa</a:t>
              </a:r>
              <a:r>
                <a:rPr lang="en-US" sz="200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  <a:ea typeface="Cambria Math" pitchFamily="18" charset="0"/>
                </a:rPr>
                <a:t> Indonesia hlm.216</a:t>
              </a:r>
            </a:p>
          </p:txBody>
        </p:sp>
      </p:grpSp>
      <p:pic>
        <p:nvPicPr>
          <p:cNvPr id="17" name="Picture 16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EMA 9 02060231.0216.01.mp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1103203"/>
            <a:ext cx="5716276" cy="321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930842"/>
      </p:ext>
    </p:extLst>
  </p:cSld>
  <p:clrMapOvr>
    <a:masterClrMapping/>
  </p:clrMapOvr>
  <p:transition spd="slow" advClick="0" advTm="60000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Custom 1">
      <a:majorFont>
        <a:latin typeface="Berlin Sans FB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</TotalTime>
  <Words>660</Words>
  <Application>Microsoft Office PowerPoint</Application>
  <PresentationFormat>On-screen Show (16:9)</PresentationFormat>
  <Paragraphs>112</Paragraphs>
  <Slides>17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Elisa Putri Andini</dc:creator>
  <cp:lastModifiedBy>Regina Dian Novita</cp:lastModifiedBy>
  <cp:revision>159</cp:revision>
  <dcterms:created xsi:type="dcterms:W3CDTF">2016-06-25T05:09:46Z</dcterms:created>
  <dcterms:modified xsi:type="dcterms:W3CDTF">2018-05-17T03:05:44Z</dcterms:modified>
</cp:coreProperties>
</file>