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66" r:id="rId3"/>
    <p:sldId id="256" r:id="rId4"/>
    <p:sldId id="269" r:id="rId5"/>
    <p:sldId id="275" r:id="rId6"/>
    <p:sldId id="267" r:id="rId7"/>
    <p:sldId id="268" r:id="rId8"/>
    <p:sldId id="27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50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349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0930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045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241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9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60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726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478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6117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782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813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1FE7684-8AAE-4941-943D-F99501008E33}" type="datetimeFigureOut">
              <a:rPr lang="en-ID" smtClean="0"/>
              <a:t>30/08/2021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7EC4B13-29FB-4970-B82E-3E6FB1C1D89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2038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20.png"/><Relationship Id="rId18" Type="http://schemas.openxmlformats.org/officeDocument/2006/relationships/image" Target="../media/image109.png"/><Relationship Id="rId26" Type="http://schemas.openxmlformats.org/officeDocument/2006/relationships/image" Target="../media/image117.png"/><Relationship Id="rId21" Type="http://schemas.openxmlformats.org/officeDocument/2006/relationships/image" Target="../media/image112.png"/><Relationship Id="rId7" Type="http://schemas.openxmlformats.org/officeDocument/2006/relationships/image" Target="../media/image101.png"/><Relationship Id="rId17" Type="http://schemas.openxmlformats.org/officeDocument/2006/relationships/image" Target="../media/image108.png"/><Relationship Id="rId25" Type="http://schemas.openxmlformats.org/officeDocument/2006/relationships/image" Target="../media/image116.png"/><Relationship Id="rId16" Type="http://schemas.openxmlformats.org/officeDocument/2006/relationships/image" Target="../media/image107.png"/><Relationship Id="rId20" Type="http://schemas.openxmlformats.org/officeDocument/2006/relationships/image" Target="../media/image111.png"/><Relationship Id="rId29" Type="http://schemas.openxmlformats.org/officeDocument/2006/relationships/image" Target="../media/image1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11" Type="http://schemas.openxmlformats.org/officeDocument/2006/relationships/image" Target="../media/image105.png"/><Relationship Id="rId24" Type="http://schemas.openxmlformats.org/officeDocument/2006/relationships/image" Target="../media/image1150.png"/><Relationship Id="rId5" Type="http://schemas.openxmlformats.org/officeDocument/2006/relationships/image" Target="../media/image99.png"/><Relationship Id="rId15" Type="http://schemas.openxmlformats.org/officeDocument/2006/relationships/image" Target="../media/image106.png"/><Relationship Id="rId28" Type="http://schemas.openxmlformats.org/officeDocument/2006/relationships/image" Target="../media/image119.png"/><Relationship Id="rId23" Type="http://schemas.openxmlformats.org/officeDocument/2006/relationships/image" Target="../media/image114.png"/><Relationship Id="rId10" Type="http://schemas.openxmlformats.org/officeDocument/2006/relationships/image" Target="../media/image104.png"/><Relationship Id="rId19" Type="http://schemas.openxmlformats.org/officeDocument/2006/relationships/image" Target="../media/image110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Relationship Id="rId14" Type="http://schemas.openxmlformats.org/officeDocument/2006/relationships/image" Target="../media/image130.png"/><Relationship Id="rId22" Type="http://schemas.openxmlformats.org/officeDocument/2006/relationships/image" Target="../media/image1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68715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918954" y="1650652"/>
            <a:ext cx="4856907" cy="35396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Teks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5333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Matematika</a:t>
            </a:r>
            <a:endParaRPr lang="en-US" sz="4267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4267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id-ID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V</a:t>
            </a:r>
            <a:endParaRPr lang="en-US" sz="4267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23" y="943301"/>
            <a:ext cx="3906143" cy="49849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694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060951" y="177801"/>
            <a:ext cx="7010400" cy="5772150"/>
            <a:chOff x="3795402" y="133350"/>
            <a:chExt cx="5257800" cy="4328802"/>
          </a:xfrm>
        </p:grpSpPr>
        <p:sp>
          <p:nvSpPr>
            <p:cNvPr id="11" name="Oval 10"/>
            <p:cNvSpPr/>
            <p:nvPr/>
          </p:nvSpPr>
          <p:spPr>
            <a:xfrm>
              <a:off x="4190689" y="133350"/>
              <a:ext cx="4329113" cy="432880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4862202" y="2024564"/>
              <a:ext cx="3657600" cy="1300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d-ID" sz="5333" b="1" dirty="0"/>
                <a:t>Operasi Hitung Pecahan</a:t>
              </a:r>
              <a:endParaRPr lang="en-US" sz="5333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95402" y="1352462"/>
              <a:ext cx="5257800" cy="68470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d-ID" sz="5333" dirty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Bab </a:t>
              </a:r>
              <a:r>
                <a:rPr lang="en-US" sz="5333" dirty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1</a:t>
              </a:r>
            </a:p>
          </p:txBody>
        </p:sp>
      </p:grpSp>
      <p:pic>
        <p:nvPicPr>
          <p:cNvPr id="8" name="Picture 2" descr="C:\Users\P1846\Desktop\Koreksi BUPING PPKN 1\gbr opening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000" y="277346"/>
            <a:ext cx="6604000" cy="617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04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0363201" cy="67222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0" name="TextBox 39"/>
          <p:cNvSpPr txBox="1"/>
          <p:nvPr/>
        </p:nvSpPr>
        <p:spPr>
          <a:xfrm>
            <a:off x="241934" y="-25400"/>
            <a:ext cx="8495665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b="1" dirty="0" err="1">
                <a:solidFill>
                  <a:schemeClr val="bg1"/>
                </a:solidFill>
              </a:rPr>
              <a:t>Materi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en-US" sz="3733" b="1" dirty="0" err="1">
                <a:solidFill>
                  <a:schemeClr val="bg1"/>
                </a:solidFill>
              </a:rPr>
              <a:t>Inti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id-ID" sz="3733" b="1" dirty="0">
                <a:solidFill>
                  <a:schemeClr val="bg1"/>
                </a:solidFill>
              </a:rPr>
              <a:t>4</a:t>
            </a:r>
            <a:r>
              <a:rPr lang="en-US" sz="3733" b="1" dirty="0">
                <a:solidFill>
                  <a:schemeClr val="bg1"/>
                </a:solidFill>
              </a:rPr>
              <a:t>: </a:t>
            </a:r>
            <a:r>
              <a:rPr lang="id-ID" sz="3733" b="1" dirty="0">
                <a:solidFill>
                  <a:schemeClr val="bg1"/>
                </a:solidFill>
              </a:rPr>
              <a:t>Pembagian Pecahan </a:t>
            </a:r>
            <a:endParaRPr lang="en-US" sz="3733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0346" y="685801"/>
            <a:ext cx="8975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>
                <a:solidFill>
                  <a:schemeClr val="bg2">
                    <a:lumMod val="25000"/>
                  </a:schemeClr>
                </a:solidFill>
              </a:rPr>
              <a:t>Pembagian pecahan biasa dan pecahan campuran</a:t>
            </a:r>
            <a:endParaRPr lang="en-US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36164" y="1395215"/>
            <a:ext cx="3046033" cy="114670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667" dirty="0">
                <a:solidFill>
                  <a:schemeClr val="tx1"/>
                </a:solidFill>
              </a:rPr>
              <a:t>Pembagian pecahan biasa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046133" y="1395215"/>
            <a:ext cx="6129867" cy="114670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667" dirty="0">
                <a:solidFill>
                  <a:schemeClr val="tx1"/>
                </a:solidFill>
              </a:rPr>
              <a:t>Kalikan pecahan yang dibagi dengan kebalikan pecahan pembaginya</a:t>
            </a:r>
            <a:r>
              <a:rPr lang="en-US" sz="2667" dirty="0">
                <a:solidFill>
                  <a:schemeClr val="tx1"/>
                </a:solidFill>
              </a:rPr>
              <a:t>.</a:t>
            </a:r>
            <a:endParaRPr lang="id-ID" sz="2667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564079" y="1913763"/>
            <a:ext cx="13208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370029" y="2845980"/>
            <a:ext cx="3012168" cy="109102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667" dirty="0">
                <a:solidFill>
                  <a:schemeClr val="tx1"/>
                </a:solidFill>
              </a:rPr>
              <a:t>Pembagian pecahan campuran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080000" y="2845979"/>
            <a:ext cx="6096000" cy="1346419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667" dirty="0">
                <a:solidFill>
                  <a:schemeClr val="tx1"/>
                </a:solidFill>
              </a:rPr>
              <a:t>Ubah terlebih dahulu menjadi pecahan biasa. Tuliskan hasil</a:t>
            </a:r>
            <a:r>
              <a:rPr lang="en-US" sz="2667" dirty="0" err="1">
                <a:solidFill>
                  <a:schemeClr val="tx1"/>
                </a:solidFill>
              </a:rPr>
              <a:t>nya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id-ID" sz="2667" dirty="0">
                <a:solidFill>
                  <a:schemeClr val="tx1"/>
                </a:solidFill>
              </a:rPr>
              <a:t>dalam bentuk pecahan paling sederhana</a:t>
            </a:r>
            <a:r>
              <a:rPr lang="en-US" sz="2667" dirty="0">
                <a:solidFill>
                  <a:schemeClr val="tx1"/>
                </a:solidFill>
              </a:rPr>
              <a:t>.</a:t>
            </a:r>
            <a:endParaRPr lang="id-ID" sz="2667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597945" y="3364527"/>
            <a:ext cx="13208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712438" y="4510917"/>
                <a:ext cx="2938321" cy="79374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id-ID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id-ID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</m:t>
                      </m:r>
                      <m:f>
                        <m:fPr>
                          <m:ctrlP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id-ID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id-ID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438" y="4510917"/>
                <a:ext cx="2938321" cy="7937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71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28" grpId="0" animBg="1"/>
      <p:bldP spid="12" grpId="0" animBg="1"/>
      <p:bldP spid="20" grpId="0" animBg="1"/>
      <p:bldP spid="21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0363201" cy="67222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0" name="TextBox 39"/>
          <p:cNvSpPr txBox="1"/>
          <p:nvPr/>
        </p:nvSpPr>
        <p:spPr>
          <a:xfrm>
            <a:off x="241934" y="-25400"/>
            <a:ext cx="8495665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b="1" dirty="0" err="1">
                <a:solidFill>
                  <a:schemeClr val="bg1"/>
                </a:solidFill>
              </a:rPr>
              <a:t>Materi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en-US" sz="3733" b="1" dirty="0" err="1">
                <a:solidFill>
                  <a:schemeClr val="bg1"/>
                </a:solidFill>
              </a:rPr>
              <a:t>Inti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id-ID" sz="3733" b="1" dirty="0">
                <a:solidFill>
                  <a:schemeClr val="bg1"/>
                </a:solidFill>
              </a:rPr>
              <a:t>4</a:t>
            </a:r>
            <a:r>
              <a:rPr lang="en-US" sz="3733" b="1" dirty="0">
                <a:solidFill>
                  <a:schemeClr val="bg1"/>
                </a:solidFill>
              </a:rPr>
              <a:t>: </a:t>
            </a:r>
            <a:r>
              <a:rPr lang="id-ID" sz="3733" b="1" dirty="0">
                <a:solidFill>
                  <a:schemeClr val="bg1"/>
                </a:solidFill>
              </a:rPr>
              <a:t>Pembagian Pecahan </a:t>
            </a:r>
            <a:endParaRPr lang="en-US" sz="3733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0133" y="1130693"/>
            <a:ext cx="8975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>
                <a:solidFill>
                  <a:schemeClr val="bg2">
                    <a:lumMod val="25000"/>
                  </a:schemeClr>
                </a:solidFill>
              </a:rPr>
              <a:t>Pembagian pecahan biasa dan pecahan campuran</a:t>
            </a:r>
            <a:endParaRPr lang="en-US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0461" y="1801740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/>
              <a:t>Contoh: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2025282" y="2595244"/>
                <a:ext cx="1104188" cy="672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282" y="2595244"/>
                <a:ext cx="1104188" cy="6724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2800857" y="2613846"/>
                <a:ext cx="1197076" cy="675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857" y="2613846"/>
                <a:ext cx="1197076" cy="6752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390771" y="2614557"/>
                <a:ext cx="1197076" cy="674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=1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771" y="2614557"/>
                <a:ext cx="1197076" cy="6744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523532" y="3772307"/>
                <a:ext cx="2299552" cy="674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2. 2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</a:rPr>
                      <m:t> : </m:t>
                    </m:r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32" y="3772307"/>
                <a:ext cx="2299552" cy="674928"/>
              </a:xfrm>
              <a:prstGeom prst="rect">
                <a:avLst/>
              </a:prstGeom>
              <a:blipFill>
                <a:blip r:embed="rId6"/>
                <a:stretch>
                  <a:fillRect l="-5040" b="-991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527975" y="2601602"/>
                <a:ext cx="1762015" cy="674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1.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75" y="2601602"/>
                <a:ext cx="1762015" cy="674544"/>
              </a:xfrm>
              <a:prstGeom prst="rect">
                <a:avLst/>
              </a:prstGeom>
              <a:blipFill>
                <a:blip r:embed="rId7"/>
                <a:stretch>
                  <a:fillRect l="-6574" b="-1090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Picture 2" descr="Y:\TRANSIT JOB GAMBAR\Tematik 4E\anak pakai seragam-D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500" y="2253293"/>
            <a:ext cx="2101811" cy="305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3492906" y="3782269"/>
                <a:ext cx="1104188" cy="678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906" y="3782269"/>
                <a:ext cx="1104188" cy="6789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4237395" y="3782269"/>
                <a:ext cx="1197076" cy="681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45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395" y="3782269"/>
                <a:ext cx="1197076" cy="6811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5085170" y="3769598"/>
                <a:ext cx="1197076" cy="674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170" y="3769598"/>
                <a:ext cx="1197076" cy="674415"/>
              </a:xfrm>
              <a:prstGeom prst="rect">
                <a:avLst/>
              </a:prstGeom>
              <a:blipFill>
                <a:blip r:embed="rId11"/>
                <a:stretch>
                  <a:fillRect l="-9645" b="-1081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351594" y="3769597"/>
                <a:ext cx="1762015" cy="674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594" y="3769597"/>
                <a:ext cx="1762015" cy="67492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180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38" grpId="0"/>
      <p:bldP spid="21" grpId="0"/>
      <p:bldP spid="20" grpId="0"/>
      <p:bldP spid="28" grpId="0"/>
      <p:bldP spid="3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24637" y="123061"/>
            <a:ext cx="10124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E.   </a:t>
            </a:r>
            <a:r>
              <a:rPr lang="en-US" sz="3600" b="1" dirty="0" err="1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Pembagian</a:t>
            </a:r>
            <a:r>
              <a:rPr lang="en-US" sz="3600" b="1" dirty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Pecahan</a:t>
            </a:r>
            <a:endParaRPr lang="en-US" sz="3600" b="1" dirty="0">
              <a:ln w="0"/>
              <a:solidFill>
                <a:srgbClr val="99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4637" y="924957"/>
            <a:ext cx="2651097" cy="1247842"/>
            <a:chOff x="224637" y="924957"/>
            <a:chExt cx="2651097" cy="1247842"/>
          </a:xfrm>
        </p:grpSpPr>
        <p:sp>
          <p:nvSpPr>
            <p:cNvPr id="28" name="TextBox 27"/>
            <p:cNvSpPr txBox="1"/>
            <p:nvPr/>
          </p:nvSpPr>
          <p:spPr>
            <a:xfrm>
              <a:off x="224637" y="924957"/>
              <a:ext cx="13628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Contoh</a:t>
              </a:r>
              <a:r>
                <a:rPr 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074728" y="1386622"/>
                  <a:ext cx="1801006" cy="7861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:</m:t>
                        </m:r>
                        <m:f>
                          <m:f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 . . . .</m:t>
                        </m:r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4728" y="1386622"/>
                  <a:ext cx="1801006" cy="78617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up 4"/>
          <p:cNvGrpSpPr/>
          <p:nvPr/>
        </p:nvGrpSpPr>
        <p:grpSpPr>
          <a:xfrm>
            <a:off x="2190812" y="4376753"/>
            <a:ext cx="2078161" cy="790949"/>
            <a:chOff x="2190812" y="4376753"/>
            <a:chExt cx="2078161" cy="7909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190812" y="4376753"/>
                  <a:ext cx="1280607" cy="7861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×4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×1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0812" y="4376753"/>
                  <a:ext cx="1280607" cy="78617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3344809" y="4381525"/>
                  <a:ext cx="924164" cy="7861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28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4809" y="4381525"/>
                  <a:ext cx="924164" cy="78617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up 2"/>
          <p:cNvGrpSpPr/>
          <p:nvPr/>
        </p:nvGrpSpPr>
        <p:grpSpPr>
          <a:xfrm>
            <a:off x="1034130" y="2182598"/>
            <a:ext cx="2640486" cy="1340412"/>
            <a:chOff x="1034130" y="2182598"/>
            <a:chExt cx="2640486" cy="1340412"/>
          </a:xfrm>
        </p:grpSpPr>
        <p:sp>
          <p:nvSpPr>
            <p:cNvPr id="30" name="Curved Up Arrow 29"/>
            <p:cNvSpPr/>
            <p:nvPr/>
          </p:nvSpPr>
          <p:spPr>
            <a:xfrm>
              <a:off x="1323150" y="3049642"/>
              <a:ext cx="1510635" cy="473368"/>
            </a:xfrm>
            <a:prstGeom prst="curvedUpArrow">
              <a:avLst>
                <a:gd name="adj1" fmla="val 25000"/>
                <a:gd name="adj2" fmla="val 50000"/>
                <a:gd name="adj3" fmla="val 16904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1034130" y="2251916"/>
                  <a:ext cx="1163524" cy="7861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: </m:t>
                        </m:r>
                        <m:f>
                          <m:f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4130" y="2251916"/>
                  <a:ext cx="1163524" cy="78617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2172415" y="2190122"/>
                  <a:ext cx="754245" cy="7837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2415" y="2190122"/>
                  <a:ext cx="754245" cy="783741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2916075" y="2182598"/>
                  <a:ext cx="758541" cy="78380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:</m:t>
                        </m:r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  </m:t>
                        </m:r>
                        <m:f>
                          <m:fPr>
                            <m:ctrlPr>
                              <a:rPr lang="en-US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6075" y="2182598"/>
                  <a:ext cx="758541" cy="783804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5"/>
          <p:cNvGrpSpPr/>
          <p:nvPr/>
        </p:nvGrpSpPr>
        <p:grpSpPr>
          <a:xfrm>
            <a:off x="4090406" y="4376123"/>
            <a:ext cx="1812858" cy="787502"/>
            <a:chOff x="4090406" y="4376123"/>
            <a:chExt cx="1812858" cy="7875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4090406" y="4378795"/>
                  <a:ext cx="975460" cy="7848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=4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406" y="4378795"/>
                  <a:ext cx="975460" cy="784830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4927804" y="4376123"/>
                  <a:ext cx="975460" cy="7861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=4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7804" y="4376123"/>
                  <a:ext cx="975460" cy="786177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719727" y="5294887"/>
                <a:ext cx="2413866" cy="616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Jadi,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n-US" sz="2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f>
                      <m:f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24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f>
                      <m:f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727" y="5294887"/>
                <a:ext cx="2413866" cy="616964"/>
              </a:xfrm>
              <a:prstGeom prst="rect">
                <a:avLst/>
              </a:prstGeom>
              <a:blipFill rotWithShape="0">
                <a:blip r:embed="rId16"/>
                <a:stretch>
                  <a:fillRect l="-3788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2188724" y="1097423"/>
            <a:ext cx="3886597" cy="3246865"/>
            <a:chOff x="2188724" y="1097423"/>
            <a:chExt cx="3886597" cy="3246865"/>
          </a:xfrm>
        </p:grpSpPr>
        <p:sp>
          <p:nvSpPr>
            <p:cNvPr id="37" name="Rectangle 36"/>
            <p:cNvSpPr/>
            <p:nvPr/>
          </p:nvSpPr>
          <p:spPr>
            <a:xfrm>
              <a:off x="2949164" y="2373438"/>
              <a:ext cx="299071" cy="52443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2188724" y="3510095"/>
                  <a:ext cx="754244" cy="7837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88724" y="3510095"/>
                  <a:ext cx="754244" cy="783741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Oval 38"/>
            <p:cNvSpPr/>
            <p:nvPr/>
          </p:nvSpPr>
          <p:spPr>
            <a:xfrm>
              <a:off x="3293821" y="2156587"/>
              <a:ext cx="359055" cy="893055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Arc 39"/>
            <p:cNvSpPr/>
            <p:nvPr/>
          </p:nvSpPr>
          <p:spPr>
            <a:xfrm>
              <a:off x="3362561" y="2546046"/>
              <a:ext cx="727845" cy="1410838"/>
            </a:xfrm>
            <a:prstGeom prst="arc">
              <a:avLst>
                <a:gd name="adj1" fmla="val 16200000"/>
                <a:gd name="adj2" fmla="val 5271147"/>
              </a:avLst>
            </a:prstGeom>
            <a:ln w="28575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37" idx="2"/>
            </p:cNvCxnSpPr>
            <p:nvPr/>
          </p:nvCxnSpPr>
          <p:spPr>
            <a:xfrm flipH="1">
              <a:off x="3098699" y="2897873"/>
              <a:ext cx="1" cy="768779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/>
            <p:cNvGrpSpPr/>
            <p:nvPr/>
          </p:nvGrpSpPr>
          <p:grpSpPr>
            <a:xfrm>
              <a:off x="2875734" y="3697587"/>
              <a:ext cx="473206" cy="524435"/>
              <a:chOff x="2751269" y="4161479"/>
              <a:chExt cx="473206" cy="524435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838922" y="4161479"/>
                <a:ext cx="299071" cy="52443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Rectangle 43"/>
                  <p:cNvSpPr/>
                  <p:nvPr/>
                </p:nvSpPr>
                <p:spPr>
                  <a:xfrm>
                    <a:off x="2751269" y="4198604"/>
                    <a:ext cx="473206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×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1" name="Rectangle 3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1269" y="4198604"/>
                    <a:ext cx="473206" cy="461665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5" name="Group 44"/>
            <p:cNvGrpSpPr/>
            <p:nvPr/>
          </p:nvGrpSpPr>
          <p:grpSpPr>
            <a:xfrm>
              <a:off x="3305867" y="3451233"/>
              <a:ext cx="423513" cy="893055"/>
              <a:chOff x="3181402" y="3956069"/>
              <a:chExt cx="423513" cy="893055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3215839" y="3956069"/>
                <a:ext cx="359055" cy="893055"/>
              </a:xfrm>
              <a:prstGeom prst="ellipse">
                <a:avLst/>
              </a:prstGeom>
              <a:noFill/>
              <a:ln w="285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Rectangle 46"/>
                  <p:cNvSpPr/>
                  <p:nvPr/>
                </p:nvSpPr>
                <p:spPr>
                  <a:xfrm>
                    <a:off x="3181402" y="4011367"/>
                    <a:ext cx="423513" cy="78245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den>
                          </m:f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3" name="Rectangle 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81402" y="4011367"/>
                    <a:ext cx="423513" cy="782458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50" name="TextBox 49"/>
            <p:cNvSpPr txBox="1"/>
            <p:nvPr/>
          </p:nvSpPr>
          <p:spPr>
            <a:xfrm flipH="1">
              <a:off x="4172993" y="3137199"/>
              <a:ext cx="1902328" cy="369332"/>
            </a:xfrm>
            <a:prstGeom prst="rect">
              <a:avLst/>
            </a:prstGeom>
            <a:solidFill>
              <a:srgbClr val="FF99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>
                  <a:latin typeface="Arial" panose="020B0604020202020204" pitchFamily="34" charset="0"/>
                  <a:cs typeface="Arial" panose="020B0604020202020204" pitchFamily="34" charset="0"/>
                </a:rPr>
                <a:t>pecahan</a:t>
              </a: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latin typeface="Arial" panose="020B0604020202020204" pitchFamily="34" charset="0"/>
                  <a:cs typeface="Arial" panose="020B0604020202020204" pitchFamily="34" charset="0"/>
                </a:rPr>
                <a:t>dibalik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 flipH="1">
              <a:off x="3025476" y="1097423"/>
              <a:ext cx="1902328" cy="923330"/>
            </a:xfrm>
            <a:prstGeom prst="rect">
              <a:avLst/>
            </a:prstGeom>
            <a:solidFill>
              <a:srgbClr val="FF99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>
                  <a:latin typeface="Arial" panose="020B0604020202020204" pitchFamily="34" charset="0"/>
                  <a:cs typeface="Arial" panose="020B0604020202020204" pitchFamily="34" charset="0"/>
                </a:rPr>
                <a:t>tanda</a:t>
              </a: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latin typeface="Arial" panose="020B0604020202020204" pitchFamily="34" charset="0"/>
                  <a:cs typeface="Arial" panose="020B0604020202020204" pitchFamily="34" charset="0"/>
                </a:rPr>
                <a:t>bagi</a:t>
              </a: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latin typeface="Arial" panose="020B0604020202020204" pitchFamily="34" charset="0"/>
                  <a:cs typeface="Arial" panose="020B0604020202020204" pitchFamily="34" charset="0"/>
                </a:rPr>
                <a:t>berubah</a:t>
              </a: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latin typeface="Arial" panose="020B0604020202020204" pitchFamily="34" charset="0"/>
                  <a:cs typeface="Arial" panose="020B0604020202020204" pitchFamily="34" charset="0"/>
                </a:rPr>
                <a:t>menjadi</a:t>
              </a: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latin typeface="Arial" panose="020B0604020202020204" pitchFamily="34" charset="0"/>
                  <a:cs typeface="Arial" panose="020B0604020202020204" pitchFamily="34" charset="0"/>
                </a:rPr>
                <a:t>tanda</a:t>
              </a: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 kali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157908" y="1306460"/>
            <a:ext cx="2361911" cy="4789540"/>
            <a:chOff x="6157908" y="1306460"/>
            <a:chExt cx="2361911" cy="47895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6405201" y="1306460"/>
                  <a:ext cx="2114618" cy="7838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,5 :2</m:t>
                        </m:r>
                        <m:f>
                          <m:f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 . . . .</m:t>
                        </m:r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5201" y="1306460"/>
                  <a:ext cx="2114618" cy="783804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4" name="Straight Connector 73"/>
            <p:cNvCxnSpPr/>
            <p:nvPr/>
          </p:nvCxnSpPr>
          <p:spPr>
            <a:xfrm>
              <a:off x="6157908" y="1433645"/>
              <a:ext cx="0" cy="466235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573219" y="5502792"/>
                <a:ext cx="2690608" cy="616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Jadi,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4,5 :2</m:t>
                    </m:r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4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219" y="5502792"/>
                <a:ext cx="2690608" cy="616194"/>
              </a:xfrm>
              <a:prstGeom prst="rect">
                <a:avLst/>
              </a:prstGeom>
              <a:blipFill rotWithShape="0">
                <a:blip r:embed="rId28"/>
                <a:stretch>
                  <a:fillRect l="-3394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6364603" y="1161689"/>
            <a:ext cx="5786757" cy="4812214"/>
            <a:chOff x="6364603" y="1161689"/>
            <a:chExt cx="5786757" cy="48122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9279700" y="4345875"/>
                  <a:ext cx="1280607" cy="7861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9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×2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2×5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9700" y="4345875"/>
                  <a:ext cx="1280607" cy="786177"/>
                </a:xfrm>
                <a:prstGeom prst="rect">
                  <a:avLst/>
                </a:prstGeom>
                <a:blipFill rotWithShape="0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9285805" y="5187726"/>
                  <a:ext cx="924164" cy="7861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18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5805" y="5187726"/>
                  <a:ext cx="924164" cy="786177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10031402" y="5184996"/>
                  <a:ext cx="1145378" cy="7861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=1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31402" y="5184996"/>
                  <a:ext cx="1145378" cy="786177"/>
                </a:xfrm>
                <a:prstGeom prst="rect">
                  <a:avLst/>
                </a:prstGeom>
                <a:blipFill rotWithShape="0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" name="Group 7"/>
            <p:cNvGrpSpPr/>
            <p:nvPr/>
          </p:nvGrpSpPr>
          <p:grpSpPr>
            <a:xfrm>
              <a:off x="6364603" y="2102436"/>
              <a:ext cx="2919756" cy="1303133"/>
              <a:chOff x="6364603" y="2102436"/>
              <a:chExt cx="2919756" cy="1303133"/>
            </a:xfrm>
          </p:grpSpPr>
          <p:sp>
            <p:nvSpPr>
              <p:cNvPr id="53" name="Curved Up Arrow 52"/>
              <p:cNvSpPr/>
              <p:nvPr/>
            </p:nvSpPr>
            <p:spPr>
              <a:xfrm>
                <a:off x="6653623" y="2969480"/>
                <a:ext cx="1510635" cy="436089"/>
              </a:xfrm>
              <a:prstGeom prst="curvedUpArrow">
                <a:avLst>
                  <a:gd name="adj1" fmla="val 25000"/>
                  <a:gd name="adj2" fmla="val 50000"/>
                  <a:gd name="adj3" fmla="val 16904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6364603" y="2171754"/>
                    <a:ext cx="1328633" cy="78380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,5 :2</m:t>
                          </m:r>
                          <m:f>
                            <m:f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oMath>
                      </m:oMathPara>
                    </a14:m>
                    <a:endParaRPr lang="en-US" sz="2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4" name="TextBox 5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64603" y="2171754"/>
                    <a:ext cx="1328633" cy="783804"/>
                  </a:xfrm>
                  <a:prstGeom prst="rect">
                    <a:avLst/>
                  </a:prstGeom>
                  <a:blipFill rotWithShape="0"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7502888" y="2109960"/>
                    <a:ext cx="975460" cy="78380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=4</m:t>
                          </m:r>
                          <m:f>
                            <m:fPr>
                              <m:ctrlPr>
                                <a:rPr lang="en-US" sz="240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oMath>
                      </m:oMathPara>
                    </a14:m>
                    <a:endParaRPr lang="en-US" sz="2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5" name="TextBox 5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02888" y="2109960"/>
                    <a:ext cx="975460" cy="783804"/>
                  </a:xfrm>
                  <a:prstGeom prst="rect">
                    <a:avLst/>
                  </a:prstGeom>
                  <a:blipFill rotWithShape="0"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Rectangle 58"/>
                  <p:cNvSpPr/>
                  <p:nvPr/>
                </p:nvSpPr>
                <p:spPr>
                  <a:xfrm>
                    <a:off x="8304604" y="2102436"/>
                    <a:ext cx="979755" cy="78380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:</m:t>
                          </m:r>
                          <m:r>
                            <a:rPr lang="en-US" sz="24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  2</m:t>
                          </m:r>
                          <m:f>
                            <m:fPr>
                              <m:ctrlP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9" name="Rectangle 5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04604" y="2102436"/>
                    <a:ext cx="979755" cy="783804"/>
                  </a:xfrm>
                  <a:prstGeom prst="rect">
                    <a:avLst/>
                  </a:prstGeom>
                  <a:blipFill rotWithShape="0"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9268363" y="2094116"/>
                  <a:ext cx="1257011" cy="7913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: </m:t>
                        </m:r>
                        <m:f>
                          <m:f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68363" y="2094116"/>
                  <a:ext cx="1257011" cy="791307"/>
                </a:xfrm>
                <a:prstGeom prst="rect">
                  <a:avLst/>
                </a:prstGeom>
                <a:blipFill rotWithShape="0"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11008293" y="5175594"/>
                  <a:ext cx="975460" cy="7848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=1</m:t>
                        </m:r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08293" y="5175594"/>
                  <a:ext cx="975460" cy="784830"/>
                </a:xfrm>
                <a:prstGeom prst="rect">
                  <a:avLst/>
                </a:prstGeom>
                <a:blipFill rotWithShape="0"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" name="Group 9"/>
            <p:cNvGrpSpPr/>
            <p:nvPr/>
          </p:nvGrpSpPr>
          <p:grpSpPr>
            <a:xfrm>
              <a:off x="9219476" y="1161689"/>
              <a:ext cx="2931884" cy="3149360"/>
              <a:chOff x="9219476" y="1161689"/>
              <a:chExt cx="2931884" cy="314936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TextBox 60"/>
                  <p:cNvSpPr txBox="1"/>
                  <p:nvPr/>
                </p:nvSpPr>
                <p:spPr>
                  <a:xfrm>
                    <a:off x="9219476" y="3476856"/>
                    <a:ext cx="754245" cy="78380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oMath>
                      </m:oMathPara>
                    </a14:m>
                    <a:endParaRPr lang="en-US" sz="2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61" name="TextBox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19476" y="3476856"/>
                    <a:ext cx="754245" cy="783804"/>
                  </a:xfrm>
                  <a:prstGeom prst="rect">
                    <a:avLst/>
                  </a:prstGeom>
                  <a:blipFill rotWithShape="0">
                    <a:blip r:embed="rId2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9" name="Group 8"/>
              <p:cNvGrpSpPr/>
              <p:nvPr/>
            </p:nvGrpSpPr>
            <p:grpSpPr>
              <a:xfrm>
                <a:off x="9472350" y="1161689"/>
                <a:ext cx="2679010" cy="3149360"/>
                <a:chOff x="9472350" y="1161689"/>
                <a:chExt cx="2679010" cy="3149360"/>
              </a:xfrm>
            </p:grpSpPr>
            <p:sp>
              <p:nvSpPr>
                <p:cNvPr id="60" name="Rectangle 59"/>
                <p:cNvSpPr/>
                <p:nvPr/>
              </p:nvSpPr>
              <p:spPr>
                <a:xfrm>
                  <a:off x="9872122" y="2256741"/>
                  <a:ext cx="299071" cy="524435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Oval 61"/>
                <p:cNvSpPr/>
                <p:nvPr/>
              </p:nvSpPr>
              <p:spPr>
                <a:xfrm>
                  <a:off x="10147040" y="2097024"/>
                  <a:ext cx="359055" cy="893055"/>
                </a:xfrm>
                <a:prstGeom prst="ellipse">
                  <a:avLst/>
                </a:prstGeom>
                <a:noFill/>
                <a:ln w="28575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63" name="Arc 62"/>
                <p:cNvSpPr/>
                <p:nvPr/>
              </p:nvSpPr>
              <p:spPr>
                <a:xfrm>
                  <a:off x="10183887" y="2482105"/>
                  <a:ext cx="727845" cy="1410838"/>
                </a:xfrm>
                <a:prstGeom prst="arc">
                  <a:avLst>
                    <a:gd name="adj1" fmla="val 16200000"/>
                    <a:gd name="adj2" fmla="val 5271147"/>
                  </a:avLst>
                </a:prstGeom>
                <a:ln w="28575">
                  <a:solidFill>
                    <a:srgbClr val="00206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4" name="Straight Arrow Connector 63"/>
                <p:cNvCxnSpPr>
                  <a:stCxn id="60" idx="2"/>
                </p:cNvCxnSpPr>
                <p:nvPr/>
              </p:nvCxnSpPr>
              <p:spPr>
                <a:xfrm flipH="1">
                  <a:off x="10021657" y="2781176"/>
                  <a:ext cx="1" cy="768779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5" name="Group 64"/>
                <p:cNvGrpSpPr/>
                <p:nvPr/>
              </p:nvGrpSpPr>
              <p:grpSpPr>
                <a:xfrm>
                  <a:off x="9804888" y="3664348"/>
                  <a:ext cx="473206" cy="524435"/>
                  <a:chOff x="2751269" y="4161479"/>
                  <a:chExt cx="473206" cy="524435"/>
                </a:xfrm>
              </p:grpSpPr>
              <p:sp>
                <p:nvSpPr>
                  <p:cNvPr id="66" name="Rectangle 65"/>
                  <p:cNvSpPr/>
                  <p:nvPr/>
                </p:nvSpPr>
                <p:spPr>
                  <a:xfrm>
                    <a:off x="2838922" y="4161479"/>
                    <a:ext cx="299071" cy="524435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7" name="Rectangle 66"/>
                      <p:cNvSpPr/>
                      <p:nvPr/>
                    </p:nvSpPr>
                    <p:spPr>
                      <a:xfrm>
                        <a:off x="2751269" y="4198604"/>
                        <a:ext cx="473206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×</m:t>
                              </m:r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31" name="Rectangle 3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751269" y="4198604"/>
                        <a:ext cx="473206" cy="461665"/>
                      </a:xfrm>
                      <a:prstGeom prst="rect">
                        <a:avLst/>
                      </a:prstGeom>
                      <a:blipFill rotWithShape="0">
                        <a:blip r:embed="rId1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68" name="Group 67"/>
                <p:cNvGrpSpPr/>
                <p:nvPr/>
              </p:nvGrpSpPr>
              <p:grpSpPr>
                <a:xfrm>
                  <a:off x="10235021" y="3417994"/>
                  <a:ext cx="423514" cy="893055"/>
                  <a:chOff x="3181402" y="3956069"/>
                  <a:chExt cx="423514" cy="893055"/>
                </a:xfrm>
              </p:grpSpPr>
              <p:sp>
                <p:nvSpPr>
                  <p:cNvPr id="69" name="Oval 68"/>
                  <p:cNvSpPr/>
                  <p:nvPr/>
                </p:nvSpPr>
                <p:spPr>
                  <a:xfrm>
                    <a:off x="3215839" y="3956069"/>
                    <a:ext cx="359055" cy="893055"/>
                  </a:xfrm>
                  <a:prstGeom prst="ellipse">
                    <a:avLst/>
                  </a:prstGeom>
                  <a:noFill/>
                  <a:ln w="28575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70" name="Rectangle 69"/>
                      <p:cNvSpPr/>
                      <p:nvPr/>
                    </p:nvSpPr>
                    <p:spPr>
                      <a:xfrm>
                        <a:off x="3181402" y="4011367"/>
                        <a:ext cx="423514" cy="786177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70" name="Rectangle 6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181402" y="4011367"/>
                        <a:ext cx="423514" cy="786177"/>
                      </a:xfrm>
                      <a:prstGeom prst="rect">
                        <a:avLst/>
                      </a:prstGeom>
                      <a:blipFill rotWithShape="0">
                        <a:blip r:embed="rId2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76" name="TextBox 75"/>
                <p:cNvSpPr txBox="1"/>
                <p:nvPr/>
              </p:nvSpPr>
              <p:spPr>
                <a:xfrm flipH="1">
                  <a:off x="11006635" y="2893764"/>
                  <a:ext cx="1144725" cy="646331"/>
                </a:xfrm>
                <a:prstGeom prst="rect">
                  <a:avLst/>
                </a:prstGeom>
                <a:solidFill>
                  <a:srgbClr val="FF99FF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pecahan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dibalik</a:t>
                  </a:r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 flipH="1">
                  <a:off x="9472350" y="1161689"/>
                  <a:ext cx="1902328" cy="923330"/>
                </a:xfrm>
                <a:prstGeom prst="rect">
                  <a:avLst/>
                </a:prstGeom>
                <a:solidFill>
                  <a:srgbClr val="FF99FF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tanda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bagi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berubah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menjadi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tanda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kali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3107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Y:\TRANSIT JOB GAMBAR\Tematik 4E\anak pakai seragam-D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251" y="1895049"/>
            <a:ext cx="2623395" cy="381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0363201" cy="67222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0" name="TextBox 39"/>
          <p:cNvSpPr txBox="1"/>
          <p:nvPr/>
        </p:nvSpPr>
        <p:spPr>
          <a:xfrm>
            <a:off x="241934" y="-25400"/>
            <a:ext cx="8495665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b="1" dirty="0" err="1">
                <a:solidFill>
                  <a:schemeClr val="bg1"/>
                </a:solidFill>
              </a:rPr>
              <a:t>Materi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en-US" sz="3733" b="1" dirty="0" err="1">
                <a:solidFill>
                  <a:schemeClr val="bg1"/>
                </a:solidFill>
              </a:rPr>
              <a:t>Inti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id-ID" sz="3733" b="1" dirty="0">
                <a:solidFill>
                  <a:schemeClr val="bg1"/>
                </a:solidFill>
              </a:rPr>
              <a:t>4</a:t>
            </a:r>
            <a:r>
              <a:rPr lang="en-US" sz="3733" b="1" dirty="0">
                <a:solidFill>
                  <a:schemeClr val="bg1"/>
                </a:solidFill>
              </a:rPr>
              <a:t>: </a:t>
            </a:r>
            <a:r>
              <a:rPr lang="id-ID" sz="3733" b="1" dirty="0">
                <a:solidFill>
                  <a:schemeClr val="bg1"/>
                </a:solidFill>
              </a:rPr>
              <a:t>Pembagian Pecahan </a:t>
            </a:r>
            <a:endParaRPr lang="en-US" sz="3733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0346" y="685801"/>
            <a:ext cx="5230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>
                <a:solidFill>
                  <a:schemeClr val="bg2">
                    <a:lumMod val="25000"/>
                  </a:schemeClr>
                </a:solidFill>
              </a:rPr>
              <a:t>Pembagian pecahan desimal</a:t>
            </a:r>
            <a:endParaRPr lang="en-US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36164" y="1395213"/>
            <a:ext cx="7690237" cy="132258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>
                <a:solidFill>
                  <a:schemeClr val="tx1"/>
                </a:solidFill>
              </a:rPr>
              <a:t>Lebih mudah diselesaikan dengan cara mengubahnya terlebih dahulu menjadi pecahan biasa. Setelah itu, lakukan pembagian seperti pada pecahan biasa.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87569" y="3813404"/>
                <a:ext cx="2299552" cy="502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2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,4</m:t>
                    </m:r>
                    <m:r>
                      <a:rPr lang="id-ID" sz="2667" i="1">
                        <a:latin typeface="Cambria Math" panose="02040503050406030204" pitchFamily="18" charset="0"/>
                      </a:rPr>
                      <m:t> : </m:t>
                    </m:r>
                  </m:oMath>
                </a14:m>
                <a:r>
                  <a:rPr lang="id-ID" sz="2667" dirty="0"/>
                  <a:t>0,5 =</a:t>
                </a:r>
                <a:endParaRPr lang="en-US" sz="2667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69" y="3813404"/>
                <a:ext cx="2299552" cy="502766"/>
              </a:xfrm>
              <a:prstGeom prst="rect">
                <a:avLst/>
              </a:prstGeom>
              <a:blipFill>
                <a:blip r:embed="rId4"/>
                <a:stretch>
                  <a:fillRect l="-5040" t="-12195" b="-3170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320426" y="3707171"/>
                <a:ext cx="1329413" cy="674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426" y="3707171"/>
                <a:ext cx="1329413" cy="674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369870" y="3724064"/>
                <a:ext cx="1197076" cy="674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240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870" y="3724064"/>
                <a:ext cx="1197076" cy="674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291150" y="3707768"/>
                <a:ext cx="1197076" cy="674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150" y="3707768"/>
                <a:ext cx="1197076" cy="674928"/>
              </a:xfrm>
              <a:prstGeom prst="rect">
                <a:avLst/>
              </a:prstGeom>
              <a:blipFill>
                <a:blip r:embed="rId7"/>
                <a:stretch>
                  <a:fillRect l="-9694" b="-1081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906114" y="3707173"/>
                <a:ext cx="1762015" cy="680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114" y="3707173"/>
                <a:ext cx="1762015" cy="68089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41933" y="3005914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/>
              <a:t>Contoh: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6117707" y="3729145"/>
                <a:ext cx="1197076" cy="673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=  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707" y="3729145"/>
                <a:ext cx="1197076" cy="673261"/>
              </a:xfrm>
              <a:prstGeom prst="rect">
                <a:avLst/>
              </a:prstGeom>
              <a:blipFill>
                <a:blip r:embed="rId9"/>
                <a:stretch>
                  <a:fillRect l="-9694" b="-1090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7038987" y="3816509"/>
            <a:ext cx="1197076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667" dirty="0"/>
              <a:t>= 4,8</a:t>
            </a:r>
            <a:endParaRPr lang="en-US" sz="2667" dirty="0"/>
          </a:p>
        </p:txBody>
      </p:sp>
    </p:spTree>
    <p:extLst>
      <p:ext uri="{BB962C8B-B14F-4D97-AF65-F5344CB8AC3E}">
        <p14:creationId xmlns:p14="http://schemas.microsoft.com/office/powerpoint/2010/main" val="33944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11" grpId="0" animBg="1"/>
      <p:bldP spid="12" grpId="0"/>
      <p:bldP spid="13" grpId="0"/>
      <p:bldP spid="14" grpId="0"/>
      <p:bldP spid="16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0363201" cy="67222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0" name="TextBox 39"/>
          <p:cNvSpPr txBox="1"/>
          <p:nvPr/>
        </p:nvSpPr>
        <p:spPr>
          <a:xfrm>
            <a:off x="241934" y="-25400"/>
            <a:ext cx="8495665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b="1" dirty="0" err="1">
                <a:solidFill>
                  <a:schemeClr val="bg1"/>
                </a:solidFill>
              </a:rPr>
              <a:t>Materi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en-US" sz="3733" b="1" dirty="0" err="1">
                <a:solidFill>
                  <a:schemeClr val="bg1"/>
                </a:solidFill>
              </a:rPr>
              <a:t>Inti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id-ID" sz="3733" b="1">
                <a:solidFill>
                  <a:schemeClr val="bg1"/>
                </a:solidFill>
              </a:rPr>
              <a:t>4</a:t>
            </a:r>
            <a:r>
              <a:rPr lang="en-US" sz="3733" b="1">
                <a:solidFill>
                  <a:schemeClr val="bg1"/>
                </a:solidFill>
              </a:rPr>
              <a:t>: </a:t>
            </a:r>
            <a:r>
              <a:rPr lang="id-ID" sz="3733" b="1" dirty="0">
                <a:solidFill>
                  <a:schemeClr val="bg1"/>
                </a:solidFill>
              </a:rPr>
              <a:t>Pembagian Pecahan </a:t>
            </a:r>
            <a:endParaRPr lang="en-US" sz="3733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0346" y="685801"/>
            <a:ext cx="6756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>
                <a:solidFill>
                  <a:schemeClr val="bg2">
                    <a:lumMod val="25000"/>
                  </a:schemeClr>
                </a:solidFill>
              </a:rPr>
              <a:t>Pembagian berbagai bentuk pecahan</a:t>
            </a:r>
            <a:endParaRPr lang="en-US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936999" y="1407564"/>
            <a:ext cx="9112637" cy="135250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>
                <a:solidFill>
                  <a:schemeClr val="tx1"/>
                </a:solidFill>
              </a:rPr>
              <a:t>Untuk menentukan hasil pe</a:t>
            </a:r>
            <a:r>
              <a:rPr lang="en-US" sz="2400" dirty="0" err="1">
                <a:solidFill>
                  <a:schemeClr val="tx1"/>
                </a:solidFill>
              </a:rPr>
              <a:t>mbagian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id-ID" sz="2400" dirty="0">
                <a:solidFill>
                  <a:schemeClr val="tx1"/>
                </a:solidFill>
              </a:rPr>
              <a:t>berbagai bentuk pecahan, ubahlah pecahan tersebut menjadi bentuk yang sama terlebih dahulu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id-ID" sz="24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0345" y="3123353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/>
              <a:t>Contoh: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335507" y="4031615"/>
                <a:ext cx="2299552" cy="671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1,35 : 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d-ID" sz="2667" dirty="0"/>
                  <a:t> =</a:t>
                </a:r>
                <a:endParaRPr lang="en-US" sz="2667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07" y="4031615"/>
                <a:ext cx="2299552" cy="671594"/>
              </a:xfrm>
              <a:prstGeom prst="rect">
                <a:avLst/>
              </a:prstGeom>
              <a:blipFill>
                <a:blip r:embed="rId3"/>
                <a:stretch>
                  <a:fillRect l="-5040" b="-1081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269266" y="3997217"/>
                <a:ext cx="1329413" cy="680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135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266" y="3997217"/>
                <a:ext cx="1329413" cy="6808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4318710" y="4014109"/>
                <a:ext cx="1197076" cy="674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270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300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710" y="4014109"/>
                <a:ext cx="1197076" cy="674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5239990" y="3997814"/>
                <a:ext cx="1197076" cy="674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990" y="3997814"/>
                <a:ext cx="1197076" cy="674993"/>
              </a:xfrm>
              <a:prstGeom prst="rect">
                <a:avLst/>
              </a:prstGeom>
              <a:blipFill>
                <a:blip r:embed="rId6"/>
                <a:stretch>
                  <a:fillRect l="-9694" b="-991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1854954" y="3997217"/>
                <a:ext cx="1762015" cy="680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135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54" y="3997217"/>
                <a:ext cx="1762015" cy="68089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6066547" y="4019190"/>
                <a:ext cx="1197076" cy="674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547" y="4019190"/>
                <a:ext cx="1197076" cy="674993"/>
              </a:xfrm>
              <a:prstGeom prst="rect">
                <a:avLst/>
              </a:prstGeom>
              <a:blipFill>
                <a:blip r:embed="rId8"/>
                <a:stretch>
                  <a:fillRect l="-9645" b="-1081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6869463" y="4125120"/>
            <a:ext cx="1197076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667" dirty="0"/>
              <a:t>= 0,9</a:t>
            </a:r>
            <a:endParaRPr lang="en-US" sz="2667" dirty="0"/>
          </a:p>
        </p:txBody>
      </p:sp>
    </p:spTree>
    <p:extLst>
      <p:ext uri="{BB962C8B-B14F-4D97-AF65-F5344CB8AC3E}">
        <p14:creationId xmlns:p14="http://schemas.microsoft.com/office/powerpoint/2010/main" val="110105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8" grpId="0" animBg="1"/>
      <p:bldP spid="38" grpId="0"/>
      <p:bldP spid="22" grpId="0"/>
      <p:bldP spid="31" grpId="0"/>
      <p:bldP spid="33" grpId="0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1846\Desktop\Koreksi BUPING PPKN 1\gbr opening.png">
            <a:extLst>
              <a:ext uri="{FF2B5EF4-FFF2-40B4-BE49-F238E27FC236}">
                <a16:creationId xmlns:a16="http://schemas.microsoft.com/office/drawing/2014/main" id="{E8000A82-080F-4FB5-BC6D-603B94A15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90815" y="381134"/>
            <a:ext cx="4547528" cy="425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26978061-36CC-4E05-89C6-6754DAC970CD}"/>
              </a:ext>
            </a:extLst>
          </p:cNvPr>
          <p:cNvSpPr/>
          <p:nvPr/>
        </p:nvSpPr>
        <p:spPr>
          <a:xfrm>
            <a:off x="974143" y="1110135"/>
            <a:ext cx="5303520" cy="30176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lgerian" panose="04020705040A02060702" pitchFamily="82" charset="0"/>
              </a:rPr>
              <a:t>SELAMAT BELAJAR DAN TETAP SEMANGAT</a:t>
            </a:r>
            <a:endParaRPr lang="en-ID" sz="3200" dirty="0">
              <a:latin typeface="Algerian" panose="04020705040A02060702" pitchFamily="82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0642CDD-F625-4486-94C4-7AFB7C84CCDA}"/>
              </a:ext>
            </a:extLst>
          </p:cNvPr>
          <p:cNvSpPr/>
          <p:nvPr/>
        </p:nvSpPr>
        <p:spPr>
          <a:xfrm>
            <a:off x="5388749" y="5097499"/>
            <a:ext cx="4235908" cy="56754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rial Black" panose="020B0A04020102020204" pitchFamily="34" charset="0"/>
              </a:rPr>
              <a:t>HENI NURHAENI, </a:t>
            </a:r>
            <a:r>
              <a:rPr lang="en-US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M,Pd</a:t>
            </a:r>
            <a:endParaRPr lang="en-ID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22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Basis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66</TotalTime>
  <Words>349</Words>
  <Application>Microsoft Office PowerPoint</Application>
  <PresentationFormat>Widescreen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Algerian</vt:lpstr>
      <vt:lpstr>Arial</vt:lpstr>
      <vt:lpstr>Arial Black</vt:lpstr>
      <vt:lpstr>Arial Rounded MT Bold</vt:lpstr>
      <vt:lpstr>Calibri</vt:lpstr>
      <vt:lpstr>Cambria Math</vt:lpstr>
      <vt:lpstr>Corbel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1</cp:revision>
  <dcterms:created xsi:type="dcterms:W3CDTF">2021-08-30T14:10:03Z</dcterms:created>
  <dcterms:modified xsi:type="dcterms:W3CDTF">2021-08-30T15:16:52Z</dcterms:modified>
</cp:coreProperties>
</file>