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65" r:id="rId3"/>
    <p:sldId id="266" r:id="rId4"/>
    <p:sldId id="267" r:id="rId5"/>
    <p:sldId id="276" r:id="rId6"/>
    <p:sldId id="275" r:id="rId7"/>
    <p:sldId id="260" r:id="rId8"/>
    <p:sldId id="280" r:id="rId9"/>
    <p:sldId id="25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04463-B421-43E3-A7E5-0A1F7DC00B13}" type="datetimeFigureOut">
              <a:rPr lang="en-ID" smtClean="0"/>
              <a:t>20/07/2021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CBDFF-B1A0-433C-B9CA-C08CBFF29E8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5012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BC34-1A81-4127-A187-D3E29F2D7F0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21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D86FE-DFB5-4C31-995F-48EBE5A687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56BFDF-7618-4066-9756-7ED7C467A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483DEA-A755-4923-AF1E-F3D185729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4215-A2D1-4D69-922B-0E99537261CF}" type="datetimeFigureOut">
              <a:rPr lang="en-ID" smtClean="0"/>
              <a:t>20/07/2021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D04FF-F022-475D-8173-0AF401BF4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3DDC4F-7020-43BD-86BA-A68942500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91D9C-3411-43E7-96CE-53A8D576961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33716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CF92A-EB98-4BE9-B4B6-AA2929878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CBC98F-BE92-4BB3-9B88-588800226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1F179-60E7-45D1-9A27-716C25DE8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4215-A2D1-4D69-922B-0E99537261CF}" type="datetimeFigureOut">
              <a:rPr lang="en-ID" smtClean="0"/>
              <a:t>20/07/2021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24FDA-B7B2-42A0-9A9C-F2AC2CAA0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88D14-C2CE-42D6-AF66-30CDA3416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91D9C-3411-43E7-96CE-53A8D576961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50458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3B91AF-1840-461A-A1D2-983FB02544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C90484-4DF5-472F-8CE6-DB150A5EF3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62B98-4665-4CF7-A191-210EF55E7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4215-A2D1-4D69-922B-0E99537261CF}" type="datetimeFigureOut">
              <a:rPr lang="en-ID" smtClean="0"/>
              <a:t>20/07/2021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6D827-4618-4086-B64C-4DDC9661E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F7AED5-8651-43E4-9EBA-4FDF38D56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91D9C-3411-43E7-96CE-53A8D576961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09326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33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B06C1-C605-4405-843B-C7BE7CA94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2A276-BA8B-4883-81E0-543DCAF26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DCD049-22EC-486F-B4CF-E2154C2BC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4215-A2D1-4D69-922B-0E99537261CF}" type="datetimeFigureOut">
              <a:rPr lang="en-ID" smtClean="0"/>
              <a:t>20/07/2021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CBDC3-0ADF-498C-A883-0A5C777BD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4E1F0-1C95-4664-A3F0-58A437149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91D9C-3411-43E7-96CE-53A8D576961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26116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75883-0754-45E1-A400-5BB902F47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BFDB9E-AA85-4E4B-A1D3-A5603B4CC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8FB6B-7713-4A48-9F1C-4EFAD7430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4215-A2D1-4D69-922B-0E99537261CF}" type="datetimeFigureOut">
              <a:rPr lang="en-ID" smtClean="0"/>
              <a:t>20/07/2021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20074-4F4D-48D8-895D-5C790275E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4915B-9FF5-4A9E-95E3-E1558EFC5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91D9C-3411-43E7-96CE-53A8D576961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12874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E3BAF-0B2D-43AF-A6F6-3A9376B55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C89D2-F5E4-4550-A9EA-18C8082D2E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650A8E-46CA-4050-BDED-E21C1499BA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A94F8A-568D-4642-98B1-114D8C8B2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4215-A2D1-4D69-922B-0E99537261CF}" type="datetimeFigureOut">
              <a:rPr lang="en-ID" smtClean="0"/>
              <a:t>20/07/2021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84000-1F67-4719-8061-208E0388F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DC09AA-E4C6-468A-A991-195E7B7FB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91D9C-3411-43E7-96CE-53A8D576961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82789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F0D2D-F19D-41AC-A817-8EC1F097E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A70528-D54B-435E-83BE-F28BB9390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91EE41-BA20-4DF3-8886-7D623B8BE5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7940F6-28B8-4D5D-B1DD-7AAAE8F80A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124426-E5CE-41FB-93E5-24C7D03F8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2BF113-07F8-4BB3-A7C4-FAA957F60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4215-A2D1-4D69-922B-0E99537261CF}" type="datetimeFigureOut">
              <a:rPr lang="en-ID" smtClean="0"/>
              <a:t>20/07/2021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3F599D-DE2F-4018-BD59-B27916488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9BC1EA-3EF3-41EF-972A-BCF699108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91D9C-3411-43E7-96CE-53A8D576961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43864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0744B-874F-4196-8081-E8EB7D300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41CA12-578E-4360-A737-F98475495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4215-A2D1-4D69-922B-0E99537261CF}" type="datetimeFigureOut">
              <a:rPr lang="en-ID" smtClean="0"/>
              <a:t>20/07/2021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55B312-8366-458E-BD98-A00EE1760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7ADEE2-16BA-4D82-9584-1D926F95E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91D9C-3411-43E7-96CE-53A8D576961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2448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979891-D154-41FE-82A9-8A9CF9146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4215-A2D1-4D69-922B-0E99537261CF}" type="datetimeFigureOut">
              <a:rPr lang="en-ID" smtClean="0"/>
              <a:t>20/07/2021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86629A-43FD-413D-AF3A-418405FA0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A063F5-4A0C-419A-90DF-58DFE40AC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91D9C-3411-43E7-96CE-53A8D576961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26436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5345C-EF32-4ED3-BA77-540E32D52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D1227-BFF3-4A45-A7B1-0F3DD4E97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DBC80C-35E7-4968-A49F-B8152F7B48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5592C5-50B0-4085-86B4-F89B5762A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4215-A2D1-4D69-922B-0E99537261CF}" type="datetimeFigureOut">
              <a:rPr lang="en-ID" smtClean="0"/>
              <a:t>20/07/2021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F7F613-07A8-4099-B826-74E5C059B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1A5721-3223-4C46-AEB1-7717A6BAB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91D9C-3411-43E7-96CE-53A8D576961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625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175D4-2367-44D7-987C-7F5E5CA1C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611FCC-43D8-440A-92B4-A1FAD0D191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D97250-5F67-4157-B38C-E08EEA1829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BF30A6-3426-4086-ABE2-D7D097B61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4215-A2D1-4D69-922B-0E99537261CF}" type="datetimeFigureOut">
              <a:rPr lang="en-ID" smtClean="0"/>
              <a:t>20/07/2021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28DE09-3864-45B1-AC09-D6F8D3BD5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8F587C-988F-4541-8A29-EC7A54556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91D9C-3411-43E7-96CE-53A8D576961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65895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4CC160-3247-4D95-B79D-21CE5336E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069F89-E284-4D19-B40D-953180E62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56ED4E-07D4-439D-9EBD-9C2680432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64215-A2D1-4D69-922B-0E99537261CF}" type="datetimeFigureOut">
              <a:rPr lang="en-ID" smtClean="0"/>
              <a:t>20/07/2021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FCE0DE-E208-452A-A5A4-7D950BC91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AA69E-75D8-4627-A425-69E8AF5BE9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91D9C-3411-43E7-96CE-53A8D576961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97544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43746" y="1803400"/>
            <a:ext cx="5533886" cy="33756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4267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Media </a:t>
            </a:r>
            <a:r>
              <a:rPr lang="en-US" sz="4267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Mengajar</a:t>
            </a:r>
            <a:endParaRPr lang="en-US" sz="4267" dirty="0">
              <a:solidFill>
                <a:schemeClr val="tx1">
                  <a:lumMod val="75000"/>
                  <a:lumOff val="25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 algn="ctr"/>
            <a:r>
              <a:rPr lang="en-US" sz="4267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Buku</a:t>
            </a:r>
            <a:r>
              <a:rPr lang="en-US" sz="4267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4267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Pendamping</a:t>
            </a:r>
            <a:endParaRPr lang="en-US" sz="4267" dirty="0">
              <a:solidFill>
                <a:schemeClr val="tx1">
                  <a:lumMod val="75000"/>
                  <a:lumOff val="25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 algn="ctr"/>
            <a:r>
              <a:rPr lang="en-US" sz="4267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TEMATIK TERPADU</a:t>
            </a:r>
          </a:p>
          <a:p>
            <a:pPr algn="ctr"/>
            <a:r>
              <a:rPr lang="en-US" sz="4267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IPA</a:t>
            </a:r>
          </a:p>
          <a:p>
            <a:pPr algn="ctr"/>
            <a:r>
              <a:rPr lang="en-US" sz="4267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untuk</a:t>
            </a:r>
            <a:r>
              <a:rPr lang="en-US" sz="4267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 SD/MI </a:t>
            </a:r>
            <a:r>
              <a:rPr lang="en-US" sz="4267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Kelas</a:t>
            </a:r>
            <a:r>
              <a:rPr lang="en-US" sz="4267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 V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" b="1650"/>
          <a:stretch/>
        </p:blipFill>
        <p:spPr>
          <a:xfrm>
            <a:off x="1103446" y="632177"/>
            <a:ext cx="4367524" cy="52719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EBA726-D402-4FA0-8FEC-960A065B76AE}"/>
              </a:ext>
            </a:extLst>
          </p:cNvPr>
          <p:cNvSpPr txBox="1"/>
          <p:nvPr/>
        </p:nvSpPr>
        <p:spPr>
          <a:xfrm>
            <a:off x="6096000" y="5751443"/>
            <a:ext cx="5340626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HENI </a:t>
            </a:r>
            <a:r>
              <a:rPr lang="en-US" sz="3200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NURHAENI,M.Pd</a:t>
            </a:r>
            <a:endParaRPr lang="en-ID" sz="3200" b="1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17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952992" y="380979"/>
            <a:ext cx="7010400" cy="5771736"/>
            <a:chOff x="3866840" y="133350"/>
            <a:chExt cx="5257800" cy="4328802"/>
          </a:xfrm>
        </p:grpSpPr>
        <p:sp>
          <p:nvSpPr>
            <p:cNvPr id="3" name="Oval 2"/>
            <p:cNvSpPr/>
            <p:nvPr/>
          </p:nvSpPr>
          <p:spPr>
            <a:xfrm>
              <a:off x="4191000" y="133350"/>
              <a:ext cx="4328802" cy="4328802"/>
            </a:xfrm>
            <a:prstGeom prst="ellipse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581220" y="1562110"/>
              <a:ext cx="3657600" cy="19157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5333" b="1" dirty="0">
                  <a:solidFill>
                    <a:srgbClr val="008000"/>
                  </a:solidFill>
                  <a:cs typeface="Calibri" pitchFamily="34" charset="0"/>
                </a:rPr>
                <a:t>Organ </a:t>
              </a:r>
              <a:r>
                <a:rPr lang="en-US" sz="5333" b="1" dirty="0" err="1">
                  <a:solidFill>
                    <a:srgbClr val="008000"/>
                  </a:solidFill>
                  <a:cs typeface="Calibri" pitchFamily="34" charset="0"/>
                </a:rPr>
                <a:t>Gerak</a:t>
              </a:r>
              <a:r>
                <a:rPr lang="en-US" sz="5333" b="1" dirty="0">
                  <a:solidFill>
                    <a:srgbClr val="008000"/>
                  </a:solidFill>
                  <a:cs typeface="Calibri" pitchFamily="34" charset="0"/>
                </a:rPr>
                <a:t> </a:t>
              </a:r>
              <a:r>
                <a:rPr lang="en-US" sz="5333" b="1" dirty="0" err="1">
                  <a:solidFill>
                    <a:srgbClr val="008000"/>
                  </a:solidFill>
                  <a:cs typeface="Calibri" pitchFamily="34" charset="0"/>
                </a:rPr>
                <a:t>Hewan</a:t>
              </a:r>
              <a:r>
                <a:rPr lang="en-US" sz="5333" b="1" dirty="0">
                  <a:solidFill>
                    <a:srgbClr val="008000"/>
                  </a:solidFill>
                  <a:cs typeface="Calibri" pitchFamily="34" charset="0"/>
                </a:rPr>
                <a:t> </a:t>
              </a:r>
              <a:r>
                <a:rPr lang="en-US" sz="5333" b="1" dirty="0" err="1">
                  <a:solidFill>
                    <a:srgbClr val="008000"/>
                  </a:solidFill>
                  <a:cs typeface="Calibri" pitchFamily="34" charset="0"/>
                </a:rPr>
                <a:t>dan</a:t>
              </a:r>
              <a:r>
                <a:rPr lang="en-US" sz="5333" b="1" dirty="0">
                  <a:solidFill>
                    <a:srgbClr val="008000"/>
                  </a:solidFill>
                  <a:cs typeface="Calibri" pitchFamily="34" charset="0"/>
                </a:rPr>
                <a:t> </a:t>
              </a:r>
              <a:r>
                <a:rPr lang="en-US" sz="5333" b="1" dirty="0" err="1">
                  <a:solidFill>
                    <a:srgbClr val="008000"/>
                  </a:solidFill>
                  <a:cs typeface="Calibri" pitchFamily="34" charset="0"/>
                </a:rPr>
                <a:t>Manusia</a:t>
              </a:r>
              <a:endParaRPr lang="en-US" sz="5333" b="1" dirty="0">
                <a:solidFill>
                  <a:srgbClr val="008000"/>
                </a:solidFill>
                <a:cs typeface="Calibri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866840" y="847730"/>
              <a:ext cx="5257800" cy="6847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5333" dirty="0" err="1">
                  <a:solidFill>
                    <a:schemeClr val="accent2">
                      <a:lumMod val="75000"/>
                    </a:schemeClr>
                  </a:solidFill>
                  <a:latin typeface="Arial Rounded MT Bold" pitchFamily="34" charset="0"/>
                </a:rPr>
                <a:t>Tema</a:t>
              </a:r>
              <a:r>
                <a:rPr lang="en-US" sz="5333" dirty="0">
                  <a:solidFill>
                    <a:schemeClr val="accent2">
                      <a:lumMod val="75000"/>
                    </a:schemeClr>
                  </a:solidFill>
                  <a:latin typeface="Arial Rounded MT Bold" pitchFamily="34" charset="0"/>
                </a:rPr>
                <a:t> 1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0" t="5004" r="6461"/>
          <a:stretch/>
        </p:blipFill>
        <p:spPr>
          <a:xfrm>
            <a:off x="143339" y="644691"/>
            <a:ext cx="5238413" cy="509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59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80960" y="644691"/>
            <a:ext cx="11307019" cy="5636429"/>
            <a:chOff x="285720" y="642924"/>
            <a:chExt cx="8480264" cy="4000528"/>
          </a:xfrm>
        </p:grpSpPr>
        <p:pic>
          <p:nvPicPr>
            <p:cNvPr id="20" name="Picture 2" descr="E:\ELISA\ERLANGGA LISA\2017\TEMPLATE PPT\SD Buping Tematik Terpadu K13N\papan canvas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14542"/>
            <a:stretch/>
          </p:blipFill>
          <p:spPr bwMode="auto">
            <a:xfrm>
              <a:off x="2285984" y="642924"/>
              <a:ext cx="6480000" cy="3952399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D:\PROJECT 2017\Untitled-2.t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85720" y="1249770"/>
              <a:ext cx="1928826" cy="3393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-1" y="1"/>
            <a:ext cx="12192044" cy="889000"/>
            <a:chOff x="-1" y="0"/>
            <a:chExt cx="9144033" cy="666750"/>
          </a:xfrm>
        </p:grpSpPr>
        <p:grpSp>
          <p:nvGrpSpPr>
            <p:cNvPr id="9" name="Group 8"/>
            <p:cNvGrpSpPr/>
            <p:nvPr/>
          </p:nvGrpSpPr>
          <p:grpSpPr>
            <a:xfrm>
              <a:off x="-1" y="0"/>
              <a:ext cx="7643835" cy="666750"/>
              <a:chOff x="-1" y="0"/>
              <a:chExt cx="8696259" cy="666750"/>
            </a:xfrm>
          </p:grpSpPr>
          <p:pic>
            <p:nvPicPr>
              <p:cNvPr id="10" name="Picture 9" descr="E:\ELISA\PPT ESPS\2016\ESPS edisi kurnas\PERINTILAN ESPS KURNAS\pita label 5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" y="0"/>
                <a:ext cx="5887721" cy="666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238747" y="58149"/>
                <a:ext cx="8457511" cy="5617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267" b="1" dirty="0" err="1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Materi</a:t>
                </a:r>
                <a:r>
                  <a:rPr lang="en-US" sz="4267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4267" b="1" dirty="0" err="1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Inti</a:t>
                </a:r>
                <a:r>
                  <a:rPr lang="en-US" sz="4267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4267" b="1" dirty="0" err="1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Subtema</a:t>
                </a:r>
                <a:r>
                  <a:rPr lang="en-US" sz="4267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 1</a:t>
                </a: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7848632" y="142858"/>
              <a:ext cx="1295400" cy="417731"/>
              <a:chOff x="7772400" y="57150"/>
              <a:chExt cx="1295400" cy="417731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7772400" y="57150"/>
                <a:ext cx="1143000" cy="417731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924800" y="71420"/>
                <a:ext cx="1143000" cy="346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KD 3.1</a:t>
                </a:r>
              </a:p>
            </p:txBody>
          </p:sp>
        </p:grpSp>
      </p:grpSp>
      <p:sp>
        <p:nvSpPr>
          <p:cNvPr id="5" name="Rectangle 4"/>
          <p:cNvSpPr/>
          <p:nvPr/>
        </p:nvSpPr>
        <p:spPr>
          <a:xfrm>
            <a:off x="3215681" y="1412777"/>
            <a:ext cx="8168332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>
              <a:buFont typeface="Arial" pitchFamily="34" charset="0"/>
              <a:buChar char="•"/>
            </a:pPr>
            <a:r>
              <a:rPr lang="en-US" sz="2667" b="1" dirty="0">
                <a:latin typeface="Calibri" pitchFamily="34" charset="0"/>
                <a:cs typeface="Calibri" pitchFamily="34" charset="0"/>
              </a:rPr>
              <a:t>Organ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gerak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atau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alat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gerak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hewan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berbeda-beda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26125" y="2084851"/>
            <a:ext cx="8168332" cy="173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>
              <a:buFont typeface="Arial" pitchFamily="34" charset="0"/>
              <a:buChar char="•"/>
            </a:pPr>
            <a:r>
              <a:rPr lang="en-US" sz="2667" b="1" dirty="0" err="1">
                <a:latin typeface="Calibri" pitchFamily="34" charset="0"/>
                <a:cs typeface="Calibri" pitchFamily="34" charset="0"/>
              </a:rPr>
              <a:t>Alat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gerak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hewan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bergantung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pada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tempat</a:t>
            </a:r>
            <a:r>
              <a:rPr lang="en-US" sz="2667" b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hidup</a:t>
            </a:r>
            <a:r>
              <a:rPr lang="en-US" sz="2667" b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serta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aktivitas</a:t>
            </a:r>
            <a:r>
              <a:rPr lang="en-US" sz="2667" b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hewan</a:t>
            </a:r>
            <a:r>
              <a:rPr lang="en-US" sz="2667" b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saat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berada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di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lingkungan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hidupnya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457189" indent="-457189">
              <a:buFont typeface="Arial" pitchFamily="34" charset="0"/>
              <a:buChar char="•"/>
            </a:pPr>
            <a:endParaRPr lang="en-US" sz="2667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64363" y="3519184"/>
            <a:ext cx="7403680" cy="1323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>
              <a:buFont typeface="Arial" pitchFamily="34" charset="0"/>
              <a:buChar char="•"/>
            </a:pPr>
            <a:r>
              <a:rPr lang="en-US" sz="2667" b="1" dirty="0" err="1">
                <a:latin typeface="Calibri" pitchFamily="34" charset="0"/>
                <a:cs typeface="Calibri" pitchFamily="34" charset="0"/>
              </a:rPr>
              <a:t>Hewan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bergerak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untuk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mencari</a:t>
            </a:r>
            <a:r>
              <a:rPr lang="en-US" sz="2667" b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makan</a:t>
            </a:r>
            <a:r>
              <a:rPr lang="en-US" sz="2667" b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dan</a:t>
            </a:r>
            <a:r>
              <a:rPr lang="en-US" sz="2667" b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air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667" b="1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tempat</a:t>
            </a:r>
            <a:r>
              <a:rPr lang="en-US" sz="2667" b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berlindung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melarikan</a:t>
            </a:r>
            <a:r>
              <a:rPr lang="en-US" sz="2667" b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diri</a:t>
            </a:r>
            <a:r>
              <a:rPr lang="en-US" sz="2667" b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dari</a:t>
            </a:r>
            <a:r>
              <a:rPr lang="en-US" sz="2667" b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musuhnya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165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7" r="4930"/>
          <a:stretch/>
        </p:blipFill>
        <p:spPr>
          <a:xfrm>
            <a:off x="8763019" y="2421735"/>
            <a:ext cx="3394883" cy="2619421"/>
          </a:xfrm>
          <a:prstGeom prst="rect">
            <a:avLst/>
          </a:prstGeom>
        </p:spPr>
      </p:pic>
      <p:sp>
        <p:nvSpPr>
          <p:cNvPr id="10" name="Pentagon 9"/>
          <p:cNvSpPr/>
          <p:nvPr/>
        </p:nvSpPr>
        <p:spPr>
          <a:xfrm rot="10800000" flipH="1">
            <a:off x="571462" y="666731"/>
            <a:ext cx="6191293" cy="4667283"/>
          </a:xfrm>
          <a:prstGeom prst="homePlate">
            <a:avLst>
              <a:gd name="adj" fmla="val 1200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Rectangle 4"/>
          <p:cNvSpPr/>
          <p:nvPr/>
        </p:nvSpPr>
        <p:spPr>
          <a:xfrm flipH="1">
            <a:off x="653723" y="1000108"/>
            <a:ext cx="5108728" cy="2144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1942" indent="-245527">
              <a:buFont typeface="Wingdings" pitchFamily="2" charset="2"/>
              <a:buChar char="§"/>
            </a:pPr>
            <a:r>
              <a:rPr lang="en-US" sz="2667" b="1" dirty="0" err="1">
                <a:latin typeface="Calibri" pitchFamily="34" charset="0"/>
                <a:cs typeface="Calibri" pitchFamily="34" charset="0"/>
              </a:rPr>
              <a:t>Hewan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bergerak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dengan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cara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berjalan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667" b="1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berlari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667" b="1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melompat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667" b="1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memanjat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667" b="1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merayap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melata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memiliki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alat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gerak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berupa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>
                <a:solidFill>
                  <a:srgbClr val="00CC00"/>
                </a:solidFill>
                <a:latin typeface="Calibri" pitchFamily="34" charset="0"/>
                <a:cs typeface="Calibri" pitchFamily="34" charset="0"/>
              </a:rPr>
              <a:t>kaki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. </a:t>
            </a:r>
          </a:p>
        </p:txBody>
      </p:sp>
      <p:sp>
        <p:nvSpPr>
          <p:cNvPr id="11" name="Rectangle 10"/>
          <p:cNvSpPr/>
          <p:nvPr/>
        </p:nvSpPr>
        <p:spPr>
          <a:xfrm flipH="1">
            <a:off x="636988" y="3332990"/>
            <a:ext cx="5108728" cy="1323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1942" indent="-245527">
              <a:buFont typeface="Wingdings" pitchFamily="2" charset="2"/>
              <a:buChar char="§"/>
            </a:pPr>
            <a:r>
              <a:rPr lang="en-US" sz="2667" b="1" dirty="0" err="1">
                <a:latin typeface="Calibri" pitchFamily="34" charset="0"/>
                <a:cs typeface="Calibri" pitchFamily="34" charset="0"/>
              </a:rPr>
              <a:t>Contohnya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kucing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berjalan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katak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melompat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cecak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merayap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3" t="10683" r="11212" b="7871"/>
          <a:stretch/>
        </p:blipFill>
        <p:spPr>
          <a:xfrm>
            <a:off x="6672063" y="3485343"/>
            <a:ext cx="2146151" cy="234392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818214" y="5314983"/>
            <a:ext cx="1996957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dirty="0">
                <a:latin typeface="Calibri" pitchFamily="34" charset="0"/>
                <a:cs typeface="Calibri" pitchFamily="34" charset="0"/>
              </a:rPr>
              <a:t>Sumber: </a:t>
            </a:r>
            <a:r>
              <a:rPr lang="en-US" sz="1333" i="1" dirty="0">
                <a:latin typeface="Calibri" pitchFamily="34" charset="0"/>
                <a:cs typeface="Calibri" pitchFamily="34" charset="0"/>
              </a:rPr>
              <a:t>shutterstock.com</a:t>
            </a:r>
          </a:p>
        </p:txBody>
      </p:sp>
      <p:pic>
        <p:nvPicPr>
          <p:cNvPr id="9" name="Picture 2" descr="E:\ANAK SD\XPRESS IPA 2019\PAK YADI\TAMBAHAN SETTING-2\GAMBAR SETT-2 MATERI\MATERI 2\12 cecak shutterstock_2560230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3" t="24827" b="19965"/>
          <a:stretch/>
        </p:blipFill>
        <p:spPr bwMode="auto">
          <a:xfrm>
            <a:off x="7111523" y="1000107"/>
            <a:ext cx="3706669" cy="156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74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2" y="3426131"/>
            <a:ext cx="4451412" cy="2979200"/>
          </a:xfrm>
          <a:prstGeom prst="rect">
            <a:avLst/>
          </a:prstGeom>
        </p:spPr>
      </p:pic>
      <p:sp>
        <p:nvSpPr>
          <p:cNvPr id="3" name="Pentagon 2"/>
          <p:cNvSpPr/>
          <p:nvPr/>
        </p:nvSpPr>
        <p:spPr>
          <a:xfrm rot="10800000">
            <a:off x="4571989" y="1063693"/>
            <a:ext cx="7358072" cy="4381531"/>
          </a:xfrm>
          <a:prstGeom prst="homePlate">
            <a:avLst>
              <a:gd name="adj" fmla="val 3307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Rectangle 3"/>
          <p:cNvSpPr/>
          <p:nvPr/>
        </p:nvSpPr>
        <p:spPr>
          <a:xfrm rot="10800000" flipV="1">
            <a:off x="5956001" y="1446638"/>
            <a:ext cx="5807043" cy="1734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1942" indent="-245527">
              <a:buFont typeface="Wingdings" pitchFamily="2" charset="2"/>
              <a:buChar char="§"/>
            </a:pPr>
            <a:r>
              <a:rPr lang="en-US" sz="2667" b="1" dirty="0" err="1">
                <a:latin typeface="Calibri" pitchFamily="34" charset="0"/>
                <a:cs typeface="Calibri" pitchFamily="34" charset="0"/>
              </a:rPr>
              <a:t>Hewan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hidup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di air,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seperti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lumba-lumba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ikan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badut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bergerak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dengan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cara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berenang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menggunakan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solidFill>
                  <a:srgbClr val="00CC00"/>
                </a:solidFill>
                <a:latin typeface="Calibri" pitchFamily="34" charset="0"/>
                <a:cs typeface="Calibri" pitchFamily="34" charset="0"/>
              </a:rPr>
              <a:t>sirip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23" y="260648"/>
            <a:ext cx="2778836" cy="318643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08951" y="6021288"/>
            <a:ext cx="1673087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dirty="0">
                <a:latin typeface="Calibri" pitchFamily="34" charset="0"/>
                <a:cs typeface="Calibri" pitchFamily="34" charset="0"/>
              </a:rPr>
              <a:t>Sumber: </a:t>
            </a:r>
            <a:r>
              <a:rPr lang="en-US" sz="1333" i="1" dirty="0">
                <a:latin typeface="Calibri" pitchFamily="34" charset="0"/>
                <a:cs typeface="Calibri" pitchFamily="34" charset="0"/>
              </a:rPr>
              <a:t>pixabay.com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13546" y="1316765"/>
            <a:ext cx="2058252" cy="145325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6128" y="3031816"/>
            <a:ext cx="1996957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dirty="0">
                <a:latin typeface="Calibri" pitchFamily="34" charset="0"/>
                <a:cs typeface="Calibri" pitchFamily="34" charset="0"/>
              </a:rPr>
              <a:t>Sumber: </a:t>
            </a:r>
            <a:r>
              <a:rPr lang="en-US" sz="1333" i="1" dirty="0">
                <a:latin typeface="Calibri" pitchFamily="34" charset="0"/>
                <a:cs typeface="Calibri" pitchFamily="34" charset="0"/>
              </a:rPr>
              <a:t>shutterstock.com</a:t>
            </a:r>
          </a:p>
        </p:txBody>
      </p:sp>
      <p:sp>
        <p:nvSpPr>
          <p:cNvPr id="12" name="Rectangle 11"/>
          <p:cNvSpPr/>
          <p:nvPr/>
        </p:nvSpPr>
        <p:spPr>
          <a:xfrm rot="10800000" flipV="1">
            <a:off x="5931064" y="3444294"/>
            <a:ext cx="5807043" cy="1323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1942" indent="-245527">
              <a:buFont typeface="Wingdings" pitchFamily="2" charset="2"/>
              <a:buChar char="§"/>
            </a:pPr>
            <a:r>
              <a:rPr lang="en-US" sz="2667" b="1" dirty="0" err="1">
                <a:latin typeface="Calibri" pitchFamily="34" charset="0"/>
                <a:cs typeface="Calibri" pitchFamily="34" charset="0"/>
              </a:rPr>
              <a:t>Gurita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cumi-cumi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bergerak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dengan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menyemburkan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air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dari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alat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isap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pada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lengan-lengannya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056538" y="1220756"/>
            <a:ext cx="487068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10884" y="973000"/>
            <a:ext cx="115212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Sirip</a:t>
            </a:r>
            <a:endParaRPr lang="en-US" sz="2400" b="1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3190015" y="2468894"/>
            <a:ext cx="487068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599723" y="2180862"/>
            <a:ext cx="115212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Sirip</a:t>
            </a:r>
            <a:endParaRPr lang="en-US" sz="2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0961" y="4293095"/>
            <a:ext cx="10055145" cy="2005126"/>
            <a:chOff x="285720" y="3219822"/>
            <a:chExt cx="7541359" cy="1503845"/>
          </a:xfrm>
        </p:grpSpPr>
        <p:grpSp>
          <p:nvGrpSpPr>
            <p:cNvPr id="36" name="Group 35"/>
            <p:cNvGrpSpPr/>
            <p:nvPr/>
          </p:nvGrpSpPr>
          <p:grpSpPr>
            <a:xfrm>
              <a:off x="285720" y="3219822"/>
              <a:ext cx="7277245" cy="1434740"/>
              <a:chOff x="285720" y="3219822"/>
              <a:chExt cx="7277245" cy="1434740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285720" y="3429005"/>
                <a:ext cx="5357850" cy="864000"/>
                <a:chOff x="214282" y="928676"/>
                <a:chExt cx="5357850" cy="1214446"/>
              </a:xfrm>
            </p:grpSpPr>
            <p:sp>
              <p:nvSpPr>
                <p:cNvPr id="29" name="Pentagon 28"/>
                <p:cNvSpPr/>
                <p:nvPr/>
              </p:nvSpPr>
              <p:spPr>
                <a:xfrm>
                  <a:off x="214282" y="928676"/>
                  <a:ext cx="5357850" cy="1214446"/>
                </a:xfrm>
                <a:prstGeom prst="homePlat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357158" y="984583"/>
                  <a:ext cx="4863484" cy="96270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361942" indent="-245527">
                    <a:buFont typeface="Wingdings" pitchFamily="2" charset="2"/>
                    <a:buChar char="§"/>
                  </a:pPr>
                  <a:r>
                    <a:rPr lang="en-US" sz="2667" b="1" dirty="0" err="1">
                      <a:latin typeface="Calibri" pitchFamily="34" charset="0"/>
                      <a:cs typeface="Calibri" pitchFamily="34" charset="0"/>
                    </a:rPr>
                    <a:t>Penyu</a:t>
                  </a:r>
                  <a:r>
                    <a:rPr lang="en-US" sz="2667" b="1" dirty="0">
                      <a:latin typeface="Calibri" pitchFamily="34" charset="0"/>
                      <a:cs typeface="Calibri" pitchFamily="34" charset="0"/>
                    </a:rPr>
                    <a:t> </a:t>
                  </a:r>
                  <a:r>
                    <a:rPr lang="en-US" sz="2667" b="1" dirty="0" err="1">
                      <a:latin typeface="Calibri" pitchFamily="34" charset="0"/>
                      <a:cs typeface="Calibri" pitchFamily="34" charset="0"/>
                    </a:rPr>
                    <a:t>bergerak</a:t>
                  </a:r>
                  <a:r>
                    <a:rPr lang="en-US" sz="2667" b="1" dirty="0">
                      <a:latin typeface="Calibri" pitchFamily="34" charset="0"/>
                      <a:cs typeface="Calibri" pitchFamily="34" charset="0"/>
                    </a:rPr>
                    <a:t> </a:t>
                  </a:r>
                  <a:r>
                    <a:rPr lang="en-US" sz="2667" b="1" dirty="0" err="1">
                      <a:latin typeface="Calibri" pitchFamily="34" charset="0"/>
                      <a:cs typeface="Calibri" pitchFamily="34" charset="0"/>
                    </a:rPr>
                    <a:t>di</a:t>
                  </a:r>
                  <a:r>
                    <a:rPr lang="en-US" sz="2667" b="1" dirty="0">
                      <a:latin typeface="Calibri" pitchFamily="34" charset="0"/>
                      <a:cs typeface="Calibri" pitchFamily="34" charset="0"/>
                    </a:rPr>
                    <a:t> </a:t>
                  </a:r>
                  <a:r>
                    <a:rPr lang="en-US" sz="2667" b="1" dirty="0" err="1">
                      <a:latin typeface="Calibri" pitchFamily="34" charset="0"/>
                      <a:cs typeface="Calibri" pitchFamily="34" charset="0"/>
                    </a:rPr>
                    <a:t>darat</a:t>
                  </a:r>
                  <a:r>
                    <a:rPr lang="en-US" sz="2667" b="1" dirty="0">
                      <a:latin typeface="Calibri" pitchFamily="34" charset="0"/>
                      <a:cs typeface="Calibri" pitchFamily="34" charset="0"/>
                    </a:rPr>
                    <a:t> (</a:t>
                  </a:r>
                  <a:r>
                    <a:rPr lang="en-US" sz="2667" b="1" dirty="0" err="1">
                      <a:solidFill>
                        <a:srgbClr val="008000"/>
                      </a:solidFill>
                      <a:latin typeface="Calibri" pitchFamily="34" charset="0"/>
                      <a:cs typeface="Calibri" pitchFamily="34" charset="0"/>
                    </a:rPr>
                    <a:t>merayap</a:t>
                  </a:r>
                  <a:r>
                    <a:rPr lang="en-US" sz="2667" b="1" dirty="0">
                      <a:latin typeface="Calibri" pitchFamily="34" charset="0"/>
                      <a:cs typeface="Calibri" pitchFamily="34" charset="0"/>
                    </a:rPr>
                    <a:t>) </a:t>
                  </a:r>
                  <a:r>
                    <a:rPr lang="en-US" sz="2667" b="1" dirty="0" err="1">
                      <a:latin typeface="Calibri" pitchFamily="34" charset="0"/>
                      <a:cs typeface="Calibri" pitchFamily="34" charset="0"/>
                    </a:rPr>
                    <a:t>dan</a:t>
                  </a:r>
                  <a:r>
                    <a:rPr lang="en-US" sz="2667" b="1" dirty="0">
                      <a:latin typeface="Calibri" pitchFamily="34" charset="0"/>
                      <a:cs typeface="Calibri" pitchFamily="34" charset="0"/>
                    </a:rPr>
                    <a:t> </a:t>
                  </a:r>
                  <a:r>
                    <a:rPr lang="en-US" sz="2667" b="1" dirty="0" err="1">
                      <a:latin typeface="Calibri" pitchFamily="34" charset="0"/>
                      <a:cs typeface="Calibri" pitchFamily="34" charset="0"/>
                    </a:rPr>
                    <a:t>di</a:t>
                  </a:r>
                  <a:r>
                    <a:rPr lang="en-US" sz="2667" b="1" dirty="0">
                      <a:latin typeface="Calibri" pitchFamily="34" charset="0"/>
                      <a:cs typeface="Calibri" pitchFamily="34" charset="0"/>
                    </a:rPr>
                    <a:t> air (</a:t>
                  </a:r>
                  <a:r>
                    <a:rPr lang="en-US" sz="2667" b="1" dirty="0" err="1">
                      <a:solidFill>
                        <a:srgbClr val="008000"/>
                      </a:solidFill>
                      <a:latin typeface="Calibri" pitchFamily="34" charset="0"/>
                      <a:cs typeface="Calibri" pitchFamily="34" charset="0"/>
                    </a:rPr>
                    <a:t>berenang</a:t>
                  </a:r>
                  <a:r>
                    <a:rPr lang="en-US" sz="2667" b="1" dirty="0">
                      <a:latin typeface="Calibri" pitchFamily="34" charset="0"/>
                      <a:cs typeface="Calibri" pitchFamily="34" charset="0"/>
                    </a:rPr>
                    <a:t>) </a:t>
                  </a:r>
                  <a:r>
                    <a:rPr lang="en-US" sz="2667" b="1" dirty="0" err="1">
                      <a:latin typeface="Calibri" pitchFamily="34" charset="0"/>
                      <a:cs typeface="Calibri" pitchFamily="34" charset="0"/>
                    </a:rPr>
                    <a:t>dengan</a:t>
                  </a:r>
                  <a:r>
                    <a:rPr lang="en-US" sz="2667" b="1" dirty="0">
                      <a:latin typeface="Calibri" pitchFamily="34" charset="0"/>
                      <a:cs typeface="Calibri" pitchFamily="34" charset="0"/>
                    </a:rPr>
                    <a:t> </a:t>
                  </a:r>
                  <a:r>
                    <a:rPr lang="en-US" sz="2667" b="1" dirty="0">
                      <a:solidFill>
                        <a:srgbClr val="00B0F0"/>
                      </a:solidFill>
                      <a:latin typeface="Calibri" pitchFamily="34" charset="0"/>
                      <a:cs typeface="Calibri" pitchFamily="34" charset="0"/>
                    </a:rPr>
                    <a:t>kaki </a:t>
                  </a:r>
                  <a:r>
                    <a:rPr lang="en-US" sz="2667" b="1" dirty="0" err="1">
                      <a:solidFill>
                        <a:srgbClr val="00B0F0"/>
                      </a:solidFill>
                      <a:latin typeface="Calibri" pitchFamily="34" charset="0"/>
                      <a:cs typeface="Calibri" pitchFamily="34" charset="0"/>
                    </a:rPr>
                    <a:t>pendayung</a:t>
                  </a:r>
                  <a:r>
                    <a:rPr lang="en-US" sz="2667" b="1" dirty="0">
                      <a:latin typeface="Calibri" pitchFamily="34" charset="0"/>
                      <a:cs typeface="Calibri" pitchFamily="34" charset="0"/>
                    </a:rPr>
                    <a:t>. </a:t>
                  </a:r>
                </a:p>
              </p:txBody>
            </p:sp>
          </p:grpSp>
          <p:pic>
            <p:nvPicPr>
              <p:cNvPr id="32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503910" y="3219822"/>
                <a:ext cx="2059055" cy="1434740"/>
              </a:xfrm>
              <a:prstGeom prst="rect">
                <a:avLst/>
              </a:prstGeom>
              <a:noFill/>
            </p:spPr>
          </p:pic>
        </p:grpSp>
        <p:sp>
          <p:nvSpPr>
            <p:cNvPr id="31" name="TextBox 30"/>
            <p:cNvSpPr txBox="1"/>
            <p:nvPr/>
          </p:nvSpPr>
          <p:spPr>
            <a:xfrm>
              <a:off x="6572264" y="4500576"/>
              <a:ext cx="1254815" cy="2230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33" dirty="0">
                  <a:latin typeface="Calibri" pitchFamily="34" charset="0"/>
                  <a:cs typeface="Calibri" pitchFamily="34" charset="0"/>
                </a:rPr>
                <a:t>Sumber: </a:t>
              </a:r>
              <a:r>
                <a:rPr lang="en-US" sz="1333" i="1" dirty="0">
                  <a:latin typeface="Calibri" pitchFamily="34" charset="0"/>
                  <a:cs typeface="Calibri" pitchFamily="34" charset="0"/>
                </a:rPr>
                <a:t>pixabay.com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80961" y="476230"/>
            <a:ext cx="11093833" cy="2311762"/>
            <a:chOff x="285720" y="357172"/>
            <a:chExt cx="8320375" cy="1733822"/>
          </a:xfrm>
        </p:grpSpPr>
        <p:grpSp>
          <p:nvGrpSpPr>
            <p:cNvPr id="35" name="Group 34"/>
            <p:cNvGrpSpPr/>
            <p:nvPr/>
          </p:nvGrpSpPr>
          <p:grpSpPr>
            <a:xfrm>
              <a:off x="285720" y="357172"/>
              <a:ext cx="8320375" cy="1733822"/>
              <a:chOff x="285720" y="357172"/>
              <a:chExt cx="8320375" cy="1733822"/>
            </a:xfrm>
          </p:grpSpPr>
          <p:pic>
            <p:nvPicPr>
              <p:cNvPr id="7170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787495" y="357172"/>
                <a:ext cx="1818600" cy="1733822"/>
              </a:xfrm>
              <a:prstGeom prst="rect">
                <a:avLst/>
              </a:prstGeom>
              <a:noFill/>
            </p:spPr>
          </p:pic>
          <p:grpSp>
            <p:nvGrpSpPr>
              <p:cNvPr id="12" name="Group 11"/>
              <p:cNvGrpSpPr/>
              <p:nvPr/>
            </p:nvGrpSpPr>
            <p:grpSpPr>
              <a:xfrm flipH="1">
                <a:off x="285720" y="555526"/>
                <a:ext cx="5500726" cy="1016092"/>
                <a:chOff x="3929058" y="2335529"/>
                <a:chExt cx="4970959" cy="1456646"/>
              </a:xfrm>
            </p:grpSpPr>
            <p:sp>
              <p:nvSpPr>
                <p:cNvPr id="10" name="Pentagon 9"/>
                <p:cNvSpPr/>
                <p:nvPr/>
              </p:nvSpPr>
              <p:spPr>
                <a:xfrm rot="10800000">
                  <a:off x="3929058" y="2358406"/>
                  <a:ext cx="4970959" cy="1433769"/>
                </a:xfrm>
                <a:prstGeom prst="homePlate">
                  <a:avLst>
                    <a:gd name="adj" fmla="val 33071"/>
                  </a:avLst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4286248" y="2335529"/>
                  <a:ext cx="4572032" cy="98185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361942" indent="-245527">
                    <a:buFont typeface="Wingdings" pitchFamily="2" charset="2"/>
                    <a:buChar char="§"/>
                  </a:pPr>
                  <a:r>
                    <a:rPr lang="en-US" sz="2667" b="1" dirty="0" err="1">
                      <a:latin typeface="Calibri" pitchFamily="34" charset="0"/>
                      <a:cs typeface="Calibri" pitchFamily="34" charset="0"/>
                    </a:rPr>
                    <a:t>Hewan</a:t>
                  </a:r>
                  <a:r>
                    <a:rPr lang="en-US" sz="2667" b="1" dirty="0">
                      <a:latin typeface="Calibri" pitchFamily="34" charset="0"/>
                      <a:cs typeface="Calibri" pitchFamily="34" charset="0"/>
                    </a:rPr>
                    <a:t> yang </a:t>
                  </a:r>
                  <a:r>
                    <a:rPr lang="en-US" sz="2667" b="1" dirty="0" err="1">
                      <a:latin typeface="Calibri" pitchFamily="34" charset="0"/>
                      <a:cs typeface="Calibri" pitchFamily="34" charset="0"/>
                    </a:rPr>
                    <a:t>dapat</a:t>
                  </a:r>
                  <a:r>
                    <a:rPr lang="en-US" sz="2667" b="1" dirty="0">
                      <a:latin typeface="Calibri" pitchFamily="34" charset="0"/>
                      <a:cs typeface="Calibri" pitchFamily="34" charset="0"/>
                    </a:rPr>
                    <a:t> </a:t>
                  </a:r>
                  <a:r>
                    <a:rPr lang="en-US" sz="2667" b="1" dirty="0" err="1">
                      <a:solidFill>
                        <a:srgbClr val="008000"/>
                      </a:solidFill>
                      <a:latin typeface="Calibri" pitchFamily="34" charset="0"/>
                      <a:cs typeface="Calibri" pitchFamily="34" charset="0"/>
                    </a:rPr>
                    <a:t>terbang</a:t>
                  </a:r>
                  <a:r>
                    <a:rPr lang="en-US" sz="2667" b="1" dirty="0">
                      <a:latin typeface="Calibri" pitchFamily="34" charset="0"/>
                      <a:cs typeface="Calibri" pitchFamily="34" charset="0"/>
                    </a:rPr>
                    <a:t> </a:t>
                  </a:r>
                  <a:r>
                    <a:rPr lang="en-US" sz="2667" b="1" dirty="0" err="1">
                      <a:latin typeface="Calibri" pitchFamily="34" charset="0"/>
                      <a:cs typeface="Calibri" pitchFamily="34" charset="0"/>
                    </a:rPr>
                    <a:t>bergerak</a:t>
                  </a:r>
                  <a:r>
                    <a:rPr lang="en-US" sz="2667" b="1" dirty="0">
                      <a:latin typeface="Calibri" pitchFamily="34" charset="0"/>
                      <a:cs typeface="Calibri" pitchFamily="34" charset="0"/>
                    </a:rPr>
                    <a:t> </a:t>
                  </a:r>
                  <a:r>
                    <a:rPr lang="en-US" sz="2667" b="1" dirty="0" err="1">
                      <a:latin typeface="Calibri" pitchFamily="34" charset="0"/>
                      <a:cs typeface="Calibri" pitchFamily="34" charset="0"/>
                    </a:rPr>
                    <a:t>dengan</a:t>
                  </a:r>
                  <a:r>
                    <a:rPr lang="en-US" sz="2667" b="1" dirty="0">
                      <a:latin typeface="Calibri" pitchFamily="34" charset="0"/>
                      <a:cs typeface="Calibri" pitchFamily="34" charset="0"/>
                    </a:rPr>
                    <a:t> </a:t>
                  </a:r>
                  <a:r>
                    <a:rPr lang="en-US" sz="2667" b="1" dirty="0" err="1">
                      <a:solidFill>
                        <a:srgbClr val="00B0F0"/>
                      </a:solidFill>
                      <a:latin typeface="Calibri" pitchFamily="34" charset="0"/>
                      <a:cs typeface="Calibri" pitchFamily="34" charset="0"/>
                    </a:rPr>
                    <a:t>sayap</a:t>
                  </a:r>
                  <a:r>
                    <a:rPr lang="en-US" sz="2667" b="1" dirty="0">
                      <a:latin typeface="Calibri" pitchFamily="34" charset="0"/>
                      <a:cs typeface="Calibri" pitchFamily="34" charset="0"/>
                    </a:rPr>
                    <a:t>, </a:t>
                  </a:r>
                  <a:r>
                    <a:rPr lang="en-US" sz="2667" b="1" dirty="0" err="1">
                      <a:latin typeface="Calibri" pitchFamily="34" charset="0"/>
                      <a:cs typeface="Calibri" pitchFamily="34" charset="0"/>
                    </a:rPr>
                    <a:t>misalnya</a:t>
                  </a:r>
                  <a:r>
                    <a:rPr lang="en-US" sz="2667" b="1" dirty="0">
                      <a:latin typeface="Calibri" pitchFamily="34" charset="0"/>
                      <a:cs typeface="Calibri" pitchFamily="34" charset="0"/>
                    </a:rPr>
                    <a:t> </a:t>
                  </a:r>
                  <a:r>
                    <a:rPr lang="en-US" sz="2667" b="1" dirty="0" err="1">
                      <a:latin typeface="Calibri" pitchFamily="34" charset="0"/>
                      <a:cs typeface="Calibri" pitchFamily="34" charset="0"/>
                    </a:rPr>
                    <a:t>burung</a:t>
                  </a:r>
                  <a:r>
                    <a:rPr lang="en-US" sz="2667" b="1" dirty="0">
                      <a:latin typeface="Calibri" pitchFamily="34" charset="0"/>
                      <a:cs typeface="Calibri" pitchFamily="34" charset="0"/>
                    </a:rPr>
                    <a:t> </a:t>
                  </a:r>
                  <a:r>
                    <a:rPr lang="en-US" sz="2667" b="1" dirty="0" err="1">
                      <a:latin typeface="Calibri" pitchFamily="34" charset="0"/>
                      <a:cs typeface="Calibri" pitchFamily="34" charset="0"/>
                    </a:rPr>
                    <a:t>dan</a:t>
                  </a:r>
                  <a:r>
                    <a:rPr lang="en-US" sz="2667" b="1" dirty="0">
                      <a:latin typeface="Calibri" pitchFamily="34" charset="0"/>
                      <a:cs typeface="Calibri" pitchFamily="34" charset="0"/>
                    </a:rPr>
                    <a:t> </a:t>
                  </a:r>
                  <a:r>
                    <a:rPr lang="en-US" sz="2667" b="1" dirty="0" err="1">
                      <a:latin typeface="Calibri" pitchFamily="34" charset="0"/>
                      <a:cs typeface="Calibri" pitchFamily="34" charset="0"/>
                    </a:rPr>
                    <a:t>kupu-kupu</a:t>
                  </a:r>
                  <a:r>
                    <a:rPr lang="en-US" sz="2667" b="1" dirty="0">
                      <a:latin typeface="Calibri" pitchFamily="34" charset="0"/>
                      <a:cs typeface="Calibri" pitchFamily="34" charset="0"/>
                    </a:rPr>
                    <a:t>.</a:t>
                  </a:r>
                </a:p>
              </p:txBody>
            </p:sp>
          </p:grpSp>
          <p:pic>
            <p:nvPicPr>
              <p:cNvPr id="21506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929322" y="622473"/>
                <a:ext cx="1018942" cy="1018942"/>
              </a:xfrm>
              <a:prstGeom prst="rect">
                <a:avLst/>
              </a:prstGeom>
              <a:noFill/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5629431" y="1647832"/>
              <a:ext cx="1497718" cy="2230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33" dirty="0">
                  <a:latin typeface="Calibri" pitchFamily="34" charset="0"/>
                  <a:cs typeface="Calibri" pitchFamily="34" charset="0"/>
                </a:rPr>
                <a:t>Sumber: </a:t>
              </a:r>
              <a:r>
                <a:rPr lang="en-US" sz="1333" i="1" dirty="0">
                  <a:latin typeface="Calibri" pitchFamily="34" charset="0"/>
                  <a:cs typeface="Calibri" pitchFamily="34" charset="0"/>
                </a:rPr>
                <a:t>shutterstock.com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91651" y="2787991"/>
            <a:ext cx="11614640" cy="1406057"/>
            <a:chOff x="218738" y="2090994"/>
            <a:chExt cx="8710980" cy="1054543"/>
          </a:xfrm>
        </p:grpSpPr>
        <p:grpSp>
          <p:nvGrpSpPr>
            <p:cNvPr id="27" name="Group 26"/>
            <p:cNvGrpSpPr/>
            <p:nvPr/>
          </p:nvGrpSpPr>
          <p:grpSpPr>
            <a:xfrm>
              <a:off x="218738" y="2090994"/>
              <a:ext cx="8710980" cy="952128"/>
              <a:chOff x="218738" y="2376746"/>
              <a:chExt cx="8710980" cy="952128"/>
            </a:xfrm>
          </p:grpSpPr>
          <p:sp>
            <p:nvSpPr>
              <p:cNvPr id="24" name="Pentagon 23"/>
              <p:cNvSpPr/>
              <p:nvPr/>
            </p:nvSpPr>
            <p:spPr>
              <a:xfrm flipH="1">
                <a:off x="2629718" y="2428874"/>
                <a:ext cx="6300000" cy="900000"/>
              </a:xfrm>
              <a:prstGeom prst="homePlat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071802" y="2500312"/>
                <a:ext cx="5676662" cy="6848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61942" indent="-245527">
                  <a:buFont typeface="Wingdings" pitchFamily="2" charset="2"/>
                  <a:buChar char="§"/>
                </a:pPr>
                <a:r>
                  <a:rPr lang="en-US" sz="2667" b="1" dirty="0" err="1">
                    <a:latin typeface="Calibri" pitchFamily="34" charset="0"/>
                    <a:cs typeface="Calibri" pitchFamily="34" charset="0"/>
                  </a:rPr>
                  <a:t>Ular</a:t>
                </a:r>
                <a:r>
                  <a:rPr lang="en-US" sz="2667" b="1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67" b="1" dirty="0" err="1">
                    <a:latin typeface="Calibri" pitchFamily="34" charset="0"/>
                    <a:cs typeface="Calibri" pitchFamily="34" charset="0"/>
                  </a:rPr>
                  <a:t>dan</a:t>
                </a:r>
                <a:r>
                  <a:rPr lang="en-US" sz="2667" b="1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67" b="1" dirty="0" err="1">
                    <a:latin typeface="Calibri" pitchFamily="34" charset="0"/>
                    <a:cs typeface="Calibri" pitchFamily="34" charset="0"/>
                  </a:rPr>
                  <a:t>cacing</a:t>
                </a:r>
                <a:r>
                  <a:rPr lang="en-US" sz="2667" b="1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67" b="1" dirty="0" err="1">
                    <a:latin typeface="Calibri" pitchFamily="34" charset="0"/>
                    <a:cs typeface="Calibri" pitchFamily="34" charset="0"/>
                  </a:rPr>
                  <a:t>adalah</a:t>
                </a:r>
                <a:r>
                  <a:rPr lang="en-US" sz="2667" b="1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67" b="1" dirty="0" err="1">
                    <a:latin typeface="Calibri" pitchFamily="34" charset="0"/>
                    <a:cs typeface="Calibri" pitchFamily="34" charset="0"/>
                  </a:rPr>
                  <a:t>contoh</a:t>
                </a:r>
                <a:r>
                  <a:rPr lang="en-US" sz="2667" b="1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67" b="1" dirty="0" err="1">
                    <a:latin typeface="Calibri" pitchFamily="34" charset="0"/>
                    <a:cs typeface="Calibri" pitchFamily="34" charset="0"/>
                  </a:rPr>
                  <a:t>hewan</a:t>
                </a:r>
                <a:r>
                  <a:rPr lang="en-US" sz="2667" b="1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667" b="1" dirty="0" err="1">
                    <a:latin typeface="Calibri" pitchFamily="34" charset="0"/>
                    <a:cs typeface="Calibri" pitchFamily="34" charset="0"/>
                  </a:rPr>
                  <a:t>bergerak</a:t>
                </a:r>
                <a:r>
                  <a:rPr lang="en-US" sz="2667" b="1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67" b="1" dirty="0" err="1">
                    <a:latin typeface="Calibri" pitchFamily="34" charset="0"/>
                    <a:cs typeface="Calibri" pitchFamily="34" charset="0"/>
                  </a:rPr>
                  <a:t>dengan</a:t>
                </a:r>
                <a:r>
                  <a:rPr lang="en-US" sz="2667" b="1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67" b="1" dirty="0" err="1">
                    <a:latin typeface="Calibri" pitchFamily="34" charset="0"/>
                    <a:cs typeface="Calibri" pitchFamily="34" charset="0"/>
                  </a:rPr>
                  <a:t>menggunakan</a:t>
                </a:r>
                <a:r>
                  <a:rPr lang="en-US" sz="2667" b="1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67" b="1" dirty="0" err="1">
                    <a:solidFill>
                      <a:srgbClr val="00B0F0"/>
                    </a:solidFill>
                    <a:latin typeface="Calibri" pitchFamily="34" charset="0"/>
                    <a:cs typeface="Calibri" pitchFamily="34" charset="0"/>
                  </a:rPr>
                  <a:t>otot</a:t>
                </a:r>
                <a:r>
                  <a:rPr lang="en-US" sz="2667" b="1" dirty="0">
                    <a:solidFill>
                      <a:srgbClr val="00B0F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67" b="1" dirty="0" err="1">
                    <a:solidFill>
                      <a:srgbClr val="00B0F0"/>
                    </a:solidFill>
                    <a:latin typeface="Calibri" pitchFamily="34" charset="0"/>
                    <a:cs typeface="Calibri" pitchFamily="34" charset="0"/>
                  </a:rPr>
                  <a:t>perutnya</a:t>
                </a:r>
                <a:r>
                  <a:rPr lang="en-US" sz="2667" b="1" dirty="0">
                    <a:latin typeface="Calibri" pitchFamily="34" charset="0"/>
                    <a:cs typeface="Calibri" pitchFamily="34" charset="0"/>
                  </a:rPr>
                  <a:t>. </a:t>
                </a:r>
              </a:p>
            </p:txBody>
          </p:sp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23" t="22001" r="12131" b="26580"/>
              <a:stretch/>
            </p:blipFill>
            <p:spPr>
              <a:xfrm>
                <a:off x="218738" y="2376746"/>
                <a:ext cx="2070208" cy="909384"/>
              </a:xfrm>
              <a:prstGeom prst="rect">
                <a:avLst/>
              </a:prstGeom>
            </p:spPr>
          </p:pic>
        </p:grpSp>
        <p:sp>
          <p:nvSpPr>
            <p:cNvPr id="19" name="TextBox 18"/>
            <p:cNvSpPr txBox="1"/>
            <p:nvPr/>
          </p:nvSpPr>
          <p:spPr>
            <a:xfrm>
              <a:off x="1084102" y="2922446"/>
              <a:ext cx="1497718" cy="2230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33" dirty="0">
                  <a:latin typeface="Calibri" pitchFamily="34" charset="0"/>
                  <a:cs typeface="Calibri" pitchFamily="34" charset="0"/>
                </a:rPr>
                <a:t>Sumber: </a:t>
              </a:r>
              <a:r>
                <a:rPr lang="en-US" sz="1333" i="1" dirty="0">
                  <a:latin typeface="Calibri" pitchFamily="34" charset="0"/>
                  <a:cs typeface="Calibri" pitchFamily="34" charset="0"/>
                </a:rPr>
                <a:t>shutterstock.com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D:\PROJECT 2017\4a.st2.p2.3 bu gur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2" b="30422"/>
          <a:stretch>
            <a:fillRect/>
          </a:stretch>
        </p:blipFill>
        <p:spPr bwMode="auto">
          <a:xfrm>
            <a:off x="380961" y="2948947"/>
            <a:ext cx="2580985" cy="333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 Diagonal Corner Rectangle 21"/>
          <p:cNvSpPr/>
          <p:nvPr/>
        </p:nvSpPr>
        <p:spPr>
          <a:xfrm>
            <a:off x="2857477" y="1904990"/>
            <a:ext cx="8001056" cy="4191028"/>
          </a:xfrm>
          <a:prstGeom prst="round2DiagRect">
            <a:avLst/>
          </a:prstGeom>
          <a:solidFill>
            <a:srgbClr val="FDFFEF"/>
          </a:solidFill>
          <a:ln w="3175">
            <a:solidFill>
              <a:schemeClr val="tx1"/>
            </a:solidFill>
            <a:prstDash val="dash"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200" dirty="0"/>
          </a:p>
        </p:txBody>
      </p:sp>
      <p:sp>
        <p:nvSpPr>
          <p:cNvPr id="21" name="Rectangle 20"/>
          <p:cNvSpPr/>
          <p:nvPr/>
        </p:nvSpPr>
        <p:spPr>
          <a:xfrm>
            <a:off x="3006395" y="2001223"/>
            <a:ext cx="7852140" cy="173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buFont typeface="Arial" pitchFamily="34" charset="0"/>
              <a:buChar char="•"/>
            </a:pPr>
            <a:r>
              <a:rPr lang="en-US" sz="2667" b="1" dirty="0" err="1">
                <a:latin typeface="Calibri" pitchFamily="34" charset="0"/>
                <a:cs typeface="Calibri" pitchFamily="34" charset="0"/>
              </a:rPr>
              <a:t>Hewan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vertebrata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memiliki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rangka</a:t>
            </a:r>
            <a:r>
              <a:rPr lang="en-US" sz="2667" b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dalam</a:t>
            </a:r>
            <a:r>
              <a:rPr lang="en-US" sz="2667" b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(</a:t>
            </a:r>
            <a:r>
              <a:rPr lang="en-US" sz="2667" b="1" dirty="0">
                <a:solidFill>
                  <a:srgbClr val="00CC00"/>
                </a:solidFill>
                <a:latin typeface="Calibri" pitchFamily="34" charset="0"/>
                <a:cs typeface="Calibri" pitchFamily="34" charset="0"/>
              </a:rPr>
              <a:t>endoskeleton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),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sementara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invertebrata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memiliki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rangka</a:t>
            </a:r>
            <a:r>
              <a:rPr lang="en-US" sz="2667" b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luar</a:t>
            </a:r>
            <a:r>
              <a:rPr lang="en-US" sz="2667" b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(</a:t>
            </a:r>
            <a:r>
              <a:rPr lang="en-US" sz="2667" b="1" dirty="0" err="1">
                <a:solidFill>
                  <a:srgbClr val="00CC00"/>
                </a:solidFill>
                <a:latin typeface="Calibri" pitchFamily="34" charset="0"/>
                <a:cs typeface="Calibri" pitchFamily="34" charset="0"/>
              </a:rPr>
              <a:t>eksoskeleton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)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atau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tidak</a:t>
            </a:r>
            <a:r>
              <a:rPr lang="en-US" sz="2667" b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memiliki</a:t>
            </a:r>
            <a:r>
              <a:rPr lang="en-US" sz="2667" b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rangka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3006395" y="3785117"/>
            <a:ext cx="7852140" cy="913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buFont typeface="Arial" pitchFamily="34" charset="0"/>
              <a:buChar char="•"/>
            </a:pPr>
            <a:r>
              <a:rPr lang="en-US" sz="2667" b="1" dirty="0" err="1">
                <a:latin typeface="Calibri" pitchFamily="34" charset="0"/>
                <a:cs typeface="Calibri" pitchFamily="34" charset="0"/>
              </a:rPr>
              <a:t>Contoh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hewan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vertebrata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adalah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kuda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ikan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hiu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penyu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elang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ular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44395" y="4771629"/>
            <a:ext cx="7852140" cy="913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buFont typeface="Arial" pitchFamily="34" charset="0"/>
              <a:buChar char="•"/>
            </a:pPr>
            <a:r>
              <a:rPr lang="en-US" sz="2667" b="1" dirty="0" err="1">
                <a:latin typeface="Calibri" pitchFamily="34" charset="0"/>
                <a:cs typeface="Calibri" pitchFamily="34" charset="0"/>
              </a:rPr>
              <a:t>Contoh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hewan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invertebrata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adalah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nyamuk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bekicot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cacing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80960" y="356659"/>
            <a:ext cx="11239579" cy="1452320"/>
            <a:chOff x="285720" y="267494"/>
            <a:chExt cx="8429684" cy="1089240"/>
          </a:xfrm>
          <a:effectLst/>
        </p:grpSpPr>
        <p:sp>
          <p:nvSpPr>
            <p:cNvPr id="26" name="Folded Corner 25"/>
            <p:cNvSpPr/>
            <p:nvPr/>
          </p:nvSpPr>
          <p:spPr>
            <a:xfrm>
              <a:off x="285720" y="267494"/>
              <a:ext cx="8429684" cy="1089240"/>
            </a:xfrm>
            <a:prstGeom prst="foldedCorner">
              <a:avLst>
                <a:gd name="adj" fmla="val 0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85720" y="267494"/>
              <a:ext cx="8429684" cy="9927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37061" indent="-16933"/>
              <a:r>
                <a:rPr lang="gsw-FR" sz="2667" b="1" dirty="0">
                  <a:latin typeface="Calibri" pitchFamily="34" charset="0"/>
                  <a:cs typeface="Calibri" pitchFamily="34" charset="0"/>
                </a:rPr>
                <a:t>Berdasarkan ada tidaknya tulang belakang, hewan digolongkan menjadi hewan</a:t>
              </a:r>
              <a:r>
                <a:rPr lang="gsw-FR" sz="2667" b="1" dirty="0">
                  <a:solidFill>
                    <a:srgbClr val="00B0F0"/>
                  </a:solidFill>
                  <a:latin typeface="Calibri" pitchFamily="34" charset="0"/>
                  <a:cs typeface="Calibri" pitchFamily="34" charset="0"/>
                </a:rPr>
                <a:t> vertebrata </a:t>
              </a:r>
              <a:r>
                <a:rPr lang="gsw-FR" sz="2667" b="1" dirty="0">
                  <a:latin typeface="Calibri" pitchFamily="34" charset="0"/>
                  <a:cs typeface="Calibri" pitchFamily="34" charset="0"/>
                </a:rPr>
                <a:t>(bertulang belakang) dan </a:t>
              </a:r>
              <a:r>
                <a:rPr lang="gsw-FR" sz="2667" b="1" dirty="0">
                  <a:solidFill>
                    <a:srgbClr val="00B0F0"/>
                  </a:solidFill>
                  <a:latin typeface="Calibri" pitchFamily="34" charset="0"/>
                  <a:cs typeface="Calibri" pitchFamily="34" charset="0"/>
                </a:rPr>
                <a:t>invertebrata</a:t>
              </a:r>
              <a:r>
                <a:rPr lang="gsw-FR" sz="2667" b="1" dirty="0">
                  <a:latin typeface="Calibri" pitchFamily="34" charset="0"/>
                  <a:cs typeface="Calibri" pitchFamily="34" charset="0"/>
                </a:rPr>
                <a:t> (tidak bertulang belakang).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803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Y:\TRANSIT JOB GAMBAR\Tematik 4E\anak pakai seragam-D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62" y="1988841"/>
            <a:ext cx="3091343" cy="428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E:\ELISA\PPT ESPS\2016\ESPS KURNAS\post it 2.pn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80"/>
          <a:stretch>
            <a:fillRect/>
          </a:stretch>
        </p:blipFill>
        <p:spPr bwMode="auto">
          <a:xfrm flipH="1">
            <a:off x="476211" y="952483"/>
            <a:ext cx="7334301" cy="4476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31517" y="1714489"/>
            <a:ext cx="5937809" cy="144635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933" b="1" dirty="0">
                <a:latin typeface="Calibri" pitchFamily="34" charset="0"/>
                <a:cs typeface="Calibri" pitchFamily="34" charset="0"/>
              </a:rPr>
              <a:t>Alat </a:t>
            </a:r>
            <a:r>
              <a:rPr lang="en-US" sz="2933" b="1" dirty="0" err="1">
                <a:latin typeface="Calibri" pitchFamily="34" charset="0"/>
                <a:cs typeface="Calibri" pitchFamily="34" charset="0"/>
              </a:rPr>
              <a:t>gerak</a:t>
            </a:r>
            <a:r>
              <a:rPr lang="en-US" sz="2933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933" b="1" dirty="0" err="1">
                <a:latin typeface="Calibri" pitchFamily="34" charset="0"/>
                <a:cs typeface="Calibri" pitchFamily="34" charset="0"/>
              </a:rPr>
              <a:t>pada</a:t>
            </a:r>
            <a:r>
              <a:rPr lang="en-US" sz="2933" b="1" dirty="0">
                <a:latin typeface="Calibri" pitchFamily="34" charset="0"/>
                <a:cs typeface="Calibri" pitchFamily="34" charset="0"/>
              </a:rPr>
              <a:t> vertebrata </a:t>
            </a:r>
            <a:r>
              <a:rPr lang="en-US" sz="2933" b="1" dirty="0" err="1">
                <a:latin typeface="Calibri" pitchFamily="34" charset="0"/>
                <a:cs typeface="Calibri" pitchFamily="34" charset="0"/>
              </a:rPr>
              <a:t>dibedakan</a:t>
            </a:r>
            <a:r>
              <a:rPr lang="en-US" sz="2933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933" b="1" dirty="0" err="1">
                <a:latin typeface="Calibri" pitchFamily="34" charset="0"/>
                <a:cs typeface="Calibri" pitchFamily="34" charset="0"/>
              </a:rPr>
              <a:t>menjadi</a:t>
            </a:r>
            <a:r>
              <a:rPr lang="en-US" sz="2933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933" b="1" dirty="0" err="1">
                <a:latin typeface="Calibri" pitchFamily="34" charset="0"/>
                <a:cs typeface="Calibri" pitchFamily="34" charset="0"/>
              </a:rPr>
              <a:t>alat</a:t>
            </a:r>
            <a:r>
              <a:rPr lang="en-US" sz="2933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933" b="1" dirty="0" err="1">
                <a:latin typeface="Calibri" pitchFamily="34" charset="0"/>
                <a:cs typeface="Calibri" pitchFamily="34" charset="0"/>
              </a:rPr>
              <a:t>gerak</a:t>
            </a:r>
            <a:r>
              <a:rPr lang="en-US" sz="2933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933" b="1" dirty="0" err="1">
                <a:latin typeface="Calibri" pitchFamily="34" charset="0"/>
                <a:cs typeface="Calibri" pitchFamily="34" charset="0"/>
              </a:rPr>
              <a:t>aktif</a:t>
            </a:r>
            <a:r>
              <a:rPr lang="en-US" sz="2933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933" b="1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933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933" b="1" dirty="0" err="1">
                <a:latin typeface="Calibri" pitchFamily="34" charset="0"/>
                <a:cs typeface="Calibri" pitchFamily="34" charset="0"/>
              </a:rPr>
              <a:t>alat</a:t>
            </a:r>
            <a:r>
              <a:rPr lang="en-US" sz="2933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933" b="1" dirty="0" err="1">
                <a:latin typeface="Calibri" pitchFamily="34" charset="0"/>
                <a:cs typeface="Calibri" pitchFamily="34" charset="0"/>
              </a:rPr>
              <a:t>gerak</a:t>
            </a:r>
            <a:r>
              <a:rPr lang="en-US" sz="2933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933" b="1" dirty="0" err="1">
                <a:latin typeface="Calibri" pitchFamily="34" charset="0"/>
                <a:cs typeface="Calibri" pitchFamily="34" charset="0"/>
              </a:rPr>
              <a:t>pasif</a:t>
            </a:r>
            <a:r>
              <a:rPr lang="en-US" sz="2933" b="1" dirty="0">
                <a:latin typeface="Calibri" pitchFamily="34" charset="0"/>
                <a:cs typeface="Calibri" pitchFamily="34" charset="0"/>
              </a:rPr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992425" y="3555208"/>
            <a:ext cx="5937809" cy="9950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80990" indent="-380990">
              <a:buFont typeface="Arial" pitchFamily="34" charset="0"/>
              <a:buChar char="•"/>
            </a:pPr>
            <a:r>
              <a:rPr lang="en-US" sz="2933" b="1" dirty="0" err="1">
                <a:latin typeface="Calibri" pitchFamily="34" charset="0"/>
                <a:cs typeface="Calibri" pitchFamily="34" charset="0"/>
              </a:rPr>
              <a:t>Alat</a:t>
            </a:r>
            <a:r>
              <a:rPr lang="en-US" sz="2933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933" b="1" dirty="0" err="1">
                <a:latin typeface="Calibri" pitchFamily="34" charset="0"/>
                <a:cs typeface="Calibri" pitchFamily="34" charset="0"/>
              </a:rPr>
              <a:t>gerak</a:t>
            </a:r>
            <a:r>
              <a:rPr lang="en-US" sz="2933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933" b="1" dirty="0" err="1">
                <a:latin typeface="Calibri" pitchFamily="34" charset="0"/>
                <a:cs typeface="Calibri" pitchFamily="34" charset="0"/>
              </a:rPr>
              <a:t>aktif</a:t>
            </a:r>
            <a:r>
              <a:rPr lang="en-US" sz="2933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933" b="1" dirty="0" err="1">
                <a:latin typeface="Calibri" pitchFamily="34" charset="0"/>
                <a:cs typeface="Calibri" pitchFamily="34" charset="0"/>
              </a:rPr>
              <a:t>adalah</a:t>
            </a:r>
            <a:r>
              <a:rPr lang="en-US" sz="2933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933" b="1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otot</a:t>
            </a:r>
            <a:r>
              <a:rPr lang="en-US" sz="2933" b="1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380990" indent="-380990">
              <a:buFont typeface="Arial" pitchFamily="34" charset="0"/>
              <a:buChar char="•"/>
            </a:pPr>
            <a:r>
              <a:rPr lang="en-US" sz="2933" b="1" dirty="0" err="1">
                <a:latin typeface="Calibri" pitchFamily="34" charset="0"/>
                <a:cs typeface="Calibri" pitchFamily="34" charset="0"/>
              </a:rPr>
              <a:t>Alat</a:t>
            </a:r>
            <a:r>
              <a:rPr lang="en-US" sz="2933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933" b="1" dirty="0" err="1">
                <a:latin typeface="Calibri" pitchFamily="34" charset="0"/>
                <a:cs typeface="Calibri" pitchFamily="34" charset="0"/>
              </a:rPr>
              <a:t>gerak</a:t>
            </a:r>
            <a:r>
              <a:rPr lang="en-US" sz="2933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933" b="1" dirty="0" err="1">
                <a:latin typeface="Calibri" pitchFamily="34" charset="0"/>
                <a:cs typeface="Calibri" pitchFamily="34" charset="0"/>
              </a:rPr>
              <a:t>pasif</a:t>
            </a:r>
            <a:r>
              <a:rPr lang="en-US" sz="2933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933" b="1" dirty="0" err="1">
                <a:latin typeface="Calibri" pitchFamily="34" charset="0"/>
                <a:cs typeface="Calibri" pitchFamily="34" charset="0"/>
              </a:rPr>
              <a:t>adalah</a:t>
            </a:r>
            <a:r>
              <a:rPr lang="en-US" sz="2933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933" b="1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tulang</a:t>
            </a:r>
            <a:r>
              <a:rPr lang="en-US" sz="2933" b="1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8267750-3DA0-4C29-A690-54D3713B967E}"/>
              </a:ext>
            </a:extLst>
          </p:cNvPr>
          <p:cNvSpPr/>
          <p:nvPr/>
        </p:nvSpPr>
        <p:spPr>
          <a:xfrm>
            <a:off x="3710609" y="1470991"/>
            <a:ext cx="5817704" cy="31275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Bahnschrift Condensed" panose="020B0502040204020203" pitchFamily="34" charset="0"/>
              </a:rPr>
              <a:t>SELAMAT BELAJAR</a:t>
            </a:r>
          </a:p>
          <a:p>
            <a:pPr algn="ctr"/>
            <a:r>
              <a:rPr lang="en-US" sz="4000" dirty="0">
                <a:latin typeface="Bahnschrift Condensed" panose="020B0502040204020203" pitchFamily="34" charset="0"/>
              </a:rPr>
              <a:t> DAN TETAP SEMANGAT</a:t>
            </a:r>
            <a:endParaRPr lang="en-ID" sz="4000" dirty="0">
              <a:latin typeface="Bahnschrift Condensed" panose="020B0502040204020203" pitchFamily="34" charset="0"/>
            </a:endParaRPr>
          </a:p>
        </p:txBody>
      </p:sp>
      <p:pic>
        <p:nvPicPr>
          <p:cNvPr id="3" name="Picture 2" descr="D:\PROJECT 2017\4a.st2.p2.3 bu guru.jpg">
            <a:extLst>
              <a:ext uri="{FF2B5EF4-FFF2-40B4-BE49-F238E27FC236}">
                <a16:creationId xmlns:a16="http://schemas.microsoft.com/office/drawing/2014/main" id="{DB3A6DFC-8D33-434F-B784-25C3774B1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2" b="30422"/>
          <a:stretch>
            <a:fillRect/>
          </a:stretch>
        </p:blipFill>
        <p:spPr bwMode="auto">
          <a:xfrm>
            <a:off x="681425" y="1007165"/>
            <a:ext cx="3029184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980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319</Words>
  <Application>Microsoft Office PowerPoint</Application>
  <PresentationFormat>Widescreen</PresentationFormat>
  <Paragraphs>38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Adobe Gothic Std B</vt:lpstr>
      <vt:lpstr>Arial</vt:lpstr>
      <vt:lpstr>Arial Rounded MT Bold</vt:lpstr>
      <vt:lpstr>Bahnschrift Condensed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heni hp</dc:creator>
  <cp:lastModifiedBy>heni hp</cp:lastModifiedBy>
  <cp:revision>3</cp:revision>
  <dcterms:created xsi:type="dcterms:W3CDTF">2021-07-19T13:35:35Z</dcterms:created>
  <dcterms:modified xsi:type="dcterms:W3CDTF">2021-07-20T06:09:30Z</dcterms:modified>
</cp:coreProperties>
</file>