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6" r:id="rId4"/>
    <p:sldId id="267" r:id="rId5"/>
    <p:sldId id="294" r:id="rId6"/>
    <p:sldId id="268" r:id="rId7"/>
    <p:sldId id="276" r:id="rId8"/>
    <p:sldId id="293" r:id="rId9"/>
    <p:sldId id="271" r:id="rId10"/>
    <p:sldId id="272" r:id="rId11"/>
    <p:sldId id="273" r:id="rId12"/>
    <p:sldId id="292" r:id="rId13"/>
    <p:sldId id="275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67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795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397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38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565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129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238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770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58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78F441-A15C-4687-8ADB-6470DECA0B40}" type="datetimeFigureOut">
              <a:rPr lang="en-ID" smtClean="0"/>
              <a:t>11/08/2021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B0ACBD2-90C3-4ACF-88DA-DB6A858D49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78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0A6F61-B414-412E-8F80-A0F9E008D894}"/>
              </a:ext>
            </a:extLst>
          </p:cNvPr>
          <p:cNvSpPr txBox="1"/>
          <p:nvPr/>
        </p:nvSpPr>
        <p:spPr>
          <a:xfrm>
            <a:off x="337625" y="1547446"/>
            <a:ext cx="5570806" cy="38472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71145" marR="0">
              <a:spcBef>
                <a:spcPts val="1475"/>
              </a:spcBef>
              <a:spcAft>
                <a:spcPts val="0"/>
              </a:spcAft>
            </a:pPr>
            <a:r>
              <a:rPr lang="id-ID" sz="1800" b="1" dirty="0">
                <a:solidFill>
                  <a:srgbClr val="4F61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Burung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975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"/>
              <a:tabLst>
                <a:tab pos="557530" algn="l"/>
                <a:tab pos="558165" algn="l"/>
              </a:tabLst>
            </a:pP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Burung bernapas menggunakan paru –</a:t>
            </a:r>
            <a:r>
              <a:rPr lang="id-ID" sz="1800" spc="-21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paru</a:t>
            </a:r>
            <a:endParaRPr lang="en-US" sz="1050" dirty="0">
              <a:effectLst/>
              <a:latin typeface="Arial Black" panose="020B0A040201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>
              <a:spcBef>
                <a:spcPts val="78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"/>
              <a:tabLst>
                <a:tab pos="557530" algn="l"/>
                <a:tab pos="558165" algn="l"/>
                <a:tab pos="1566545" algn="l"/>
                <a:tab pos="2310765" algn="l"/>
                <a:tab pos="2948305" algn="l"/>
                <a:tab pos="4018280" algn="l"/>
                <a:tab pos="5245100" algn="l"/>
                <a:tab pos="7069455" algn="l"/>
                <a:tab pos="7910195" algn="l"/>
                <a:tab pos="8215630" algn="l"/>
              </a:tabLst>
            </a:pP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Burung</a:t>
            </a:r>
            <a:r>
              <a:rPr lang="en-US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pada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saat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terbang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bernapas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menggunakan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pundi–pundi</a:t>
            </a:r>
            <a:r>
              <a:rPr lang="en-US" sz="1050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udara</a:t>
            </a:r>
            <a:endParaRPr lang="en-US" sz="18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 algn="just">
              <a:spcBef>
                <a:spcPts val="785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"/>
              <a:tabLst>
                <a:tab pos="558165" algn="l"/>
              </a:tabLst>
            </a:pP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Pundi–pundi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udara</a:t>
            </a:r>
            <a:r>
              <a:rPr lang="en-US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mampu menyimpan</a:t>
            </a:r>
            <a:r>
              <a:rPr lang="id-ID" sz="1800" spc="-29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udara</a:t>
            </a:r>
            <a:endParaRPr lang="en-US" sz="1050" dirty="0">
              <a:effectLst/>
              <a:latin typeface="Arial Black" panose="020B0A040201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266065" lvl="0" indent="-342900" algn="just">
              <a:lnSpc>
                <a:spcPct val="127000"/>
              </a:lnSpc>
              <a:spcBef>
                <a:spcPts val="78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"/>
              <a:tabLst>
                <a:tab pos="558165" algn="l"/>
              </a:tabLst>
            </a:pPr>
            <a:r>
              <a:rPr lang="id-ID" sz="1800" spc="-2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Pada</a:t>
            </a:r>
            <a:r>
              <a:rPr lang="id-ID" sz="1800" spc="-13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saat</a:t>
            </a:r>
            <a:r>
              <a:rPr lang="id-ID" sz="1800" spc="-13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terbang</a:t>
            </a:r>
            <a:r>
              <a:rPr lang="id-ID" sz="1800" spc="-12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burung</a:t>
            </a:r>
            <a:r>
              <a:rPr lang="id-ID" sz="1800" spc="-12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tidak</a:t>
            </a:r>
            <a:r>
              <a:rPr lang="id-ID" sz="1800" spc="-12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bernapas</a:t>
            </a:r>
            <a:r>
              <a:rPr lang="id-ID" sz="1800" spc="-12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menggunakan</a:t>
            </a:r>
            <a:r>
              <a:rPr lang="id-ID" sz="1800" spc="-11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paru</a:t>
            </a:r>
            <a:r>
              <a:rPr lang="id-ID" sz="1800" spc="-12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id-ID" sz="1800" spc="-11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paru melainkan menggunakan udara yang di </a:t>
            </a:r>
            <a:r>
              <a:rPr lang="id-ID" sz="1800" spc="-1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simpan</a:t>
            </a:r>
            <a:r>
              <a:rPr lang="en-US" sz="1800" spc="-1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pada pundi – pundi udara.</a:t>
            </a:r>
            <a:endParaRPr lang="en-US" sz="1050" dirty="0">
              <a:effectLst/>
              <a:latin typeface="Arial Black" panose="020B0A040201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EE0D2-6848-4BE7-8DC1-74E4DE5F2474}"/>
              </a:ext>
            </a:extLst>
          </p:cNvPr>
          <p:cNvSpPr txBox="1"/>
          <p:nvPr/>
        </p:nvSpPr>
        <p:spPr>
          <a:xfrm>
            <a:off x="1561514" y="576775"/>
            <a:ext cx="864107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Sistem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Pernapasan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pada </a:t>
            </a:r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Burung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Alat Pernapasan Pada Burung, Simak Penjelasanya Lengkapnya ...">
            <a:extLst>
              <a:ext uri="{FF2B5EF4-FFF2-40B4-BE49-F238E27FC236}">
                <a16:creationId xmlns:a16="http://schemas.microsoft.com/office/drawing/2014/main" id="{EA6A3FF0-1322-48C7-9485-4210EEFD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04" y="1448972"/>
            <a:ext cx="5019530" cy="4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CCF507-336D-4898-9125-7D41AA52FC4A}"/>
              </a:ext>
            </a:extLst>
          </p:cNvPr>
          <p:cNvSpPr txBox="1"/>
          <p:nvPr/>
        </p:nvSpPr>
        <p:spPr>
          <a:xfrm>
            <a:off x="503583" y="1616765"/>
            <a:ext cx="4558747" cy="45037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51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58165" algn="l"/>
              </a:tabLs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Mamalia bernapas menggunakan</a:t>
            </a:r>
            <a:r>
              <a:rPr lang="id-ID" sz="2000" spc="-19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paru–paru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spcBef>
                <a:spcPts val="785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58165" algn="l"/>
              </a:tabLs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Cara bernapas mamalia</a:t>
            </a:r>
            <a:r>
              <a:rPr lang="id-ID" sz="2000" spc="17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: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626745" marR="0">
              <a:spcBef>
                <a:spcPts val="780"/>
              </a:spcBef>
              <a:spcAft>
                <a:spcPts val="0"/>
              </a:spcAf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Oksigen</a:t>
            </a:r>
            <a:r>
              <a:rPr lang="id-ID" sz="2000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hidung</a:t>
            </a:r>
            <a:r>
              <a:rPr lang="id-ID" sz="2000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tenggorokan</a:t>
            </a:r>
            <a:r>
              <a:rPr lang="id-ID" sz="2000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paru–paru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spcBef>
                <a:spcPts val="78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58165" algn="l"/>
              </a:tabLs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Karbondioksida dkeluarkan melalui jalur yang</a:t>
            </a:r>
            <a:r>
              <a:rPr lang="id-ID" sz="2000" spc="-2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sama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spcBef>
                <a:spcPts val="78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58165" algn="l"/>
                <a:tab pos="6048375" algn="l"/>
              </a:tabLs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Mamalia</a:t>
            </a:r>
            <a:r>
              <a:rPr lang="id-ID" sz="2000" spc="-11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yang</a:t>
            </a:r>
            <a:r>
              <a:rPr lang="id-ID" sz="2000" spc="-11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hidup</a:t>
            </a:r>
            <a:r>
              <a:rPr lang="id-ID" sz="2000" spc="-11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di</a:t>
            </a:r>
            <a:r>
              <a:rPr lang="id-ID" sz="2000" spc="-11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air</a:t>
            </a:r>
            <a:r>
              <a:rPr lang="id-ID" sz="2000" spc="-11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bernapas</a:t>
            </a:r>
            <a:r>
              <a:rPr lang="id-ID" sz="2000" spc="-12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dengan</a:t>
            </a:r>
            <a:r>
              <a:rPr lang="en-US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cara memunculkan</a:t>
            </a:r>
            <a:r>
              <a:rPr lang="id-ID" sz="2000" spc="-17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diri</a:t>
            </a:r>
            <a:r>
              <a:rPr lang="en-US" sz="2000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kepermukaan air secara berkala untuk mengambil</a:t>
            </a:r>
            <a:r>
              <a:rPr lang="id-ID" sz="2000" spc="-44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udara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568A9-E982-4D34-AF26-735A7A722EF3}"/>
              </a:ext>
            </a:extLst>
          </p:cNvPr>
          <p:cNvSpPr txBox="1"/>
          <p:nvPr/>
        </p:nvSpPr>
        <p:spPr>
          <a:xfrm>
            <a:off x="844062" y="379828"/>
            <a:ext cx="1046636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Sistem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pernapasan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pada </a:t>
            </a:r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Mamalia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Sistem Pernapasan Hewan Mamalia : Definisi, Proses, Ciri dan ...">
            <a:extLst>
              <a:ext uri="{FF2B5EF4-FFF2-40B4-BE49-F238E27FC236}">
                <a16:creationId xmlns:a16="http://schemas.microsoft.com/office/drawing/2014/main" id="{32BFD175-6CDD-4296-8EBA-4D15CD91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13" y="1431235"/>
            <a:ext cx="6392104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/>
          <a:stretch/>
        </p:blipFill>
        <p:spPr>
          <a:xfrm>
            <a:off x="2029957" y="779676"/>
            <a:ext cx="7296020" cy="455433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274918" y="757733"/>
            <a:ext cx="6428297" cy="1200329"/>
            <a:chOff x="3929058" y="571486"/>
            <a:chExt cx="4821223" cy="900247"/>
          </a:xfrm>
        </p:grpSpPr>
        <p:cxnSp>
          <p:nvCxnSpPr>
            <p:cNvPr id="37" name="Straight Connector 36"/>
            <p:cNvCxnSpPr>
              <a:endCxn id="38" idx="1"/>
            </p:cNvCxnSpPr>
            <p:nvPr/>
          </p:nvCxnSpPr>
          <p:spPr>
            <a:xfrm flipV="1">
              <a:off x="3929058" y="1021610"/>
              <a:ext cx="857256" cy="115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86314" y="571486"/>
              <a:ext cx="3963967" cy="900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Hidung</a:t>
              </a:r>
              <a:r>
                <a:rPr lang="sv-SE" sz="2400" b="1" dirty="0">
                  <a:latin typeface="Calibri" pitchFamily="34" charset="0"/>
                  <a:cs typeface="Calibri" pitchFamily="34" charset="0"/>
                </a:rPr>
                <a:t> merupakan tempat masuknya udara, berfungsi menyaring kotoran dan menyesuaikan suhu udara.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4744" y="1238235"/>
            <a:ext cx="4163425" cy="1569660"/>
            <a:chOff x="168557" y="928676"/>
            <a:chExt cx="3122569" cy="117724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2411760" y="1344175"/>
              <a:ext cx="879366" cy="5131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8557" y="928676"/>
              <a:ext cx="2387219" cy="1177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Trakea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menyaring udara dan menghubungkan hidung dan paru-paru.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34113" y="3620562"/>
            <a:ext cx="3828969" cy="1700062"/>
            <a:chOff x="5875584" y="2622241"/>
            <a:chExt cx="2871727" cy="1204439"/>
          </a:xfrm>
        </p:grpSpPr>
        <p:cxnSp>
          <p:nvCxnSpPr>
            <p:cNvPr id="43" name="Straight Connector 42"/>
            <p:cNvCxnSpPr>
              <a:stCxn id="44" idx="1"/>
            </p:cNvCxnSpPr>
            <p:nvPr/>
          </p:nvCxnSpPr>
          <p:spPr>
            <a:xfrm flipH="1" flipV="1">
              <a:off x="5875584" y="2622241"/>
              <a:ext cx="856656" cy="6484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732240" y="2714626"/>
              <a:ext cx="2015071" cy="11120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Alveolus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tempat </a:t>
              </a:r>
              <a:r>
                <a:rPr lang="sv-SE" sz="2400" b="1" dirty="0">
                  <a:latin typeface="Calibri" pitchFamily="34" charset="0"/>
                  <a:cs typeface="Calibri" pitchFamily="34" charset="0"/>
                </a:rPr>
                <a:t>pertukaran oksigen dan karbon dioksida.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4744" y="3326219"/>
            <a:ext cx="3204241" cy="1569660"/>
            <a:chOff x="168557" y="2494664"/>
            <a:chExt cx="2403181" cy="1177245"/>
          </a:xfrm>
        </p:grpSpPr>
        <p:sp>
          <p:nvSpPr>
            <p:cNvPr id="46" name="TextBox 45"/>
            <p:cNvSpPr txBox="1"/>
            <p:nvPr/>
          </p:nvSpPr>
          <p:spPr>
            <a:xfrm>
              <a:off x="168557" y="2494664"/>
              <a:ext cx="1903113" cy="1177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Paru-paru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organ utama pada pernapasan manusia.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 flipV="1">
              <a:off x="2071670" y="3000376"/>
              <a:ext cx="500068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895922" y="3620561"/>
            <a:ext cx="4928271" cy="2465962"/>
            <a:chOff x="2171941" y="2715420"/>
            <a:chExt cx="3696203" cy="1849471"/>
          </a:xfrm>
        </p:grpSpPr>
        <p:cxnSp>
          <p:nvCxnSpPr>
            <p:cNvPr id="49" name="Straight Connector 48"/>
            <p:cNvCxnSpPr/>
            <p:nvPr/>
          </p:nvCxnSpPr>
          <p:spPr>
            <a:xfrm rot="5400000" flipH="1" flipV="1">
              <a:off x="2750331" y="3393287"/>
              <a:ext cx="135732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171941" y="3664644"/>
              <a:ext cx="3696203" cy="900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Bronkus 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adalah cabang batang tenggorokan, mengalirkan udara ke paru-paru kanan dan paru-paru kiri.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321853" y="2293903"/>
            <a:ext cx="3203436" cy="1200329"/>
            <a:chOff x="6241389" y="1720428"/>
            <a:chExt cx="2402577" cy="900247"/>
          </a:xfrm>
        </p:grpSpPr>
        <p:cxnSp>
          <p:nvCxnSpPr>
            <p:cNvPr id="52" name="Straight Connector 51"/>
            <p:cNvCxnSpPr>
              <a:stCxn id="53" idx="1"/>
            </p:cNvCxnSpPr>
            <p:nvPr/>
          </p:nvCxnSpPr>
          <p:spPr>
            <a:xfrm flipH="1" flipV="1">
              <a:off x="6241389" y="1857373"/>
              <a:ext cx="740691" cy="313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982080" y="1720428"/>
              <a:ext cx="1661886" cy="900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</a:pPr>
              <a:r>
                <a:rPr lang="sv-SE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Bronkiolus</a:t>
              </a:r>
              <a:r>
                <a:rPr lang="sv-SE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cabang dari bronkus.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5709" y="342491"/>
            <a:ext cx="5810291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7381" y="5281076"/>
            <a:ext cx="2095515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27582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42387" y="68627"/>
            <a:ext cx="9406008" cy="6134227"/>
            <a:chOff x="6340" y="716006"/>
            <a:chExt cx="5455688" cy="3382876"/>
          </a:xfrm>
        </p:grpSpPr>
        <p:sp>
          <p:nvSpPr>
            <p:cNvPr id="40" name="Rectangle 39"/>
            <p:cNvSpPr/>
            <p:nvPr/>
          </p:nvSpPr>
          <p:spPr>
            <a:xfrm>
              <a:off x="6340" y="716006"/>
              <a:ext cx="5400000" cy="33828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028" y="827382"/>
              <a:ext cx="5400000" cy="32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42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8400256" y="2084851"/>
            <a:ext cx="2880320" cy="42260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587421" y="1316766"/>
            <a:ext cx="752480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disaring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hidung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3741" y="452670"/>
            <a:ext cx="5810291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Proses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8685" y="1850246"/>
            <a:ext cx="752480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trakea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disaring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kedua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kalinya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8685" y="2794094"/>
            <a:ext cx="752480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U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bronkus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dibawa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bronkiolus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alveolus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paru-paru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88685" y="4142835"/>
            <a:ext cx="752480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Di 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alveolus,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pertukaran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oksigen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dioksida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8685" y="5094821"/>
            <a:ext cx="752480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U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mengandung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dioksida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dikeluarkan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kembali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Tematik 4E\anak pakai seragam-DES.jpg">
            <a:extLst>
              <a:ext uri="{FF2B5EF4-FFF2-40B4-BE49-F238E27FC236}">
                <a16:creationId xmlns:a16="http://schemas.microsoft.com/office/drawing/2014/main" id="{B062F2A2-D21B-42EA-AC3A-F3790296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63" y="1313771"/>
            <a:ext cx="2013150" cy="32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819954C-FC90-4403-865D-01C499EAD5BE}"/>
              </a:ext>
            </a:extLst>
          </p:cNvPr>
          <p:cNvSpPr/>
          <p:nvPr/>
        </p:nvSpPr>
        <p:spPr>
          <a:xfrm>
            <a:off x="795131" y="1744902"/>
            <a:ext cx="6414051" cy="23486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8CDE51-7534-4388-A29C-D9D7F50D09E0}"/>
              </a:ext>
            </a:extLst>
          </p:cNvPr>
          <p:cNvSpPr/>
          <p:nvPr/>
        </p:nvSpPr>
        <p:spPr>
          <a:xfrm rot="10800000" flipV="1">
            <a:off x="2729948" y="5274364"/>
            <a:ext cx="5020862" cy="54333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458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9905" y="442142"/>
            <a:ext cx="6146304" cy="5316002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1562110"/>
              <a:ext cx="3657600" cy="2080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Udara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Bersih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bagi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Kesehatan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847730"/>
              <a:ext cx="5257800" cy="743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8989" y="304799"/>
            <a:ext cx="11923053" cy="584201"/>
            <a:chOff x="-1" y="0"/>
            <a:chExt cx="9144033" cy="666750"/>
          </a:xfrm>
        </p:grpSpPr>
        <p:grpSp>
          <p:nvGrpSpPr>
            <p:cNvPr id="9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10" name="Picture 9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3.2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90459" y="1238236"/>
            <a:ext cx="3905277" cy="3333773"/>
            <a:chOff x="142844" y="857238"/>
            <a:chExt cx="2928958" cy="2643206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142844" y="857238"/>
              <a:ext cx="2928958" cy="2643206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1742" y="1066832"/>
              <a:ext cx="2786082" cy="2188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78315">
                <a:spcBef>
                  <a:spcPts val="800"/>
                </a:spcBef>
                <a:spcAft>
                  <a:spcPts val="800"/>
                </a:spcAft>
              </a:pP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Organ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hewan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berbeda-beda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 marL="78315">
                <a:spcBef>
                  <a:spcPts val="800"/>
                </a:spcBef>
                <a:spcAft>
                  <a:spcPts val="800"/>
                </a:spcAft>
              </a:pP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Alat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pada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hewan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dipengaruhi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oleh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keadaan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tubuh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tempat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hidupnya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24" name="Bent Arrow 23"/>
          <p:cNvSpPr/>
          <p:nvPr/>
        </p:nvSpPr>
        <p:spPr>
          <a:xfrm flipV="1">
            <a:off x="2056405" y="4572008"/>
            <a:ext cx="1714512" cy="762005"/>
          </a:xfrm>
          <a:prstGeom prst="bentArrow">
            <a:avLst>
              <a:gd name="adj1" fmla="val 22922"/>
              <a:gd name="adj2" fmla="val 23961"/>
              <a:gd name="adj3" fmla="val 43766"/>
              <a:gd name="adj4" fmla="val 4375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367808" y="1314675"/>
          <a:ext cx="7251971" cy="4267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3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Calibri" pitchFamily="34" charset="0"/>
                          <a:cs typeface="Calibri" pitchFamily="34" charset="0"/>
                        </a:rPr>
                        <a:t>No.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Calibri" pitchFamily="34" charset="0"/>
                          <a:cs typeface="Calibri" pitchFamily="34" charset="0"/>
                        </a:rPr>
                        <a:t>Hewan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Calibri" pitchFamily="34" charset="0"/>
                          <a:cs typeface="Calibri" pitchFamily="34" charset="0"/>
                        </a:rPr>
                        <a:t>Organ </a:t>
                      </a:r>
                      <a:r>
                        <a:rPr lang="en-US" sz="2700" dirty="0" err="1">
                          <a:latin typeface="Calibri" pitchFamily="34" charset="0"/>
                          <a:cs typeface="Calibri" pitchFamily="34" charset="0"/>
                        </a:rPr>
                        <a:t>Pernapasan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Cacing</a:t>
                      </a:r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tanah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Permukaan</a:t>
                      </a:r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kulit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Serangga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Trakea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Ikan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Insang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Katak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itchFamily="34" charset="0"/>
                          <a:cs typeface="Calibri" pitchFamily="34" charset="0"/>
                        </a:rPr>
                        <a:t>permukaan</a:t>
                      </a:r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Calibri" pitchFamily="34" charset="0"/>
                          <a:cs typeface="Calibri" pitchFamily="34" charset="0"/>
                        </a:rPr>
                        <a:t>kulit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Reptilia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Burung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itchFamily="34" charset="0"/>
                          <a:cs typeface="Calibri" pitchFamily="34" charset="0"/>
                        </a:rPr>
                        <a:t>pundi-pundi</a:t>
                      </a:r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Calibri" pitchFamily="34" charset="0"/>
                          <a:cs typeface="Calibri" pitchFamily="34" charset="0"/>
                        </a:rPr>
                        <a:t>udara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Mamalia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6211" y="1028733"/>
            <a:ext cx="5810291" cy="2202467"/>
            <a:chOff x="357158" y="357172"/>
            <a:chExt cx="4357718" cy="1651850"/>
          </a:xfrm>
        </p:grpSpPr>
        <p:sp>
          <p:nvSpPr>
            <p:cNvPr id="13" name="TextBox 12"/>
            <p:cNvSpPr txBox="1"/>
            <p:nvPr/>
          </p:nvSpPr>
          <p:spPr>
            <a:xfrm>
              <a:off x="2571736" y="357172"/>
              <a:ext cx="2143140" cy="14542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Permukaan</a:t>
              </a:r>
              <a:r>
                <a:rPr lang="en-US" sz="2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kulit</a:t>
              </a:r>
              <a:r>
                <a:rPr lang="en-US" sz="2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cacing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harus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tetap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lembap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untuk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mempermudah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proses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7158" y="398549"/>
              <a:ext cx="2158313" cy="1610473"/>
              <a:chOff x="357158" y="398549"/>
              <a:chExt cx="2158313" cy="161047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7158" y="1785932"/>
                <a:ext cx="1571636" cy="223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33" dirty="0">
                    <a:latin typeface="Calibri" pitchFamily="34" charset="0"/>
                    <a:cs typeface="Calibri" pitchFamily="34" charset="0"/>
                  </a:rPr>
                  <a:t>Sumber: </a:t>
                </a:r>
                <a:r>
                  <a:rPr lang="en-US" sz="1333" i="1" dirty="0">
                    <a:latin typeface="Calibri" pitchFamily="34" charset="0"/>
                    <a:cs typeface="Calibri" pitchFamily="34" charset="0"/>
                  </a:rPr>
                  <a:t>shutterstock.com</a:t>
                </a: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158" y="398549"/>
                <a:ext cx="2158313" cy="135724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6667504" y="476230"/>
            <a:ext cx="4667283" cy="2519678"/>
            <a:chOff x="5000628" y="357172"/>
            <a:chExt cx="3500462" cy="1889759"/>
          </a:xfrm>
        </p:grpSpPr>
        <p:sp>
          <p:nvSpPr>
            <p:cNvPr id="19" name="TextBox 18"/>
            <p:cNvSpPr txBox="1"/>
            <p:nvPr/>
          </p:nvSpPr>
          <p:spPr>
            <a:xfrm>
              <a:off x="6643702" y="357172"/>
              <a:ext cx="1857388" cy="1454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Pundi-</a:t>
              </a:r>
              <a:r>
                <a:rPr lang="en-US" sz="2400" b="1" dirty="0" err="1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pundi</a:t>
              </a:r>
              <a:r>
                <a:rPr lang="en-US" sz="2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udara</a:t>
              </a:r>
              <a:r>
                <a:rPr lang="en-US" sz="2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membantu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burung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saat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terbang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00628" y="398548"/>
              <a:ext cx="1575056" cy="1848383"/>
              <a:chOff x="5000628" y="398548"/>
              <a:chExt cx="1575056" cy="1848383"/>
            </a:xfrm>
          </p:grpSpPr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27" r="13279"/>
              <a:stretch/>
            </p:blipFill>
            <p:spPr bwMode="auto">
              <a:xfrm>
                <a:off x="5000628" y="398548"/>
                <a:ext cx="1571636" cy="1848383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004048" y="2000710"/>
                <a:ext cx="1571636" cy="22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33" dirty="0">
                    <a:latin typeface="Calibri" pitchFamily="34" charset="0"/>
                    <a:cs typeface="Calibri" pitchFamily="34" charset="0"/>
                  </a:rPr>
                  <a:t>Sumber: </a:t>
                </a:r>
                <a:r>
                  <a:rPr lang="en-US" sz="1333" i="1" dirty="0">
                    <a:latin typeface="Calibri" pitchFamily="34" charset="0"/>
                    <a:cs typeface="Calibri" pitchFamily="34" charset="0"/>
                  </a:rPr>
                  <a:t>shutterstock.com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66713" y="3524250"/>
            <a:ext cx="4769575" cy="2008341"/>
            <a:chOff x="642910" y="2643188"/>
            <a:chExt cx="3577181" cy="1506256"/>
          </a:xfrm>
        </p:grpSpPr>
        <p:grpSp>
          <p:nvGrpSpPr>
            <p:cNvPr id="25" name="Group 24"/>
            <p:cNvGrpSpPr/>
            <p:nvPr/>
          </p:nvGrpSpPr>
          <p:grpSpPr>
            <a:xfrm>
              <a:off x="642910" y="2643188"/>
              <a:ext cx="3577181" cy="1200329"/>
              <a:chOff x="-714412" y="3143254"/>
              <a:chExt cx="3577181" cy="120032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299" y="3339680"/>
                <a:ext cx="1809470" cy="1003903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-714412" y="3143254"/>
                <a:ext cx="1714512" cy="117724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tahap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berudu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katak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bernapas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insang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571735" y="3926353"/>
              <a:ext cx="1571636" cy="223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10248" y="3238499"/>
            <a:ext cx="4667283" cy="2921993"/>
            <a:chOff x="4572000" y="2285998"/>
            <a:chExt cx="3500462" cy="2191495"/>
          </a:xfrm>
        </p:grpSpPr>
        <p:grpSp>
          <p:nvGrpSpPr>
            <p:cNvPr id="30" name="Group 29"/>
            <p:cNvGrpSpPr/>
            <p:nvPr/>
          </p:nvGrpSpPr>
          <p:grpSpPr>
            <a:xfrm>
              <a:off x="4572000" y="2285998"/>
              <a:ext cx="3500462" cy="2191495"/>
              <a:chOff x="6429419" y="904085"/>
              <a:chExt cx="3500462" cy="2191495"/>
            </a:xfrm>
          </p:grpSpPr>
          <p:pic>
            <p:nvPicPr>
              <p:cNvPr id="32" name="Picture 31" descr="C:\Documents and Settings\Administrator\My Documents\13. Buping SD Kelas V (FINAL)\TEMA 1 Sistem Gerak\Subtema 1\18 orca-23182_1280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6500857" y="904085"/>
                <a:ext cx="2323519" cy="1296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429419" y="2195333"/>
                <a:ext cx="3500462" cy="9002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Mamalia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air,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seperti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paus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sz="2400" b="1" dirty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400" b="1" dirty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permukaan</a:t>
                </a:r>
                <a:r>
                  <a:rPr lang="en-US" sz="2400" b="1" dirty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400" b="1" dirty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berkala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menghirup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oksigen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429388" y="2786064"/>
              <a:ext cx="1571636" cy="223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5709" y="285728"/>
            <a:ext cx="5810291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Hewan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8B2B83-942A-412E-BAF5-1C2CD913C0C4}"/>
              </a:ext>
            </a:extLst>
          </p:cNvPr>
          <p:cNvSpPr txBox="1"/>
          <p:nvPr/>
        </p:nvSpPr>
        <p:spPr>
          <a:xfrm>
            <a:off x="717452" y="337627"/>
            <a:ext cx="8820443" cy="984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Sistem </a:t>
            </a:r>
            <a:r>
              <a:rPr lang="id-ID" sz="4000" b="1" spc="-2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Pernapasan</a:t>
            </a:r>
            <a:r>
              <a:rPr lang="id-ID" sz="4000" b="1" spc="41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Cacing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tanah</a:t>
            </a:r>
            <a:endParaRPr lang="en-US" sz="4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E8EF5-DDD9-4F7D-BE2F-5D6CAA8874A0}"/>
              </a:ext>
            </a:extLst>
          </p:cNvPr>
          <p:cNvSpPr txBox="1"/>
          <p:nvPr/>
        </p:nvSpPr>
        <p:spPr>
          <a:xfrm>
            <a:off x="42202" y="1570297"/>
            <a:ext cx="101709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8800" marR="0">
              <a:spcBef>
                <a:spcPts val="1295"/>
              </a:spcBef>
              <a:spcAft>
                <a:spcPts val="0"/>
              </a:spcAf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Sistem pernapasan hewan disesuaikan dengan tempat hidupnya.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 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16A05E-680C-476D-B869-95222C130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0166" y="25551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0D7C2C8-E0D1-4562-BC92-3744DD84D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51" y="2915056"/>
            <a:ext cx="5008099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7575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6FC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Cacing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6FC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Tanah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"/>
              <a:tabLst>
                <a:tab pos="917575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Bernapas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menggunakan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permukaan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kulit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basah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berlendir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"/>
              <a:tabLst>
                <a:tab pos="917575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Permukaan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kulit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tersebut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membantu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pertukaran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gas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oksigen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karbon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dioksida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33.jpeg">
            <a:extLst>
              <a:ext uri="{FF2B5EF4-FFF2-40B4-BE49-F238E27FC236}">
                <a16:creationId xmlns:a16="http://schemas.microsoft.com/office/drawing/2014/main" id="{B1B837CE-C2E4-4E05-A05D-68E58D6871D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9670" y="2555182"/>
            <a:ext cx="3532505" cy="31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55B5-76A3-4334-AD08-C58C9EE0358E}"/>
              </a:ext>
            </a:extLst>
          </p:cNvPr>
          <p:cNvSpPr txBox="1"/>
          <p:nvPr/>
        </p:nvSpPr>
        <p:spPr>
          <a:xfrm>
            <a:off x="196948" y="1451134"/>
            <a:ext cx="5416062" cy="34599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207895" marR="0">
              <a:spcBef>
                <a:spcPts val="445"/>
              </a:spcBef>
              <a:spcAft>
                <a:spcPts val="0"/>
              </a:spcAft>
            </a:pPr>
            <a:r>
              <a:rPr lang="id-ID" sz="20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Serangga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742950" marR="0" lvl="1" indent="-285750">
              <a:spcBef>
                <a:spcPts val="53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495550" algn="l"/>
              </a:tabLst>
            </a:pPr>
            <a:r>
              <a:rPr lang="id-ID" sz="20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Bernapas menggunakan</a:t>
            </a:r>
            <a:r>
              <a:rPr lang="id-ID" sz="2000" spc="-4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solidFill>
                  <a:srgbClr val="00AFEF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trakea.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742950" marR="0" lvl="1" indent="-285750">
              <a:spcBef>
                <a:spcPts val="515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495550" algn="l"/>
              </a:tabLst>
            </a:pPr>
            <a:r>
              <a:rPr lang="id-ID" sz="20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Udara masuk melalui</a:t>
            </a:r>
            <a:r>
              <a:rPr lang="id-ID" sz="2000" spc="-4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stigma.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742950" marR="0" lvl="1" indent="-285750">
              <a:spcBef>
                <a:spcPts val="53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495550" algn="l"/>
              </a:tabLst>
            </a:pPr>
            <a:r>
              <a:rPr lang="id-ID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Stigma </a:t>
            </a:r>
            <a:r>
              <a:rPr lang="id-ID" sz="20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adalah lubang – lubang kecil</a:t>
            </a:r>
            <a:r>
              <a:rPr lang="id-ID" sz="2000" spc="-65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yang</a:t>
            </a:r>
            <a:r>
              <a:rPr lang="en-US" sz="2000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terdapat pada permukaan tubuh serangga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742950" marR="0" lvl="1" indent="-285750">
              <a:spcBef>
                <a:spcPts val="53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495550" algn="l"/>
              </a:tabLst>
            </a:pPr>
            <a:r>
              <a:rPr lang="id-ID" sz="20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Cara bernapas</a:t>
            </a:r>
            <a:r>
              <a:rPr lang="id-ID" sz="2000" spc="-15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: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2462530" marR="0">
              <a:spcBef>
                <a:spcPts val="515"/>
              </a:spcBef>
              <a:spcAft>
                <a:spcPts val="0"/>
              </a:spcAft>
            </a:pPr>
            <a:r>
              <a:rPr lang="id-ID" sz="2000" dirty="0">
                <a:solidFill>
                  <a:srgbClr val="00AF5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oksegen </a:t>
            </a:r>
            <a:r>
              <a:rPr lang="id-ID" sz="2000" dirty="0">
                <a:solidFill>
                  <a:srgbClr val="00AF50"/>
                </a:solidFill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2000" dirty="0">
                <a:solidFill>
                  <a:srgbClr val="00AF50"/>
                </a:solidFill>
                <a:effectLst/>
                <a:latin typeface="Times New Roman" panose="02020603050405020304" pitchFamily="18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solidFill>
                  <a:srgbClr val="00AF5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stigma </a:t>
            </a:r>
            <a:r>
              <a:rPr lang="id-ID" sz="2000" dirty="0">
                <a:solidFill>
                  <a:srgbClr val="00AF50"/>
                </a:solidFill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2000" dirty="0">
                <a:solidFill>
                  <a:srgbClr val="00AF50"/>
                </a:solidFill>
                <a:effectLst/>
                <a:latin typeface="Times New Roman" panose="02020603050405020304" pitchFamily="18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2000" dirty="0">
                <a:solidFill>
                  <a:srgbClr val="00AF5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trakea </a:t>
            </a:r>
            <a:r>
              <a:rPr lang="id-ID" sz="2000" dirty="0">
                <a:solidFill>
                  <a:srgbClr val="00AF50"/>
                </a:solidFill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2000" dirty="0">
                <a:solidFill>
                  <a:srgbClr val="00AF5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seluruh tubuh.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45437-13B2-47A3-9161-98B64D8643F1}"/>
              </a:ext>
            </a:extLst>
          </p:cNvPr>
          <p:cNvSpPr txBox="1"/>
          <p:nvPr/>
        </p:nvSpPr>
        <p:spPr>
          <a:xfrm>
            <a:off x="858129" y="520505"/>
            <a:ext cx="1056483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Sistem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pernapasan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Serangga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9BC65-9966-4B30-86F7-E09187643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18" y="1696237"/>
            <a:ext cx="6020434" cy="45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E1CF5-116C-4DA4-A5E3-E5C5365EB491}"/>
              </a:ext>
            </a:extLst>
          </p:cNvPr>
          <p:cNvSpPr txBox="1"/>
          <p:nvPr/>
        </p:nvSpPr>
        <p:spPr>
          <a:xfrm>
            <a:off x="2082018" y="590843"/>
            <a:ext cx="845468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Sistem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Pernapasan</a:t>
            </a:r>
            <a:r>
              <a:rPr lang="en-US" sz="3600" dirty="0">
                <a:solidFill>
                  <a:srgbClr val="FF0000"/>
                </a:solidFill>
              </a:rPr>
              <a:t> pada </a:t>
            </a:r>
            <a:r>
              <a:rPr lang="en-US" sz="3600" dirty="0" err="1">
                <a:solidFill>
                  <a:srgbClr val="FF0000"/>
                </a:solidFill>
              </a:rPr>
              <a:t>Ikan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FC516-8505-45A2-A18B-CA48AA8E2B75}"/>
              </a:ext>
            </a:extLst>
          </p:cNvPr>
          <p:cNvSpPr txBox="1"/>
          <p:nvPr/>
        </p:nvSpPr>
        <p:spPr>
          <a:xfrm>
            <a:off x="295422" y="1533378"/>
            <a:ext cx="5627076" cy="493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ts val="2350"/>
              </a:lnSpc>
              <a:spcBef>
                <a:spcPts val="375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58165" algn="l"/>
              </a:tabLst>
            </a:pP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Bernapas menggunakan</a:t>
            </a:r>
            <a:r>
              <a:rPr lang="id-ID" spc="-2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insang</a:t>
            </a:r>
            <a:endParaRPr lang="en-US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58165" algn="l"/>
              </a:tabLst>
            </a:pP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Cara bernapas ikan</a:t>
            </a:r>
            <a:r>
              <a:rPr lang="id-ID" spc="10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:</a:t>
            </a:r>
            <a:endParaRPr lang="en-US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R="0" lv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tabLst>
                <a:tab pos="558165" algn="l"/>
              </a:tabLst>
            </a:pPr>
            <a:r>
              <a:rPr lang="en-US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   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Air(oksigen) </a:t>
            </a:r>
            <a:r>
              <a:rPr lang="id-ID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dirty="0">
                <a:effectLst/>
                <a:latin typeface="Times New Roman" panose="02020603050405020304" pitchFamily="18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mulut </a:t>
            </a:r>
            <a:r>
              <a:rPr lang="id-ID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dirty="0">
                <a:effectLst/>
                <a:latin typeface="Times New Roman" panose="02020603050405020304" pitchFamily="18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insang</a:t>
            </a:r>
            <a:endParaRPr lang="en-US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indent="-342900">
              <a:lnSpc>
                <a:spcPts val="2160"/>
              </a:lnSpc>
              <a:buFont typeface="Wingdings" panose="05000000000000000000" pitchFamily="2" charset="2"/>
              <a:buChar char=""/>
              <a:tabLst>
                <a:tab pos="558165" algn="l"/>
              </a:tabLst>
            </a:pPr>
            <a:r>
              <a:rPr lang="id-ID" spc="-1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Pernapasan</a:t>
            </a:r>
            <a:r>
              <a:rPr lang="id-ID" spc="-27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ikan</a:t>
            </a:r>
            <a:r>
              <a:rPr lang="id-ID" spc="-27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terjadi</a:t>
            </a:r>
            <a:r>
              <a:rPr lang="id-ID" spc="-26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dalam</a:t>
            </a:r>
            <a:r>
              <a:rPr lang="id-ID" spc="-26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2</a:t>
            </a:r>
            <a:r>
              <a:rPr lang="id-ID" spc="-27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tahap</a:t>
            </a:r>
            <a:r>
              <a:rPr lang="id-ID" spc="-27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yaitu</a:t>
            </a:r>
            <a:r>
              <a:rPr lang="id-ID" spc="-26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:</a:t>
            </a:r>
            <a:endParaRPr lang="en-US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514985" marR="0">
              <a:lnSpc>
                <a:spcPts val="233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1. </a:t>
            </a:r>
            <a:r>
              <a:rPr lang="id-ID" spc="-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Tahap</a:t>
            </a:r>
            <a:r>
              <a:rPr lang="id-ID" spc="-2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Inspirasi</a:t>
            </a:r>
            <a:r>
              <a:rPr lang="id-ID" spc="-24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:</a:t>
            </a:r>
            <a:r>
              <a:rPr lang="id-ID" spc="-23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air</a:t>
            </a:r>
            <a:r>
              <a:rPr lang="id-ID" spc="-23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masuk</a:t>
            </a:r>
            <a:r>
              <a:rPr lang="id-ID" spc="-24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melalui</a:t>
            </a:r>
            <a:r>
              <a:rPr lang="id-ID" spc="-23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mulut</a:t>
            </a:r>
            <a:r>
              <a:rPr lang="id-ID" spc="-23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bersamaan</a:t>
            </a:r>
            <a:r>
              <a:rPr lang="id-ID" spc="-24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dengan</a:t>
            </a:r>
            <a:r>
              <a:rPr lang="id-ID" spc="-22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itu</a:t>
            </a:r>
            <a:r>
              <a:rPr lang="id-ID" spc="-2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tutup</a:t>
            </a:r>
            <a:r>
              <a:rPr lang="en-US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insang</a:t>
            </a:r>
            <a:r>
              <a:rPr lang="en-US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menutup sehingga air mengalir ke dalam insang</a:t>
            </a:r>
            <a:endParaRPr lang="en-US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>
              <a:lnSpc>
                <a:spcPts val="2160"/>
              </a:lnSpc>
              <a:tabLst>
                <a:tab pos="558165" algn="l"/>
              </a:tabLst>
            </a:pPr>
            <a:r>
              <a:rPr lang="en-US" spc="-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      2. </a:t>
            </a:r>
            <a:r>
              <a:rPr lang="id-ID" spc="-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Tahap</a:t>
            </a:r>
            <a:r>
              <a:rPr lang="id-ID" spc="-7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Ekspirasi</a:t>
            </a:r>
            <a:r>
              <a:rPr lang="id-ID" spc="-9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:</a:t>
            </a:r>
            <a:r>
              <a:rPr lang="id-ID" spc="-5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mulut</a:t>
            </a:r>
            <a:r>
              <a:rPr lang="id-ID" spc="-5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ikan</a:t>
            </a:r>
            <a:r>
              <a:rPr lang="id-ID" spc="-7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menutup</a:t>
            </a:r>
            <a:r>
              <a:rPr lang="id-ID" spc="-5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dan</a:t>
            </a:r>
            <a:r>
              <a:rPr lang="id-ID" spc="-5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tutup</a:t>
            </a:r>
            <a:r>
              <a:rPr lang="id-ID" spc="-5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insang</a:t>
            </a:r>
            <a:r>
              <a:rPr lang="id-ID" spc="-5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membuka</a:t>
            </a:r>
            <a:r>
              <a:rPr lang="id-ID" spc="-5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sehingga</a:t>
            </a:r>
            <a:r>
              <a:rPr lang="id-ID" spc="-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air mengalir keluar melalui lembaran insang. </a:t>
            </a:r>
            <a:r>
              <a:rPr lang="id-ID" spc="-2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Pada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saat itu terjadi pertukaran gas (darah</a:t>
            </a:r>
            <a:r>
              <a:rPr lang="id-ID" spc="-13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melepaskan</a:t>
            </a:r>
            <a:r>
              <a:rPr lang="id-ID" spc="-13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karbondioksida</a:t>
            </a:r>
            <a:r>
              <a:rPr lang="id-ID" spc="-15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pc="-2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ke</a:t>
            </a:r>
            <a:r>
              <a:rPr lang="id-ID" spc="-13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dalam</a:t>
            </a:r>
            <a:r>
              <a:rPr lang="id-ID" spc="-13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air</a:t>
            </a:r>
            <a:r>
              <a:rPr lang="id-ID" spc="-14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dan</a:t>
            </a:r>
            <a:r>
              <a:rPr lang="id-ID" spc="-13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mengikat</a:t>
            </a:r>
            <a:r>
              <a:rPr lang="id-ID" spc="-11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oksigen</a:t>
            </a:r>
            <a:r>
              <a:rPr lang="id-ID" spc="-14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dari</a:t>
            </a:r>
            <a:r>
              <a:rPr lang="id-ID" spc="-13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pc="-35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air.)</a:t>
            </a:r>
            <a:endParaRPr lang="en-US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R="0" lv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tabLst>
                <a:tab pos="558165" algn="l"/>
              </a:tabLst>
            </a:pP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58165" algn="l"/>
              </a:tabLst>
            </a:pPr>
            <a:endParaRPr lang="en-US" sz="11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EB19C-35F3-46BB-8C1D-E4150EC9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2" y="1533378"/>
            <a:ext cx="5479900" cy="40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74D010-6C57-436B-8ADF-7A34829E2D29}"/>
              </a:ext>
            </a:extLst>
          </p:cNvPr>
          <p:cNvSpPr txBox="1"/>
          <p:nvPr/>
        </p:nvSpPr>
        <p:spPr>
          <a:xfrm>
            <a:off x="1221545" y="422030"/>
            <a:ext cx="974891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Sistem </a:t>
            </a:r>
            <a:r>
              <a:rPr lang="id-ID" sz="3200" b="1" spc="-2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Pernapasan</a:t>
            </a:r>
            <a:r>
              <a:rPr lang="id-ID" sz="3200" b="1" spc="41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3200" b="1" spc="415" dirty="0" err="1">
                <a:solidFill>
                  <a:srgbClr val="FF000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Amfibi</a:t>
            </a:r>
            <a:r>
              <a:rPr lang="en-US" sz="3200" b="1" spc="415" dirty="0">
                <a:solidFill>
                  <a:srgbClr val="FF000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(</a:t>
            </a:r>
            <a:r>
              <a:rPr lang="en-US" sz="3200" b="1" spc="415" dirty="0" err="1">
                <a:solidFill>
                  <a:srgbClr val="FF000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Katak</a:t>
            </a:r>
            <a:r>
              <a:rPr lang="en-US" sz="3200" b="1" spc="415" dirty="0">
                <a:solidFill>
                  <a:srgbClr val="FF000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)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0A4A1-6466-4498-AC3A-4A718E23C52A}"/>
              </a:ext>
            </a:extLst>
          </p:cNvPr>
          <p:cNvSpPr txBox="1"/>
          <p:nvPr/>
        </p:nvSpPr>
        <p:spPr>
          <a:xfrm>
            <a:off x="344557" y="1577009"/>
            <a:ext cx="5128592" cy="39032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1312545" marR="0">
              <a:lnSpc>
                <a:spcPts val="2610"/>
              </a:lnSpc>
              <a:spcBef>
                <a:spcPts val="480"/>
              </a:spcBef>
              <a:spcAft>
                <a:spcPts val="0"/>
              </a:spcAft>
            </a:pP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Amfibi (Katak)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"/>
              <a:tabLst>
                <a:tab pos="1599565" algn="l"/>
                <a:tab pos="2486025" algn="l"/>
                <a:tab pos="3672205" algn="l"/>
                <a:tab pos="5455920" algn="l"/>
                <a:tab pos="6344920" algn="l"/>
                <a:tab pos="6866255" algn="l"/>
                <a:tab pos="7798435" algn="l"/>
              </a:tabLst>
            </a:pP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Amfibi</a:t>
            </a:r>
            <a:r>
              <a:rPr lang="en-US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bernapas</a:t>
            </a:r>
            <a:r>
              <a:rPr lang="en-US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menggunakan</a:t>
            </a:r>
            <a:r>
              <a:rPr lang="en-US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insang</a:t>
            </a:r>
            <a:r>
              <a:rPr lang="en-US" sz="2000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jika</a:t>
            </a:r>
            <a:r>
              <a:rPr lang="en-US" sz="2000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berada</a:t>
            </a:r>
            <a:endParaRPr lang="en-US" sz="2000" dirty="0">
              <a:effectLst/>
              <a:latin typeface="Arial Black" panose="020B0A040201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0" lv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ts val="2000"/>
              <a:tabLst>
                <a:tab pos="1599565" algn="l"/>
                <a:tab pos="2486025" algn="l"/>
                <a:tab pos="3672205" algn="l"/>
                <a:tab pos="5455920" algn="l"/>
                <a:tab pos="6344920" algn="l"/>
                <a:tab pos="6866255" algn="l"/>
                <a:tab pos="7798435" algn="l"/>
              </a:tabLst>
            </a:pPr>
            <a:r>
              <a:rPr lang="en-US" sz="2000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</a:t>
            </a:r>
            <a:r>
              <a:rPr lang="en-US" sz="2000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air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R="0" lv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ts val="2000"/>
              <a:tabLst>
                <a:tab pos="1599565" algn="l"/>
                <a:tab pos="2486025" algn="l"/>
                <a:tab pos="3672205" algn="l"/>
                <a:tab pos="5455920" algn="l"/>
                <a:tab pos="6344920" algn="l"/>
                <a:tab pos="6866255" algn="l"/>
                <a:tab pos="7798435" algn="l"/>
              </a:tabLst>
            </a:pP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"/>
              <a:tabLst>
                <a:tab pos="1599565" algn="l"/>
              </a:tabLst>
            </a:pP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Amfibi</a:t>
            </a:r>
            <a:r>
              <a:rPr lang="id-ID" sz="2000" spc="-26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bernapas</a:t>
            </a:r>
            <a:r>
              <a:rPr lang="id-ID" sz="2000" spc="-27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menggunakan</a:t>
            </a:r>
            <a:r>
              <a:rPr lang="id-ID" sz="2000" spc="-26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paru</a:t>
            </a:r>
            <a:r>
              <a:rPr lang="id-ID" sz="2000" spc="-26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id-ID" sz="2000" spc="-26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paru</a:t>
            </a:r>
            <a:r>
              <a:rPr lang="id-ID" sz="2000" spc="-26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jika</a:t>
            </a:r>
            <a:r>
              <a:rPr lang="id-ID" sz="2000" spc="-26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berada</a:t>
            </a:r>
            <a:r>
              <a:rPr lang="en-US" sz="2000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di darat</a:t>
            </a: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R="0" lv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ts val="2000"/>
              <a:tabLst>
                <a:tab pos="1599565" algn="l"/>
              </a:tabLst>
            </a:pPr>
            <a:endParaRPr lang="en-US" sz="20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1127760" lvl="0" indent="-342900">
              <a:lnSpc>
                <a:spcPct val="85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"/>
              <a:tabLst>
                <a:tab pos="1599565" algn="l"/>
              </a:tabLst>
            </a:pP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Amfibi memiliki kulit yang selalu lembab</a:t>
            </a:r>
            <a:r>
              <a:rPr lang="en-US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dan</a:t>
            </a:r>
            <a:r>
              <a:rPr lang="en-US" sz="2000" spc="-130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basah</a:t>
            </a:r>
            <a:r>
              <a:rPr lang="en-US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untuk</a:t>
            </a:r>
            <a:r>
              <a:rPr lang="en-US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membantu</a:t>
            </a:r>
            <a:r>
              <a:rPr lang="en-US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pertukaran   oksigen   dan karbon</a:t>
            </a:r>
            <a:r>
              <a:rPr lang="id-ID" sz="2000" spc="7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20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dioksida</a:t>
            </a:r>
            <a:endParaRPr lang="en-US" sz="2000" dirty="0">
              <a:effectLst/>
              <a:latin typeface="Arial Black" panose="020B0A040201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pic>
        <p:nvPicPr>
          <p:cNvPr id="5" name="Picture 2" descr="Alat Pernapasan Katak - Pengertian, Tahap, Fase, Gambar, Berudu">
            <a:extLst>
              <a:ext uri="{FF2B5EF4-FFF2-40B4-BE49-F238E27FC236}">
                <a16:creationId xmlns:a16="http://schemas.microsoft.com/office/drawing/2014/main" id="{750E4B67-3EFD-49AD-B4DB-3AD768C8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1" y="1311965"/>
            <a:ext cx="5957356" cy="51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81B1B8-D9F0-4682-853B-9D2E2A5B0196}"/>
              </a:ext>
            </a:extLst>
          </p:cNvPr>
          <p:cNvSpPr txBox="1"/>
          <p:nvPr/>
        </p:nvSpPr>
        <p:spPr>
          <a:xfrm>
            <a:off x="211015" y="1997611"/>
            <a:ext cx="4614203" cy="2987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1309370" marR="0">
              <a:spcBef>
                <a:spcPts val="860"/>
              </a:spcBef>
              <a:spcAft>
                <a:spcPts val="0"/>
              </a:spcAft>
            </a:pPr>
            <a:r>
              <a:rPr lang="id-ID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Reptilia</a:t>
            </a: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515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"/>
              <a:tabLst>
                <a:tab pos="1597025" algn="l"/>
              </a:tabLst>
            </a:pP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Bernafas menggunakan paru –</a:t>
            </a:r>
            <a:r>
              <a:rPr lang="id-ID" sz="1800" spc="-14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paru</a:t>
            </a:r>
            <a:endParaRPr lang="en-US" sz="1050" dirty="0">
              <a:effectLst/>
              <a:latin typeface="Arial Black" panose="020B0A040201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>
              <a:spcBef>
                <a:spcPts val="775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"/>
              <a:tabLst>
                <a:tab pos="1597025" algn="l"/>
                <a:tab pos="2233930" algn="l"/>
                <a:tab pos="3201670" algn="l"/>
                <a:tab pos="3943985" algn="l"/>
                <a:tab pos="5313045" algn="l"/>
                <a:tab pos="6281420" algn="l"/>
                <a:tab pos="6964680" algn="l"/>
                <a:tab pos="7279640" algn="l"/>
              </a:tabLst>
            </a:pP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Ada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reptilia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yang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menyelam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seperti</a:t>
            </a:r>
            <a:r>
              <a:rPr lang="en-US" dirty="0"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kura–kura,</a:t>
            </a:r>
            <a:r>
              <a:rPr lang="id-ID" sz="18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penyu dan buaya</a:t>
            </a:r>
            <a:endParaRPr lang="en-US" sz="18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42900" marR="0" lvl="0" indent="-342900">
              <a:spcBef>
                <a:spcPts val="78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"/>
              <a:tabLst>
                <a:tab pos="1597025" algn="l"/>
              </a:tabLst>
            </a:pP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Cara bernafas reptilia</a:t>
            </a:r>
            <a:r>
              <a:rPr lang="id-ID" sz="1800" spc="175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:</a:t>
            </a:r>
            <a:endParaRPr lang="en-US" sz="1050" dirty="0">
              <a:latin typeface="Arial Black" panose="020B0A040201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0" lvl="0">
              <a:spcBef>
                <a:spcPts val="780"/>
              </a:spcBef>
              <a:spcAft>
                <a:spcPts val="0"/>
              </a:spcAft>
              <a:buSzPts val="2000"/>
              <a:tabLst>
                <a:tab pos="1597025" algn="l"/>
              </a:tabLst>
            </a:pPr>
            <a:r>
              <a:rPr lang="en-US" sz="105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  </a:t>
            </a:r>
            <a:r>
              <a:rPr lang="id-ID" sz="18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Oksigen </a:t>
            </a:r>
            <a:r>
              <a:rPr lang="id-ID" sz="1800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1800" dirty="0">
                <a:effectLst/>
                <a:latin typeface="Times New Roman" panose="02020603050405020304" pitchFamily="18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hidung </a:t>
            </a:r>
            <a:r>
              <a:rPr lang="id-ID" sz="1800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1800" dirty="0">
                <a:effectLst/>
                <a:latin typeface="Times New Roman" panose="02020603050405020304" pitchFamily="18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tenggorokan </a:t>
            </a:r>
            <a:r>
              <a:rPr lang="id-ID" sz="1800" dirty="0">
                <a:effectLst/>
                <a:latin typeface="Wingdings" panose="05000000000000000000" pitchFamily="2" charset="2"/>
                <a:ea typeface="Arial Black" panose="020B0A04020102020204" pitchFamily="34" charset="0"/>
                <a:cs typeface="Arial Black" panose="020B0A04020102020204" pitchFamily="34" charset="0"/>
              </a:rPr>
              <a:t>à</a:t>
            </a:r>
            <a:r>
              <a:rPr lang="id-ID" sz="1800" dirty="0">
                <a:effectLst/>
                <a:latin typeface="Times New Roman" panose="02020603050405020304" pitchFamily="18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id-ID" sz="1800" dirty="0"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paru – paru</a:t>
            </a:r>
            <a:endParaRPr lang="en-US" sz="1800" dirty="0"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2AAAB-5DE7-4A05-BC9C-C77E05A509DF}"/>
              </a:ext>
            </a:extLst>
          </p:cNvPr>
          <p:cNvSpPr txBox="1"/>
          <p:nvPr/>
        </p:nvSpPr>
        <p:spPr>
          <a:xfrm>
            <a:off x="1111348" y="604911"/>
            <a:ext cx="1021314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Sistem </a:t>
            </a:r>
            <a:r>
              <a:rPr lang="id-ID" sz="3600" b="1" spc="-2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Pernapasan</a:t>
            </a:r>
            <a:r>
              <a:rPr lang="en-US" sz="3600" b="1" spc="415" dirty="0">
                <a:solidFill>
                  <a:srgbClr val="FF000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3600" b="1" spc="415" dirty="0" err="1">
                <a:solidFill>
                  <a:srgbClr val="FF000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Reftilia</a:t>
            </a:r>
            <a:endParaRPr lang="en-US" sz="36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7170" name="Picture 2" descr="Sistem Pernapasan Pada Hewan Reptil Dan Penjelasannya | Penjaskes ...">
            <a:extLst>
              <a:ext uri="{FF2B5EF4-FFF2-40B4-BE49-F238E27FC236}">
                <a16:creationId xmlns:a16="http://schemas.microsoft.com/office/drawing/2014/main" id="{6732BC24-6751-4A44-80EF-B126219E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78" y="2357437"/>
            <a:ext cx="6839351" cy="33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84</TotalTime>
  <Words>614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Gothic Std B</vt:lpstr>
      <vt:lpstr>Arial</vt:lpstr>
      <vt:lpstr>Arial Black</vt:lpstr>
      <vt:lpstr>Arial Rounded MT Bold</vt:lpstr>
      <vt:lpstr>Bahnschrift Condensed</vt:lpstr>
      <vt:lpstr>Calibri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2021-08-07T12:19:32Z</dcterms:created>
  <dcterms:modified xsi:type="dcterms:W3CDTF">2021-08-11T16:26:08Z</dcterms:modified>
</cp:coreProperties>
</file>