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75" r:id="rId4"/>
    <p:sldId id="279" r:id="rId5"/>
    <p:sldId id="290" r:id="rId6"/>
    <p:sldId id="277" r:id="rId7"/>
    <p:sldId id="266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028FD-0694-4D09-A4C2-D91BC24E5E85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72079-4811-4A80-83AB-DB63060A55C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325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25147-4EE9-4A32-8F0D-88F8973556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512A-13FF-4CD1-8647-DE41351D8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3F00D-BB4D-4057-AE44-467BC5C1C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6D230-D891-4F34-AC7D-1795B559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50C89-4094-4561-8B52-079CA784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C8FCE-DFC4-48BF-820A-4E9B06C3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967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55A0-5F7F-4369-B8FB-7CB1E3A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23AF5-1A15-41E1-8379-355BA96DC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AAB48-298C-4969-A29A-AA264F4F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59A2-4C68-4E4A-A216-826898B1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31ABF-44EC-4378-87A9-1D822213F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607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5C63D-2E4E-43DE-ADD7-D6D0E8E3E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6D7C9-1824-42B8-AFD8-7D9DD8653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BF163-D0B1-45B9-BD13-72745CF6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15A3C-014A-4216-B813-253C8DE9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8999F-FBCC-46D0-A2A4-EAA81588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642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7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7DD0-5FC5-406A-96EE-3E1BD39A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FA721-228E-4739-9828-78BD2DB6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353AD-BED2-4C1D-B70F-17F94F9B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D5211-02AE-42E4-9B2D-72C8F945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E83B1-16F3-43AF-83E2-974EA1FF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82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C912-AE7A-485E-9835-1068AFFEB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B8C1F-C9CA-4DC1-9A97-DED7BBB0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5BDF2-FD68-4ABE-9FAE-A1090F74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D3FBF-4879-453E-8978-854AC0A8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1C092-3955-49CD-BC39-02F06DBF3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4481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D20E-1A39-44FB-93DE-956ED73E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6340-06DF-4446-A1A2-728FCA1E8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01B2-78D0-4E7E-B28C-AF79D7B54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20912-7935-49AC-B1C3-EE4E04B3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9639-8B80-4064-99C7-5D5F6365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4C5EE-CC9A-4CD4-B59F-3CD98A4A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625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E623-C40A-4355-ADB5-94BC23BF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7A221-D137-422E-A2D4-501826AA2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6A471E-A5C2-4620-A9D8-6394164E2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13912-EC59-4941-9E72-199EC0423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51203-8154-4369-BD88-C10006E02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24232E-FF0B-446A-B518-D755B90D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DA5B2-EAC1-47AD-8368-BE11EA7C4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A2EF8-9641-4DAB-A555-1EF30DF1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914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F380-6336-4AA0-80F4-10AA79FD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AEA7D-DEF2-47AD-BBAB-C4E598B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BAEA8-A956-42DF-AC37-52FAAA24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30152-2A0F-404F-97DC-90A83084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44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33A9F-A7F1-4583-AC19-9646C632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E4147-94D9-462F-B44D-3A5EA60C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D9D21-4D3F-4F8C-AA7E-EED32698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653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4083-B372-45E1-9BDD-B701E810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6D0F-6A3D-4099-A911-3A0932E4C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DCA99-F1A3-48C7-8808-EC3CD7E6F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0C910-3716-4585-9B93-B9D19466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3A508-56AC-4AF5-ABA4-B6DDC824A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D414E-2634-450E-9703-B933568D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97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0CF7-117A-4E13-80BE-476F140C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38E9C-DCA2-4756-90F8-10F61A8A9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3CEBC-FE93-41EF-B9AB-72C9E3F9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B5EC8-68DF-4F96-A71E-59D36DAE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A879C-79DD-4460-80E0-6EDE2EF9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27057-AA2A-4FA2-B395-17F37E13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323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6CB50-FFF1-408F-A17D-079EA2167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018EB-665D-4575-88C3-0BB521967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29BD0-167A-4B08-8B62-5C45317B8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93CB-52F1-4FD8-8DA9-D2A7303E168B}" type="datetimeFigureOut">
              <a:rPr lang="en-ID" smtClean="0"/>
              <a:t>04/04/2021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FDFF3-FD86-4113-BBBD-F51D768B6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B1C69-B32D-431F-8589-B92A13A0B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522B-2BB7-40BF-BB9E-1B6C5B6F4CE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147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_office\DOKUMEN KERJA ERLANGGA\PPT BUPENA 4D\tema 8 subtema 1\petani teh shutterstock_213847234.jpg">
            <a:extLst>
              <a:ext uri="{FF2B5EF4-FFF2-40B4-BE49-F238E27FC236}">
                <a16:creationId xmlns:a16="http://schemas.microsoft.com/office/drawing/2014/main" id="{99453D2D-E0D6-43DA-8E15-617D76DE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CC9132-847D-454A-8A58-B81197A8AC86}"/>
              </a:ext>
            </a:extLst>
          </p:cNvPr>
          <p:cNvSpPr/>
          <p:nvPr/>
        </p:nvSpPr>
        <p:spPr>
          <a:xfrm>
            <a:off x="5233" y="6150114"/>
            <a:ext cx="1033842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Rounded MT Bold"/>
              </a:rPr>
              <a:t>DAERAH TEMPAT TINGGALKU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FB327B-38B3-40A8-8BC2-C8A790CD7BCC}"/>
              </a:ext>
            </a:extLst>
          </p:cNvPr>
          <p:cNvSpPr/>
          <p:nvPr/>
        </p:nvSpPr>
        <p:spPr>
          <a:xfrm>
            <a:off x="5233" y="5389288"/>
            <a:ext cx="287620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 Rounded MT Bold"/>
              </a:rPr>
              <a:t>TEMA 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DADA3E-EF19-43DA-A1D1-DDFB047C849E}"/>
              </a:ext>
            </a:extLst>
          </p:cNvPr>
          <p:cNvSpPr/>
          <p:nvPr/>
        </p:nvSpPr>
        <p:spPr>
          <a:xfrm>
            <a:off x="0" y="6057563"/>
            <a:ext cx="5136381" cy="76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6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4">
            <a:extLst>
              <a:ext uri="{FF2B5EF4-FFF2-40B4-BE49-F238E27FC236}">
                <a16:creationId xmlns:a16="http://schemas.microsoft.com/office/drawing/2014/main" id="{D2C85639-EB6B-4A62-9CEF-E5D2F77E0444}"/>
              </a:ext>
            </a:extLst>
          </p:cNvPr>
          <p:cNvSpPr/>
          <p:nvPr/>
        </p:nvSpPr>
        <p:spPr>
          <a:xfrm>
            <a:off x="116936" y="118805"/>
            <a:ext cx="1817881" cy="370724"/>
          </a:xfrm>
          <a:prstGeom prst="round2DiagRect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accent6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Subtema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DB6E7F-3582-434F-99C7-D3929505013E}"/>
              </a:ext>
            </a:extLst>
          </p:cNvPr>
          <p:cNvSpPr txBox="1"/>
          <p:nvPr/>
        </p:nvSpPr>
        <p:spPr>
          <a:xfrm>
            <a:off x="2227321" y="118805"/>
            <a:ext cx="5724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Bangga Terhadap Daerah Tempat Tinggalku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633769-0C6D-4230-878C-1B1F8702A2D0}"/>
              </a:ext>
            </a:extLst>
          </p:cNvPr>
          <p:cNvSpPr/>
          <p:nvPr/>
        </p:nvSpPr>
        <p:spPr>
          <a:xfrm>
            <a:off x="7952259" y="118805"/>
            <a:ext cx="492663" cy="370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id-ID" sz="2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P2</a:t>
            </a:r>
            <a:endParaRPr lang="id-ID" sz="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7B7DC1-4A4B-4DE1-B882-011B61ED3A11}"/>
              </a:ext>
            </a:extLst>
          </p:cNvPr>
          <p:cNvSpPr/>
          <p:nvPr/>
        </p:nvSpPr>
        <p:spPr>
          <a:xfrm rot="5400000">
            <a:off x="1895706" y="264889"/>
            <a:ext cx="370726" cy="7855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96A897-6939-4449-B036-26A9CBD3C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862"/>
            <a:ext cx="12192000" cy="6182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072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145774" y="148301"/>
            <a:ext cx="11900452" cy="3064152"/>
            <a:chOff x="108074" y="161255"/>
            <a:chExt cx="8229019" cy="3217359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108074" y="898366"/>
              <a:ext cx="660770" cy="47308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3143" y="529810"/>
              <a:ext cx="8083950" cy="28488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81945" y="1084204"/>
              <a:ext cx="7519016" cy="1809726"/>
            </a:xfrm>
            <a:prstGeom prst="rect">
              <a:avLst/>
            </a:prstGeom>
          </p:spPr>
          <p:txBody>
            <a:bodyPr wrap="square" numCol="1" spcCol="457200">
              <a:spAutoFit/>
            </a:bodyPr>
            <a:lstStyle/>
            <a:p>
              <a:pPr marL="731509" indent="-731509">
                <a:spcAft>
                  <a:spcPts val="600"/>
                </a:spcAft>
                <a:buFont typeface="+mj-lt"/>
                <a:buAutoNum type="arabicPeriod"/>
              </a:pPr>
              <a:r>
                <a:rPr lang="id-ID" sz="24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Menjelaskan tokoh dan penokohan dalam cerita fiksi</a:t>
              </a:r>
            </a:p>
            <a:p>
              <a:pPr marL="731509" indent="-731509">
                <a:spcAft>
                  <a:spcPts val="600"/>
                </a:spcAft>
                <a:buFont typeface="+mj-lt"/>
                <a:buAutoNum type="arabicPeriod"/>
              </a:pPr>
              <a:r>
                <a:rPr lang="id-ID" sz="2400" dirty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Membuat gambar tiga dimensi</a:t>
              </a:r>
              <a:endParaRPr lang="id-ID" sz="1050" dirty="0">
                <a:latin typeface="Arial" pitchFamily="34" charset="0"/>
                <a:cs typeface="Arial" pitchFamily="34" charset="0"/>
              </a:endParaRPr>
            </a:p>
            <a:p>
              <a:pPr marL="731509" indent="-731509">
                <a:spcAft>
                  <a:spcPts val="600"/>
                </a:spcAft>
                <a:buFont typeface="+mj-lt"/>
                <a:buAutoNum type="arabicPeriod"/>
              </a:pPr>
              <a:r>
                <a:rPr lang="id-ID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Menjelaskan hubungan gaya dan gerak pada peristiwa di lingkungan sekitar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8075" y="161255"/>
              <a:ext cx="5472607" cy="737111"/>
              <a:chOff x="292991" y="401389"/>
              <a:chExt cx="5472607" cy="737111"/>
            </a:xfrm>
          </p:grpSpPr>
          <p:sp>
            <p:nvSpPr>
              <p:cNvPr id="39" name="Pentagon 38"/>
              <p:cNvSpPr/>
              <p:nvPr/>
            </p:nvSpPr>
            <p:spPr>
              <a:xfrm>
                <a:off x="292991" y="401389"/>
                <a:ext cx="5472607" cy="737111"/>
              </a:xfrm>
              <a:prstGeom prst="homePlat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786903" y="529811"/>
                <a:ext cx="4350740" cy="5493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fi-FI" sz="28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Hari ini kita akan belajar: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55567" y="3441151"/>
            <a:ext cx="11690658" cy="3268548"/>
            <a:chOff x="248911" y="4032109"/>
            <a:chExt cx="7939934" cy="1971762"/>
          </a:xfrm>
        </p:grpSpPr>
        <p:sp>
          <p:nvSpPr>
            <p:cNvPr id="42" name="Rounded Rectangle 41"/>
            <p:cNvSpPr/>
            <p:nvPr/>
          </p:nvSpPr>
          <p:spPr>
            <a:xfrm>
              <a:off x="248911" y="4032109"/>
              <a:ext cx="7939934" cy="1925684"/>
            </a:xfrm>
            <a:prstGeom prst="roundRect">
              <a:avLst>
                <a:gd name="adj" fmla="val 477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4770" y="4743526"/>
              <a:ext cx="4176464" cy="126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>
                <a:buAutoNum type="arabicPeriod"/>
              </a:pPr>
              <a:r>
                <a:rPr lang="id-ID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Percaya diri</a:t>
              </a:r>
            </a:p>
            <a:p>
              <a:pPr marL="457200" indent="-457200" algn="ctr">
                <a:buAutoNum type="arabicPeriod"/>
              </a:pPr>
              <a:r>
                <a:rPr lang="id-ID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Kerja sama</a:t>
              </a:r>
            </a:p>
            <a:p>
              <a:pPr marL="457200" indent="-457200" algn="ctr">
                <a:buAutoNum type="arabicPeriod"/>
              </a:pPr>
              <a:r>
                <a:rPr lang="id-ID" sz="24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Tanggung jawab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2860" y="4197143"/>
              <a:ext cx="6612038" cy="27850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fi-FI" sz="2400" b="1" dirty="0">
                  <a:latin typeface="Arial" pitchFamily="34" charset="0"/>
                  <a:cs typeface="Arial" pitchFamily="34" charset="0"/>
                </a:rPr>
                <a:t>Sikap yang akan kita kembangkan</a:t>
              </a:r>
              <a:r>
                <a:rPr lang="fi-FI" sz="24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305044" y="4630071"/>
              <a:ext cx="779591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 descr="C:\Users\user\Documents\ENDAH\TEMATIK TERPADU 4A\Subtema 2\gambar\guru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8"/>
          <a:stretch/>
        </p:blipFill>
        <p:spPr bwMode="auto">
          <a:xfrm flipH="1">
            <a:off x="9369286" y="2996471"/>
            <a:ext cx="2822713" cy="363684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70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r="14127"/>
          <a:stretch/>
        </p:blipFill>
        <p:spPr>
          <a:xfrm>
            <a:off x="8813232" y="1709278"/>
            <a:ext cx="3219742" cy="3830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514235" y="348200"/>
            <a:ext cx="88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Menjelaskan Tokoh dan Penokohan dalam Cerita Fiksi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2643" y="783836"/>
            <a:ext cx="11966713" cy="701614"/>
            <a:chOff x="0" y="1861375"/>
            <a:chExt cx="9001125" cy="3323251"/>
          </a:xfrm>
        </p:grpSpPr>
        <p:sp>
          <p:nvSpPr>
            <p:cNvPr id="30" name="Rectangle 29"/>
            <p:cNvSpPr/>
            <p:nvPr/>
          </p:nvSpPr>
          <p:spPr>
            <a:xfrm>
              <a:off x="0" y="1861375"/>
              <a:ext cx="9001125" cy="33232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Bacalah teks </a:t>
              </a:r>
              <a:r>
                <a:rPr lang="id-ID" sz="2000" dirty="0">
                  <a:solidFill>
                    <a:srgbClr val="FF0000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“Pak Rusa dan Kancil”</a:t>
              </a:r>
              <a:r>
                <a:rPr lang="id-ID" dirty="0">
                  <a:solidFill>
                    <a:schemeClr val="tx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dalam bukumu!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4750" y="2193705"/>
              <a:ext cx="8661012" cy="2658628"/>
            </a:xfrm>
            <a:prstGeom prst="rect">
              <a:avLst/>
            </a:prstGeom>
            <a:noFill/>
            <a:ln w="317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40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9025" y="1597363"/>
            <a:ext cx="4413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Arial" pitchFamily="34" charset="0"/>
                <a:cs typeface="Arial" pitchFamily="34" charset="0"/>
              </a:rPr>
              <a:t>Lalu, jawablah pertanyaan berikut!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9025" y="2079276"/>
            <a:ext cx="845488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Siapakah tokoh-tokoh dalam cerita tersebut?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id-ID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Bagaimanakah karakter atau penokohan setiap tokoh?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Siapakah tokoh protagonis dan antagonis dalam cerita tersebut?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id-ID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 manakah latar cerita tersebut?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endParaRPr lang="id-ID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4084913" cy="560009"/>
            <a:chOff x="387676" y="745560"/>
            <a:chExt cx="4084913" cy="560009"/>
          </a:xfrm>
        </p:grpSpPr>
        <p:sp>
          <p:nvSpPr>
            <p:cNvPr id="17" name="Rectangle 16"/>
            <p:cNvSpPr/>
            <p:nvPr/>
          </p:nvSpPr>
          <p:spPr>
            <a:xfrm>
              <a:off x="901911" y="756667"/>
              <a:ext cx="35706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Ayo Membaca</a:t>
              </a:r>
              <a:endParaRPr lang="id-ID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C:\Users\user\Documents\ENDAH\TEMATIK TERPADU 4A\Subtema 2\gambar\globe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76" y="745560"/>
              <a:ext cx="514235" cy="560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A45006-51DC-464C-9296-E7FE84BCFFCF}"/>
              </a:ext>
            </a:extLst>
          </p:cNvPr>
          <p:cNvSpPr txBox="1"/>
          <p:nvPr/>
        </p:nvSpPr>
        <p:spPr>
          <a:xfrm>
            <a:off x="112643" y="5748347"/>
            <a:ext cx="11966713" cy="10215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Tokoh protagonis</a:t>
            </a:r>
            <a:r>
              <a:rPr lang="id-ID" dirty="0">
                <a:latin typeface="Arial" pitchFamily="34" charset="0"/>
                <a:cs typeface="Arial" pitchFamily="34" charset="0"/>
              </a:rPr>
              <a:t> adalah tokoh utama dalam cerita.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Tokoh antagonis </a:t>
            </a:r>
            <a:r>
              <a:rPr lang="id-ID" dirty="0">
                <a:latin typeface="Arial" pitchFamily="34" charset="0"/>
                <a:cs typeface="Arial" pitchFamily="34" charset="0"/>
              </a:rPr>
              <a:t>adalah tokoh yang menjadi penentang tokoh utama.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Tokoh tritagonis </a:t>
            </a:r>
            <a:r>
              <a:rPr lang="id-ID" dirty="0">
                <a:latin typeface="Arial" pitchFamily="34" charset="0"/>
                <a:cs typeface="Arial" pitchFamily="34" charset="0"/>
              </a:rPr>
              <a:t>adalah tokoh penengah.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53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D0F3FFA-DC48-4704-9026-8B35DA5CC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1" t="59714" r="58118" b="19720"/>
          <a:stretch/>
        </p:blipFill>
        <p:spPr bwMode="auto">
          <a:xfrm>
            <a:off x="10048801" y="4221565"/>
            <a:ext cx="1806946" cy="195955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FE83A-9451-4A7B-A271-1057941EAAD2}"/>
              </a:ext>
            </a:extLst>
          </p:cNvPr>
          <p:cNvSpPr txBox="1"/>
          <p:nvPr/>
        </p:nvSpPr>
        <p:spPr>
          <a:xfrm>
            <a:off x="79512" y="95088"/>
            <a:ext cx="12026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latin typeface="Arial" pitchFamily="34" charset="0"/>
                <a:cs typeface="Arial" pitchFamily="34" charset="0"/>
              </a:rPr>
              <a:t>Perhatikan gambar berikut! Apakah </a:t>
            </a:r>
            <a:r>
              <a:rPr lang="id-ID" sz="2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pada gambar berikut menggunakan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gaya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tarikan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atau </a:t>
            </a:r>
            <a:r>
              <a:rPr lang="id-ID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dorongan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4010395-24ED-4B9D-9396-C3327E683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1" t="28260" r="45222" b="52658"/>
          <a:stretch/>
        </p:blipFill>
        <p:spPr bwMode="auto">
          <a:xfrm>
            <a:off x="5306444" y="4219724"/>
            <a:ext cx="1806946" cy="196139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7A7C47E-BF52-41E0-A764-E20C73B43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1" t="59806" r="30249" b="21229"/>
          <a:stretch/>
        </p:blipFill>
        <p:spPr bwMode="auto">
          <a:xfrm>
            <a:off x="336253" y="4097246"/>
            <a:ext cx="2001078" cy="196139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A5BFBD-2788-44BF-9DB1-FAD5053C6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83" y="1876981"/>
            <a:ext cx="3172564" cy="161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0D267-7193-4D57-9D42-E475D55BF1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4" y="4911420"/>
            <a:ext cx="1798470" cy="171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DA5B2A-891C-46FB-BFB6-A18FC9F00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81" y="4911419"/>
            <a:ext cx="1806946" cy="171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32A027-3C31-465C-85B2-DAB9904D59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28" y="1240822"/>
            <a:ext cx="3351853" cy="2766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E26F6B-D747-4B28-8132-4E2690AED8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3" y="1829859"/>
            <a:ext cx="2786858" cy="1588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01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_office\DOKUMEN KERJA ERLANGGA\PPT BUPENA 4D\tema 8 subtema 3\5a ken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63" y="451048"/>
            <a:ext cx="4225636" cy="640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280" y="13617"/>
            <a:ext cx="12189719" cy="444915"/>
            <a:chOff x="0" y="1412013"/>
            <a:chExt cx="9144000" cy="495501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5974179" y="1412013"/>
              <a:ext cx="3169821" cy="495501"/>
              <a:chOff x="5974179" y="0"/>
              <a:chExt cx="3169821" cy="495501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5974179" y="0"/>
                <a:ext cx="3169821" cy="495501"/>
              </a:xfrm>
              <a:prstGeom prst="rect">
                <a:avLst/>
              </a:prstGeom>
              <a:solidFill>
                <a:srgbClr val="A5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180406" y="75841"/>
                <a:ext cx="620719" cy="411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T8  St3</a:t>
                </a: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" descr="E:\ELISA\PPT ESPS\2016\ESPS edisi kurnas\PERINTILAN ESPS KURNAS\BUPENA\banner Bupe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6" y="5998331"/>
            <a:ext cx="12211926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19926" y="-31862"/>
            <a:ext cx="926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Menjelaskan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Karya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Seni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Tiga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Dimensi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674" y="470028"/>
            <a:ext cx="7973035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i-FI" sz="2000" dirty="0"/>
              <a:t>Karya seni tiga dimensi merupakan karya seni </a:t>
            </a:r>
            <a:r>
              <a:rPr lang="en-US" sz="2000" dirty="0"/>
              <a:t>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, </a:t>
            </a:r>
            <a:r>
              <a:rPr lang="en-US" sz="2000" dirty="0" err="1"/>
              <a:t>lebar</a:t>
            </a:r>
            <a:r>
              <a:rPr lang="en-US" sz="2000" dirty="0"/>
              <a:t>, dan </a:t>
            </a:r>
            <a:r>
              <a:rPr lang="en-US" sz="2000" dirty="0" err="1"/>
              <a:t>tinggi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 err="1"/>
              <a:t>Karya</a:t>
            </a:r>
            <a:r>
              <a:rPr lang="en-US" sz="2000" dirty="0"/>
              <a:t> </a:t>
            </a:r>
            <a:r>
              <a:rPr lang="en-US" sz="2000" dirty="0" err="1"/>
              <a:t>seni</a:t>
            </a:r>
            <a:r>
              <a:rPr lang="en-US" sz="2000" dirty="0"/>
              <a:t> </a:t>
            </a:r>
            <a:r>
              <a:rPr lang="en-US" sz="2000" dirty="0" err="1"/>
              <a:t>rupa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dimensi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000" dirty="0"/>
              <a:t>, </a:t>
            </a:r>
            <a:r>
              <a:rPr lang="en-US" sz="2000" dirty="0" err="1"/>
              <a:t>atas</a:t>
            </a:r>
            <a:r>
              <a:rPr lang="en-US" sz="2000" dirty="0"/>
              <a:t>, </a:t>
            </a:r>
            <a:r>
              <a:rPr lang="en-US" sz="2000" dirty="0" err="1"/>
              <a:t>bawah</a:t>
            </a:r>
            <a:r>
              <a:rPr lang="en-US" sz="2000" dirty="0"/>
              <a:t>,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66362" y="6154747"/>
            <a:ext cx="4225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Sumber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i="1" dirty="0">
                <a:solidFill>
                  <a:schemeClr val="bg1"/>
                </a:solidFill>
              </a:rPr>
              <a:t>www.pixabay.com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434D56-E011-4CE5-BDAC-A65B866A8A0B}"/>
              </a:ext>
            </a:extLst>
          </p:cNvPr>
          <p:cNvSpPr/>
          <p:nvPr/>
        </p:nvSpPr>
        <p:spPr>
          <a:xfrm>
            <a:off x="7639778" y="179918"/>
            <a:ext cx="672373" cy="452882"/>
          </a:xfrm>
          <a:prstGeom prst="ellipse">
            <a:avLst/>
          </a:prstGeom>
          <a:solidFill>
            <a:srgbClr val="EB4F4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53F1FA-EB6D-414F-B8E8-8F973FA129AC}"/>
              </a:ext>
            </a:extLst>
          </p:cNvPr>
          <p:cNvSpPr/>
          <p:nvPr/>
        </p:nvSpPr>
        <p:spPr>
          <a:xfrm>
            <a:off x="0" y="1793467"/>
            <a:ext cx="79663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66"/>
                </a:solidFill>
              </a:rPr>
              <a:t>Berikut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beberapa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bentuk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benda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tiga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dimensi</a:t>
            </a:r>
            <a:r>
              <a:rPr lang="en-US" sz="2400" b="1" dirty="0">
                <a:solidFill>
                  <a:srgbClr val="FF0066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Benda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bebas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dirty="0"/>
              <a:t>Benda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beraturan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volume.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bebatuan</a:t>
            </a:r>
            <a:r>
              <a:rPr lang="en-US" dirty="0"/>
              <a:t>, </a:t>
            </a:r>
            <a:r>
              <a:rPr lang="en-US" dirty="0" err="1"/>
              <a:t>buah-buahan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Benda </a:t>
            </a:r>
            <a:r>
              <a:rPr lang="en-US" sz="2400" b="1" dirty="0" err="1">
                <a:solidFill>
                  <a:srgbClr val="FF0000"/>
                </a:solidFill>
              </a:rPr>
              <a:t>berbentuk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kubus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dirty="0"/>
              <a:t>Benda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pensil</a:t>
            </a:r>
            <a:r>
              <a:rPr lang="en-US" dirty="0"/>
              <a:t>, </a:t>
            </a:r>
            <a:r>
              <a:rPr lang="en-US" dirty="0" err="1"/>
              <a:t>lemari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bak</a:t>
            </a:r>
            <a:r>
              <a:rPr lang="en-US" dirty="0"/>
              <a:t> </a:t>
            </a:r>
            <a:r>
              <a:rPr lang="en-US" dirty="0" err="1"/>
              <a:t>penampungan</a:t>
            </a:r>
            <a:r>
              <a:rPr lang="en-US" dirty="0"/>
              <a:t> air.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>
                <a:solidFill>
                  <a:srgbClr val="00B050"/>
                </a:solidFill>
              </a:rPr>
              <a:t>Benda </a:t>
            </a:r>
            <a:r>
              <a:rPr lang="en-US" sz="2400" b="1" dirty="0" err="1">
                <a:solidFill>
                  <a:srgbClr val="00B050"/>
                </a:solidFill>
              </a:rPr>
              <a:t>berbentuk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tabung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r>
              <a:rPr lang="en-US" dirty="0"/>
              <a:t>Benda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gelas</a:t>
            </a:r>
            <a:r>
              <a:rPr lang="en-US" dirty="0"/>
              <a:t>, </a:t>
            </a:r>
            <a:r>
              <a:rPr lang="en-US" dirty="0" err="1"/>
              <a:t>botol</a:t>
            </a:r>
            <a:r>
              <a:rPr lang="en-US" dirty="0"/>
              <a:t>, </a:t>
            </a:r>
            <a:r>
              <a:rPr lang="en-US" dirty="0" err="1"/>
              <a:t>mangkuk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vas </a:t>
            </a:r>
            <a:r>
              <a:rPr lang="en-US" dirty="0" err="1"/>
              <a:t>bunga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>
                <a:solidFill>
                  <a:srgbClr val="7030A0"/>
                </a:solidFill>
              </a:rPr>
              <a:t>Benda </a:t>
            </a:r>
            <a:r>
              <a:rPr lang="en-US" sz="2400" b="1" dirty="0" err="1">
                <a:solidFill>
                  <a:srgbClr val="7030A0"/>
                </a:solidFill>
              </a:rPr>
              <a:t>berbentuk</a:t>
            </a:r>
            <a:r>
              <a:rPr lang="en-US" sz="2400" b="1" dirty="0">
                <a:solidFill>
                  <a:srgbClr val="7030A0"/>
                </a:solidFill>
              </a:rPr>
              <a:t> bola. </a:t>
            </a:r>
            <a:r>
              <a:rPr lang="en-US" dirty="0"/>
              <a:t>Benda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menyerupai</a:t>
            </a:r>
            <a:r>
              <a:rPr lang="en-US" dirty="0"/>
              <a:t> bola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menggelinding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bola </a:t>
            </a:r>
            <a:r>
              <a:rPr lang="en-US" dirty="0" err="1"/>
              <a:t>sepak</a:t>
            </a:r>
            <a:r>
              <a:rPr lang="en-US" dirty="0"/>
              <a:t>, bola </a:t>
            </a:r>
            <a:r>
              <a:rPr lang="en-US" dirty="0" err="1"/>
              <a:t>bekel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kelereng</a:t>
            </a:r>
            <a:r>
              <a:rPr lang="en-US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b="1" dirty="0">
                <a:solidFill>
                  <a:srgbClr val="FFC000"/>
                </a:solidFill>
              </a:rPr>
              <a:t>Benda </a:t>
            </a:r>
            <a:r>
              <a:rPr lang="en-US" sz="2400" b="1" dirty="0" err="1">
                <a:solidFill>
                  <a:srgbClr val="FFC000"/>
                </a:solidFill>
              </a:rPr>
              <a:t>berbentuk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limas</a:t>
            </a:r>
            <a:r>
              <a:rPr lang="en-US" sz="2400" b="1" dirty="0">
                <a:solidFill>
                  <a:srgbClr val="FFC000"/>
                </a:solidFill>
              </a:rPr>
              <a:t>.</a:t>
            </a:r>
            <a:r>
              <a:rPr lang="en-US" dirty="0"/>
              <a:t> Benda yang </a:t>
            </a:r>
            <a:r>
              <a:rPr lang="en-US" dirty="0" err="1"/>
              <a:t>mempunyai</a:t>
            </a:r>
            <a:r>
              <a:rPr lang="en-US" dirty="0"/>
              <a:t> alas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/>
              <a:t>(</a:t>
            </a:r>
            <a:r>
              <a:rPr lang="en-US" dirty="0" err="1"/>
              <a:t>segitiga</a:t>
            </a:r>
            <a:r>
              <a:rPr lang="en-US" dirty="0"/>
              <a:t>,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lima)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tegaknya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segitiga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piramida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6" y="3428999"/>
            <a:ext cx="5511649" cy="330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2888823" y="109173"/>
            <a:ext cx="4259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Membuat Gambar Tiga Dimensi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51459"/>
            <a:ext cx="883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" pitchFamily="34" charset="0"/>
                <a:cs typeface="Arial" pitchFamily="34" charset="0"/>
              </a:rPr>
              <a:t>Gambar tiga dimensi (3D) adalah gambar yang memiliki </a:t>
            </a:r>
            <a:r>
              <a:rPr lang="id-ID" sz="20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panjang</a:t>
            </a:r>
            <a:r>
              <a:rPr lang="id-ID" dirty="0">
                <a:latin typeface="Arial" pitchFamily="34" charset="0"/>
                <a:cs typeface="Arial" pitchFamily="34" charset="0"/>
              </a:rPr>
              <a:t>, </a:t>
            </a:r>
            <a:r>
              <a:rPr lang="id-ID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lebar</a:t>
            </a:r>
            <a:r>
              <a:rPr lang="id-ID" dirty="0">
                <a:latin typeface="Arial" pitchFamily="34" charset="0"/>
                <a:cs typeface="Arial" pitchFamily="34" charset="0"/>
              </a:rPr>
              <a:t>, dan </a:t>
            </a:r>
            <a:r>
              <a:rPr lang="id-ID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id-ID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1249" y="26960"/>
            <a:ext cx="4629565" cy="400110"/>
            <a:chOff x="347178" y="721962"/>
            <a:chExt cx="4225619" cy="509241"/>
          </a:xfrm>
        </p:grpSpPr>
        <p:sp>
          <p:nvSpPr>
            <p:cNvPr id="12" name="Rectangle 11"/>
            <p:cNvSpPr/>
            <p:nvPr/>
          </p:nvSpPr>
          <p:spPr>
            <a:xfrm>
              <a:off x="1002119" y="769538"/>
              <a:ext cx="35706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Ayo Berkarya</a:t>
              </a:r>
              <a:endParaRPr lang="id-ID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78" y="721962"/>
              <a:ext cx="644765" cy="509241"/>
            </a:xfrm>
            <a:prstGeom prst="rect">
              <a:avLst/>
            </a:prstGeom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-1" y="951569"/>
            <a:ext cx="883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" pitchFamily="34" charset="0"/>
                <a:cs typeface="Arial" pitchFamily="34" charset="0"/>
              </a:rPr>
              <a:t>Untuk membuat efek gambar, kamu dapat menggunakan </a:t>
            </a:r>
            <a:r>
              <a:rPr lang="id-ID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teknik-teknik </a:t>
            </a:r>
            <a:r>
              <a:rPr lang="id-ID" dirty="0">
                <a:latin typeface="Arial" pitchFamily="34" charset="0"/>
                <a:cs typeface="Arial" pitchFamily="34" charset="0"/>
              </a:rPr>
              <a:t>berikut!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5926" y="1351679"/>
            <a:ext cx="562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Teknik Arsir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5926" y="1806576"/>
            <a:ext cx="57739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>
                <a:latin typeface="Arial" pitchFamily="34" charset="0"/>
                <a:cs typeface="Arial" pitchFamily="34" charset="0"/>
              </a:rPr>
              <a:t>Membuat </a:t>
            </a:r>
            <a:r>
              <a:rPr lang="id-ID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garis arsiran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secara berulang sehingga menimbulkan kesan </a:t>
            </a:r>
            <a:r>
              <a:rPr lang="id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gelap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dan </a:t>
            </a:r>
            <a:r>
              <a:rPr lang="id-ID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terang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menggunakan </a:t>
            </a:r>
            <a:r>
              <a:rPr lang="id-ID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pensil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, pensil warna, atau </a:t>
            </a:r>
            <a:r>
              <a:rPr lang="id-ID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krayon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23F01F-629D-4B68-9AE7-130AF2AEC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44" y="3428998"/>
            <a:ext cx="5511649" cy="3308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D61EBA-C483-46B0-BDDD-7850CFA27BB9}"/>
              </a:ext>
            </a:extLst>
          </p:cNvPr>
          <p:cNvSpPr txBox="1"/>
          <p:nvPr/>
        </p:nvSpPr>
        <p:spPr>
          <a:xfrm>
            <a:off x="6433930" y="1351679"/>
            <a:ext cx="5621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Teknik </a:t>
            </a:r>
            <a:r>
              <a:rPr lang="id-ID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dussel </a:t>
            </a:r>
            <a:r>
              <a:rPr lang="id-ID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atau gosok</a:t>
            </a:r>
            <a:endParaRPr lang="en-US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EB8792-3B8E-41ED-BE05-C454335C4AE6}"/>
              </a:ext>
            </a:extLst>
          </p:cNvPr>
          <p:cNvSpPr txBox="1"/>
          <p:nvPr/>
        </p:nvSpPr>
        <p:spPr>
          <a:xfrm>
            <a:off x="6433930" y="1849787"/>
            <a:ext cx="5621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>
                <a:latin typeface="Arial" pitchFamily="34" charset="0"/>
                <a:cs typeface="Arial" pitchFamily="34" charset="0"/>
              </a:rPr>
              <a:t>Membutuhkan bantuan </a:t>
            </a:r>
            <a:r>
              <a:rPr lang="id-ID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kapas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atau bahkan </a:t>
            </a:r>
            <a:r>
              <a:rPr lang="id-ID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jari-jari</a:t>
            </a:r>
            <a:r>
              <a:rPr lang="id-ID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tangan. Teknik ini mudah dilakukan saat menggunakan </a:t>
            </a:r>
            <a:r>
              <a:rPr lang="id-ID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pensil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atau krayon.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6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813315" y="127284"/>
            <a:ext cx="882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Membuat Gambar Tiga Dimensi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7783" y="48931"/>
            <a:ext cx="4225619" cy="509241"/>
            <a:chOff x="347178" y="721962"/>
            <a:chExt cx="4225619" cy="509241"/>
          </a:xfrm>
        </p:grpSpPr>
        <p:sp>
          <p:nvSpPr>
            <p:cNvPr id="12" name="Rectangle 11"/>
            <p:cNvSpPr/>
            <p:nvPr/>
          </p:nvSpPr>
          <p:spPr>
            <a:xfrm>
              <a:off x="1002119" y="769538"/>
              <a:ext cx="35706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Ayo Berkarya</a:t>
              </a:r>
              <a:endParaRPr lang="id-ID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78" y="721962"/>
              <a:ext cx="644765" cy="509241"/>
            </a:xfrm>
            <a:prstGeom prst="rect">
              <a:avLst/>
            </a:prstGeom>
            <a:effectLst/>
          </p:spPr>
        </p:pic>
      </p:grpSp>
      <p:sp>
        <p:nvSpPr>
          <p:cNvPr id="15" name="TextBox 14"/>
          <p:cNvSpPr txBox="1"/>
          <p:nvPr/>
        </p:nvSpPr>
        <p:spPr>
          <a:xfrm>
            <a:off x="744156" y="450618"/>
            <a:ext cx="733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latin typeface="Arial" pitchFamily="34" charset="0"/>
                <a:cs typeface="Arial" pitchFamily="34" charset="0"/>
              </a:rPr>
              <a:t>Sekarang, cobalah membuat gambar </a:t>
            </a:r>
            <a:r>
              <a:rPr lang="id-ID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tiga dimensi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!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724" y="844695"/>
            <a:ext cx="733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Arial" pitchFamily="34" charset="0"/>
                <a:cs typeface="Arial" pitchFamily="34" charset="0"/>
              </a:rPr>
              <a:t>Siapkan: kertas gambar, pensil, penghapus, spidol warna-warni.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214027"/>
            <a:ext cx="3742887" cy="3299730"/>
            <a:chOff x="347178" y="2781550"/>
            <a:chExt cx="3742887" cy="3299730"/>
          </a:xfrm>
        </p:grpSpPr>
        <p:grpSp>
          <p:nvGrpSpPr>
            <p:cNvPr id="21" name="Group 20"/>
            <p:cNvGrpSpPr/>
            <p:nvPr/>
          </p:nvGrpSpPr>
          <p:grpSpPr>
            <a:xfrm>
              <a:off x="347178" y="2781550"/>
              <a:ext cx="3672873" cy="2417247"/>
              <a:chOff x="347178" y="2781550"/>
              <a:chExt cx="3672873" cy="241724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691" y="2948590"/>
                <a:ext cx="3393360" cy="22502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bg1">
                    <a:lumMod val="7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347178" y="2781550"/>
                <a:ext cx="638828" cy="551145"/>
                <a:chOff x="6382010" y="970925"/>
                <a:chExt cx="638828" cy="551145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413326" y="970925"/>
                  <a:ext cx="551145" cy="5511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382010" y="992377"/>
                  <a:ext cx="638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2800" dirty="0"/>
                    <a:t>1</a:t>
                  </a:r>
                </a:p>
              </p:txBody>
            </p:sp>
          </p:grpSp>
        </p:grpSp>
        <p:sp>
          <p:nvSpPr>
            <p:cNvPr id="19" name="TextBox 18"/>
            <p:cNvSpPr txBox="1"/>
            <p:nvPr/>
          </p:nvSpPr>
          <p:spPr>
            <a:xfrm>
              <a:off x="620394" y="5373394"/>
              <a:ext cx="3469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>
                  <a:latin typeface="Arial" pitchFamily="34" charset="0"/>
                  <a:cs typeface="Arial" pitchFamily="34" charset="0"/>
                </a:rPr>
                <a:t>Jiplaklah tanganmu di atas kertas menggunakan pensil.</a:t>
              </a:r>
              <a:endPara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823136" y="1198806"/>
            <a:ext cx="3793686" cy="3607507"/>
            <a:chOff x="4392369" y="2781550"/>
            <a:chExt cx="3793686" cy="3607507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82" y="2950482"/>
              <a:ext cx="3423473" cy="2270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8" name="Group 27"/>
            <p:cNvGrpSpPr/>
            <p:nvPr/>
          </p:nvGrpSpPr>
          <p:grpSpPr>
            <a:xfrm>
              <a:off x="4392369" y="2781550"/>
              <a:ext cx="3742887" cy="3607507"/>
              <a:chOff x="347178" y="2781550"/>
              <a:chExt cx="3742887" cy="360750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347178" y="2781550"/>
                <a:ext cx="638828" cy="551145"/>
                <a:chOff x="6382010" y="970925"/>
                <a:chExt cx="638828" cy="551145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13326" y="970925"/>
                  <a:ext cx="551145" cy="5511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382010" y="992377"/>
                  <a:ext cx="638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2800" dirty="0"/>
                    <a:t>2</a:t>
                  </a: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620394" y="5373394"/>
                <a:ext cx="346967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Buatlah garis horizontal yang melekuk saat melewati jiplakan tanganmu!</a:t>
                </a:r>
                <a:endParaRPr lang="en-US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558BC5-4F7C-44D6-BCDE-60F76CB49EDA}"/>
              </a:ext>
            </a:extLst>
          </p:cNvPr>
          <p:cNvGrpSpPr/>
          <p:nvPr/>
        </p:nvGrpSpPr>
        <p:grpSpPr>
          <a:xfrm>
            <a:off x="7735913" y="1170485"/>
            <a:ext cx="4424771" cy="3343272"/>
            <a:chOff x="347178" y="2781550"/>
            <a:chExt cx="4719140" cy="334327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EF6757-49C8-4FE9-A5D8-4ABE40E6B4C9}"/>
                </a:ext>
              </a:extLst>
            </p:cNvPr>
            <p:cNvSpPr txBox="1"/>
            <p:nvPr/>
          </p:nvSpPr>
          <p:spPr>
            <a:xfrm>
              <a:off x="445606" y="5416936"/>
              <a:ext cx="4620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>
                  <a:latin typeface="Arial" pitchFamily="34" charset="0"/>
                  <a:cs typeface="Arial" pitchFamily="34" charset="0"/>
                </a:rPr>
                <a:t>Gambar garis horizontal hingga seluruh jipalakan tangan terkena garis.</a:t>
              </a:r>
              <a:endPara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45E6FEC-9BCD-412F-AB56-22A2E293BEE8}"/>
                </a:ext>
              </a:extLst>
            </p:cNvPr>
            <p:cNvGrpSpPr/>
            <p:nvPr/>
          </p:nvGrpSpPr>
          <p:grpSpPr>
            <a:xfrm>
              <a:off x="347178" y="2781550"/>
              <a:ext cx="3771916" cy="2499849"/>
              <a:chOff x="347178" y="2781550"/>
              <a:chExt cx="3771916" cy="249984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6EE3F6FE-FE99-45EF-9924-FA679303EB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10" y="2931708"/>
                <a:ext cx="3543384" cy="234969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bg1">
                    <a:lumMod val="75000"/>
                  </a:schemeClr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0384C9E-F410-4174-A28C-6D6BE986B5F3}"/>
                  </a:ext>
                </a:extLst>
              </p:cNvPr>
              <p:cNvGrpSpPr/>
              <p:nvPr/>
            </p:nvGrpSpPr>
            <p:grpSpPr>
              <a:xfrm>
                <a:off x="347178" y="2781550"/>
                <a:ext cx="638828" cy="551145"/>
                <a:chOff x="6382010" y="970925"/>
                <a:chExt cx="638828" cy="551145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059B48D8-D355-4C2C-8D40-C61D43F2702C}"/>
                    </a:ext>
                  </a:extLst>
                </p:cNvPr>
                <p:cNvSpPr/>
                <p:nvPr/>
              </p:nvSpPr>
              <p:spPr>
                <a:xfrm>
                  <a:off x="6413326" y="970925"/>
                  <a:ext cx="551145" cy="5511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448C504-2072-4D41-B73F-28E26AECC967}"/>
                    </a:ext>
                  </a:extLst>
                </p:cNvPr>
                <p:cNvSpPr txBox="1"/>
                <p:nvPr/>
              </p:nvSpPr>
              <p:spPr>
                <a:xfrm>
                  <a:off x="6382010" y="992377"/>
                  <a:ext cx="638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2800" dirty="0"/>
                    <a:t>3</a:t>
                  </a:r>
                </a:p>
              </p:txBody>
            </p:sp>
          </p:grp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29D5C48-7102-4A0F-87DE-E1E121A2A4B5}"/>
              </a:ext>
            </a:extLst>
          </p:cNvPr>
          <p:cNvSpPr txBox="1"/>
          <p:nvPr/>
        </p:nvSpPr>
        <p:spPr>
          <a:xfrm>
            <a:off x="2518063" y="5334346"/>
            <a:ext cx="7817163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latin typeface="Arial" pitchFamily="34" charset="0"/>
                <a:cs typeface="Arial" pitchFamily="34" charset="0"/>
              </a:rPr>
              <a:t>Hal-hal yang perlu diperhatikan saat menggambar 3D adalah:</a:t>
            </a:r>
          </a:p>
          <a:p>
            <a:pPr marL="457200" indent="-457200" algn="ctr">
              <a:buAutoNum type="arabicPeriod"/>
            </a:pPr>
            <a:r>
              <a:rPr lang="id-ID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Perspektif</a:t>
            </a:r>
          </a:p>
          <a:p>
            <a:pPr marL="457200" indent="-457200" algn="ctr">
              <a:buAutoNum type="arabicPeriod"/>
            </a:pPr>
            <a:r>
              <a:rPr lang="id-ID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Proporsi</a:t>
            </a:r>
          </a:p>
          <a:p>
            <a:pPr marL="457200" indent="-457200" algn="ctr">
              <a:buAutoNum type="arabicPeriod"/>
            </a:pPr>
            <a:r>
              <a:rPr lang="id-ID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Komposisi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85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494</Words>
  <Application>Microsoft Office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Gothic Std B</vt:lpstr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iharahmawati17@outlook.com</dc:creator>
  <cp:lastModifiedBy>iharahmawati17@outlook.com</cp:lastModifiedBy>
  <cp:revision>10</cp:revision>
  <dcterms:created xsi:type="dcterms:W3CDTF">2021-04-04T10:11:19Z</dcterms:created>
  <dcterms:modified xsi:type="dcterms:W3CDTF">2021-04-04T11:41:07Z</dcterms:modified>
</cp:coreProperties>
</file>