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5"/>
  </p:notesMasterIdLst>
  <p:sldIdLst>
    <p:sldId id="257" r:id="rId2"/>
    <p:sldId id="256" r:id="rId3"/>
    <p:sldId id="276" r:id="rId4"/>
    <p:sldId id="264" r:id="rId5"/>
    <p:sldId id="258" r:id="rId6"/>
    <p:sldId id="259" r:id="rId7"/>
    <p:sldId id="284" r:id="rId8"/>
    <p:sldId id="260" r:id="rId9"/>
    <p:sldId id="286" r:id="rId10"/>
    <p:sldId id="285" r:id="rId11"/>
    <p:sldId id="261" r:id="rId12"/>
    <p:sldId id="282" r:id="rId13"/>
    <p:sldId id="28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9AC69-5388-4AE9-ACAA-B279C989A946}" type="datetimeFigureOut">
              <a:rPr lang="en-ID" smtClean="0"/>
              <a:t>02/04/2021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FD9E2-26F9-48D0-B5DB-5E438EE08A2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53124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25147-4EE9-4A32-8F0D-88F8973556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26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FF113EA-8D44-4185-B1B7-F9363E0EF5E8}" type="datetimeFigureOut">
              <a:rPr lang="en-ID" smtClean="0"/>
              <a:t>02/04/2021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F25E014-6D53-4C62-B3FA-2004741C9857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644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13EA-8D44-4185-B1B7-F9363E0EF5E8}" type="datetimeFigureOut">
              <a:rPr lang="en-ID" smtClean="0"/>
              <a:t>02/04/2021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E014-6D53-4C62-B3FA-2004741C985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85244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13EA-8D44-4185-B1B7-F9363E0EF5E8}" type="datetimeFigureOut">
              <a:rPr lang="en-ID" smtClean="0"/>
              <a:t>02/04/2021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E014-6D53-4C62-B3FA-2004741C9857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184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13EA-8D44-4185-B1B7-F9363E0EF5E8}" type="datetimeFigureOut">
              <a:rPr lang="en-ID" smtClean="0"/>
              <a:t>02/04/2021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E014-6D53-4C62-B3FA-2004741C9857}" type="slidenum">
              <a:rPr lang="en-ID" smtClean="0"/>
              <a:t>‹#›</a:t>
            </a:fld>
            <a:endParaRPr lang="en-ID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108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13EA-8D44-4185-B1B7-F9363E0EF5E8}" type="datetimeFigureOut">
              <a:rPr lang="en-ID" smtClean="0"/>
              <a:t>02/04/2021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E014-6D53-4C62-B3FA-2004741C985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08257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13EA-8D44-4185-B1B7-F9363E0EF5E8}" type="datetimeFigureOut">
              <a:rPr lang="en-ID" smtClean="0"/>
              <a:t>02/04/2021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E014-6D53-4C62-B3FA-2004741C9857}" type="slidenum">
              <a:rPr lang="en-ID" smtClean="0"/>
              <a:t>‹#›</a:t>
            </a:fld>
            <a:endParaRPr lang="en-ID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85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13EA-8D44-4185-B1B7-F9363E0EF5E8}" type="datetimeFigureOut">
              <a:rPr lang="en-ID" smtClean="0"/>
              <a:t>02/04/2021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E014-6D53-4C62-B3FA-2004741C9857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643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13EA-8D44-4185-B1B7-F9363E0EF5E8}" type="datetimeFigureOut">
              <a:rPr lang="en-ID" smtClean="0"/>
              <a:t>02/04/2021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E014-6D53-4C62-B3FA-2004741C9857}" type="slidenum">
              <a:rPr lang="en-ID" smtClean="0"/>
              <a:t>‹#›</a:t>
            </a:fld>
            <a:endParaRPr lang="en-ID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686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13EA-8D44-4185-B1B7-F9363E0EF5E8}" type="datetimeFigureOut">
              <a:rPr lang="en-ID" smtClean="0"/>
              <a:t>02/04/2021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E014-6D53-4C62-B3FA-2004741C9857}" type="slidenum">
              <a:rPr lang="en-ID" smtClean="0"/>
              <a:t>‹#›</a:t>
            </a:fld>
            <a:endParaRPr lang="en-ID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94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13EA-8D44-4185-B1B7-F9363E0EF5E8}" type="datetimeFigureOut">
              <a:rPr lang="en-ID" smtClean="0"/>
              <a:t>02/04/2021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E014-6D53-4C62-B3FA-2004741C985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2615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13EA-8D44-4185-B1B7-F9363E0EF5E8}" type="datetimeFigureOut">
              <a:rPr lang="en-ID" smtClean="0"/>
              <a:t>02/04/2021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E014-6D53-4C62-B3FA-2004741C9857}" type="slidenum">
              <a:rPr lang="en-ID" smtClean="0"/>
              <a:t>‹#›</a:t>
            </a:fld>
            <a:endParaRPr lang="en-ID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827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13EA-8D44-4185-B1B7-F9363E0EF5E8}" type="datetimeFigureOut">
              <a:rPr lang="en-ID" smtClean="0"/>
              <a:t>02/04/2021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E014-6D53-4C62-B3FA-2004741C985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30761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13EA-8D44-4185-B1B7-F9363E0EF5E8}" type="datetimeFigureOut">
              <a:rPr lang="en-ID" smtClean="0"/>
              <a:t>02/04/2021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E014-6D53-4C62-B3FA-2004741C9857}" type="slidenum">
              <a:rPr lang="en-ID" smtClean="0"/>
              <a:t>‹#›</a:t>
            </a:fld>
            <a:endParaRPr lang="en-ID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272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13EA-8D44-4185-B1B7-F9363E0EF5E8}" type="datetimeFigureOut">
              <a:rPr lang="en-ID" smtClean="0"/>
              <a:t>02/04/2021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E014-6D53-4C62-B3FA-2004741C9857}" type="slidenum">
              <a:rPr lang="en-ID" smtClean="0"/>
              <a:t>‹#›</a:t>
            </a:fld>
            <a:endParaRPr lang="en-ID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16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13EA-8D44-4185-B1B7-F9363E0EF5E8}" type="datetimeFigureOut">
              <a:rPr lang="en-ID" smtClean="0"/>
              <a:t>02/04/2021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E014-6D53-4C62-B3FA-2004741C985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90197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13EA-8D44-4185-B1B7-F9363E0EF5E8}" type="datetimeFigureOut">
              <a:rPr lang="en-ID" smtClean="0"/>
              <a:t>02/04/2021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E014-6D53-4C62-B3FA-2004741C9857}" type="slidenum">
              <a:rPr lang="en-ID" smtClean="0"/>
              <a:t>‹#›</a:t>
            </a:fld>
            <a:endParaRPr lang="en-ID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191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13EA-8D44-4185-B1B7-F9363E0EF5E8}" type="datetimeFigureOut">
              <a:rPr lang="en-ID" smtClean="0"/>
              <a:t>02/04/2021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E014-6D53-4C62-B3FA-2004741C985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4606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FF113EA-8D44-4185-B1B7-F9363E0EF5E8}" type="datetimeFigureOut">
              <a:rPr lang="en-ID" smtClean="0"/>
              <a:t>02/04/2021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F25E014-6D53-4C62-B3FA-2004741C985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8684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E25AE7-0B97-4FAA-84B2-D8D065DF8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79" y="1245703"/>
            <a:ext cx="4357766" cy="4824029"/>
          </a:xfrm>
          <a:prstGeom prst="rect">
            <a:avLst/>
          </a:prstGeom>
        </p:spPr>
      </p:pic>
      <p:pic>
        <p:nvPicPr>
          <p:cNvPr id="11" name="Picture 2" descr="D:\dinna data\BUPENA\BUPENA 5D\BUPENA 5D\Gambar BUPENA 5D\TEMA 9\keluarga udin sedang melakukan hobinya masing-masing.jpg">
            <a:extLst>
              <a:ext uri="{FF2B5EF4-FFF2-40B4-BE49-F238E27FC236}">
                <a16:creationId xmlns:a16="http://schemas.microsoft.com/office/drawing/2014/main" id="{FCB734A9-20CF-46FF-AC9B-1A2B1B60C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792" y="1583125"/>
            <a:ext cx="6345095" cy="439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AF3697B-D0D5-400B-9B94-EE6D495DF03E}"/>
              </a:ext>
            </a:extLst>
          </p:cNvPr>
          <p:cNvGrpSpPr/>
          <p:nvPr/>
        </p:nvGrpSpPr>
        <p:grpSpPr>
          <a:xfrm rot="10800000" flipV="1">
            <a:off x="1302003" y="660928"/>
            <a:ext cx="3731112" cy="695150"/>
            <a:chOff x="5944510" y="3122417"/>
            <a:chExt cx="2310945" cy="129718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AB71793-3EA3-4DB2-99FB-C418AFC8E724}"/>
                </a:ext>
              </a:extLst>
            </p:cNvPr>
            <p:cNvSpPr/>
            <p:nvPr/>
          </p:nvSpPr>
          <p:spPr>
            <a:xfrm>
              <a:off x="5944510" y="3122417"/>
              <a:ext cx="2304413" cy="1091218"/>
            </a:xfrm>
            <a:prstGeom prst="rect">
              <a:avLst/>
            </a:prstGeom>
            <a:solidFill>
              <a:srgbClr val="0070C0"/>
            </a:solidFill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TEMA 9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722359-1823-48E3-A7BA-F80E912AB76B}"/>
                </a:ext>
              </a:extLst>
            </p:cNvPr>
            <p:cNvSpPr/>
            <p:nvPr/>
          </p:nvSpPr>
          <p:spPr>
            <a:xfrm>
              <a:off x="5951041" y="4213637"/>
              <a:ext cx="2304414" cy="205963"/>
            </a:xfrm>
            <a:prstGeom prst="rect">
              <a:avLst/>
            </a:prstGeom>
            <a:solidFill>
              <a:srgbClr val="005696"/>
            </a:solidFill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C2C173-DC8D-4241-9B8D-E1FAD6FA0934}"/>
              </a:ext>
            </a:extLst>
          </p:cNvPr>
          <p:cNvGrpSpPr/>
          <p:nvPr/>
        </p:nvGrpSpPr>
        <p:grpSpPr>
          <a:xfrm>
            <a:off x="649355" y="1365979"/>
            <a:ext cx="7676453" cy="1195674"/>
            <a:chOff x="5778638" y="3757379"/>
            <a:chExt cx="7630782" cy="1304430"/>
          </a:xfrm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2FA619F-1A4D-4AEB-B7C1-F8CB78E7EE73}"/>
                </a:ext>
              </a:extLst>
            </p:cNvPr>
            <p:cNvSpPr/>
            <p:nvPr/>
          </p:nvSpPr>
          <p:spPr>
            <a:xfrm rot="16200000">
              <a:off x="6248533" y="4240714"/>
              <a:ext cx="731046" cy="911143"/>
            </a:xfrm>
            <a:prstGeom prst="triangle">
              <a:avLst>
                <a:gd name="adj" fmla="val 48022"/>
              </a:avLst>
            </a:prstGeom>
            <a:solidFill>
              <a:srgbClr val="928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6D26E6-6CA8-4BEC-AB3E-8FECFB6772FA}"/>
                </a:ext>
              </a:extLst>
            </p:cNvPr>
            <p:cNvSpPr/>
            <p:nvPr/>
          </p:nvSpPr>
          <p:spPr>
            <a:xfrm>
              <a:off x="5778638" y="3757379"/>
              <a:ext cx="7630782" cy="731046"/>
            </a:xfrm>
            <a:prstGeom prst="rect">
              <a:avLst/>
            </a:prstGeom>
            <a:solidFill>
              <a:srgbClr val="FFFF00"/>
            </a:solidFill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BENDA-BENDA DI SEKITAR KITA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446C345-EB7A-4847-9483-BF178CA531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3" y="2067867"/>
            <a:ext cx="3349759" cy="7597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7307DD-89A5-466C-AE54-4AB7B3E78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381" y="2047491"/>
            <a:ext cx="3067608" cy="123028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E1F301A-1A4D-434E-98E6-2A88DB4F4C4B}"/>
              </a:ext>
            </a:extLst>
          </p:cNvPr>
          <p:cNvSpPr/>
          <p:nvPr/>
        </p:nvSpPr>
        <p:spPr>
          <a:xfrm>
            <a:off x="910200" y="5228306"/>
            <a:ext cx="4525263" cy="670096"/>
          </a:xfrm>
          <a:prstGeom prst="roundRect">
            <a:avLst>
              <a:gd name="adj" fmla="val 0"/>
            </a:avLst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PEMBELAJARAN 1</a:t>
            </a:r>
            <a:endParaRPr lang="en-ID" sz="3600" dirty="0">
              <a:solidFill>
                <a:srgbClr val="FF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3" name="Flowchart: Punched Tape 22">
            <a:extLst>
              <a:ext uri="{FF2B5EF4-FFF2-40B4-BE49-F238E27FC236}">
                <a16:creationId xmlns:a16="http://schemas.microsoft.com/office/drawing/2014/main" id="{E9771DE7-1316-44ED-BA45-028C9A94D43B}"/>
              </a:ext>
            </a:extLst>
          </p:cNvPr>
          <p:cNvSpPr/>
          <p:nvPr/>
        </p:nvSpPr>
        <p:spPr>
          <a:xfrm>
            <a:off x="6541477" y="5228307"/>
            <a:ext cx="4130793" cy="85132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Bernard MT Condensed" panose="02050806060905020404" pitchFamily="18" charset="0"/>
              </a:rPr>
              <a:t>HENI NURHAENI, </a:t>
            </a:r>
            <a:r>
              <a:rPr lang="en-US" sz="2400" dirty="0" err="1">
                <a:solidFill>
                  <a:schemeClr val="tx1"/>
                </a:solidFill>
                <a:latin typeface="Bernard MT Condensed" panose="02050806060905020404" pitchFamily="18" charset="0"/>
              </a:rPr>
              <a:t>M.Pd</a:t>
            </a:r>
            <a:endParaRPr lang="en-ID" sz="240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50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04658" y="1440208"/>
            <a:ext cx="8115185" cy="795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286" b="1" dirty="0">
                <a:solidFill>
                  <a:srgbClr val="2CB2AF"/>
                </a:solidFill>
                <a:latin typeface="Myriad Pro" panose="020B0503030403020204" pitchFamily="34" charset="0"/>
              </a:rPr>
              <a:t>Mengidentifikasi Zat Tunggal dan Campuran di Lingkungan Sekitar </a:t>
            </a:r>
            <a:endParaRPr lang="id-ID" sz="2286" b="1" dirty="0">
              <a:solidFill>
                <a:srgbClr val="2CB2AF"/>
              </a:solidFill>
              <a:latin typeface="Myriad Pro" panose="020B0503030403020204" pitchFamily="34" charset="0"/>
              <a:ea typeface="Adobe Gothic Std B" panose="020B0800000000000000" pitchFamily="34" charset="-128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49" y="124533"/>
            <a:ext cx="5206960" cy="68571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81257" y="854430"/>
            <a:ext cx="2927379" cy="745911"/>
            <a:chOff x="380200" y="945035"/>
            <a:chExt cx="3073748" cy="783207"/>
          </a:xfrm>
        </p:grpSpPr>
        <p:sp>
          <p:nvSpPr>
            <p:cNvPr id="20" name="Rectangle 19"/>
            <p:cNvSpPr/>
            <p:nvPr/>
          </p:nvSpPr>
          <p:spPr>
            <a:xfrm>
              <a:off x="863979" y="945035"/>
              <a:ext cx="2589969" cy="5279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2667" b="1" dirty="0">
                  <a:solidFill>
                    <a:srgbClr val="2CB2AF"/>
                  </a:solidFill>
                  <a:latin typeface="Myriad Pro" panose="020B0703030403020204" pitchFamily="34" charset="0"/>
                  <a:cs typeface="Arial" pitchFamily="34" charset="0"/>
                </a:rPr>
                <a:t>Ayo Membaca</a:t>
              </a:r>
              <a:endParaRPr lang="id-ID" sz="2667" dirty="0">
                <a:solidFill>
                  <a:srgbClr val="2CB2AF"/>
                </a:solidFill>
                <a:latin typeface="Myriad Pro" panose="020B0703030403020204" pitchFamily="34" charset="0"/>
                <a:cs typeface="Arial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00" y="999920"/>
              <a:ext cx="735986" cy="728322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1809751" y="2210556"/>
            <a:ext cx="8572500" cy="3755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714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166" y="2526352"/>
            <a:ext cx="6291555" cy="3645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354" y="2526352"/>
            <a:ext cx="1607684" cy="38953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5520" y="2262049"/>
            <a:ext cx="8320921" cy="69686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4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412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E2C65D-C25E-4457-9D98-776E09FAB6E7}"/>
              </a:ext>
            </a:extLst>
          </p:cNvPr>
          <p:cNvSpPr/>
          <p:nvPr/>
        </p:nvSpPr>
        <p:spPr>
          <a:xfrm>
            <a:off x="858128" y="870297"/>
            <a:ext cx="8285871" cy="537575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2991F1-55C8-45C2-B425-FD151652AD65}"/>
              </a:ext>
            </a:extLst>
          </p:cNvPr>
          <p:cNvSpPr txBox="1"/>
          <p:nvPr/>
        </p:nvSpPr>
        <p:spPr>
          <a:xfrm>
            <a:off x="492369" y="464234"/>
            <a:ext cx="9340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2CB2AF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Video: </a:t>
            </a:r>
            <a:r>
              <a:rPr lang="id-ID" sz="2800" b="1" dirty="0">
                <a:solidFill>
                  <a:srgbClr val="2CB2AF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Perbedaan zat tunggal dan campuran</a:t>
            </a:r>
            <a:endParaRPr lang="id-ID" sz="2800" b="1" dirty="0">
              <a:solidFill>
                <a:srgbClr val="2CB2AF"/>
              </a:solidFill>
              <a:latin typeface="Myriad Pro" panose="020B0503030403020204" pitchFamily="34" charset="0"/>
              <a:ea typeface="Adobe Gothic Std B" panose="020B0800000000000000" pitchFamily="34" charset="-128"/>
              <a:cs typeface="Arial" pitchFamily="34" charset="0"/>
            </a:endParaRPr>
          </a:p>
        </p:txBody>
      </p:sp>
      <p:pic>
        <p:nvPicPr>
          <p:cNvPr id="4" name="0005">
            <a:hlinkClick r:id="" action="ppaction://media"/>
            <a:extLst>
              <a:ext uri="{FF2B5EF4-FFF2-40B4-BE49-F238E27FC236}">
                <a16:creationId xmlns:a16="http://schemas.microsoft.com/office/drawing/2014/main" id="{A42114B8-1893-4A59-9F22-18D593AD71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128" y="1225813"/>
            <a:ext cx="8444985" cy="474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8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3516923" y="815926"/>
            <a:ext cx="6752491" cy="1659988"/>
          </a:xfrm>
          <a:prstGeom prst="wedgeRoundRectCallout">
            <a:avLst>
              <a:gd name="adj1" fmla="val -54357"/>
              <a:gd name="adj2" fmla="val 47719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286" dirty="0">
                <a:latin typeface="Myriad Pro" panose="020B0503030403020204" pitchFamily="34" charset="0"/>
              </a:rPr>
              <a:t>Coba tuliskan contoh benda di sekitarmu yang termasuk dalam zat campuran homogen dan heterogen! Tuliskan dalam tabel seperti contoh di bawah ini!</a:t>
            </a:r>
            <a:endParaRPr lang="en-GB" sz="2286" dirty="0">
              <a:latin typeface="Myriad Pro" panose="020B05030304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80" y="1573017"/>
            <a:ext cx="2267474" cy="483032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384961"/>
              </p:ext>
            </p:extLst>
          </p:nvPr>
        </p:nvGraphicFramePr>
        <p:xfrm>
          <a:off x="3910818" y="2940148"/>
          <a:ext cx="6189785" cy="28557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43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0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5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878">
                <a:tc>
                  <a:txBody>
                    <a:bodyPr/>
                    <a:lstStyle/>
                    <a:p>
                      <a:pPr algn="ctr"/>
                      <a:r>
                        <a:rPr lang="id-ID" sz="1900" dirty="0"/>
                        <a:t>No. </a:t>
                      </a:r>
                      <a:endParaRPr lang="id-ID" sz="1900" dirty="0">
                        <a:latin typeface="Myriad Pro" panose="020B0503030403020204" pitchFamily="34" charset="0"/>
                      </a:endParaRPr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900" dirty="0"/>
                        <a:t>Campuran Homogen</a:t>
                      </a:r>
                      <a:endParaRPr lang="id-ID" sz="1900" dirty="0">
                        <a:latin typeface="Myriad Pro" panose="020B0503030403020204" pitchFamily="34" charset="0"/>
                      </a:endParaRPr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900" dirty="0"/>
                        <a:t>Campuran Heterogen</a:t>
                      </a:r>
                      <a:endParaRPr lang="id-ID" sz="1900" dirty="0">
                        <a:latin typeface="Myriad Pro" panose="020B0503030403020204" pitchFamily="34" charset="0"/>
                      </a:endParaRPr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8862">
                <a:tc>
                  <a:txBody>
                    <a:bodyPr/>
                    <a:lstStyle/>
                    <a:p>
                      <a:pPr algn="ctr"/>
                      <a:endParaRPr lang="id-ID" sz="1900" dirty="0"/>
                    </a:p>
                    <a:p>
                      <a:pPr algn="ctr"/>
                      <a:endParaRPr lang="id-ID" sz="1900" dirty="0"/>
                    </a:p>
                    <a:p>
                      <a:pPr algn="ctr"/>
                      <a:endParaRPr lang="id-ID" sz="1900" dirty="0"/>
                    </a:p>
                    <a:p>
                      <a:pPr algn="ctr"/>
                      <a:endParaRPr lang="id-ID" sz="1900" dirty="0"/>
                    </a:p>
                    <a:p>
                      <a:pPr algn="ctr"/>
                      <a:endParaRPr lang="id-ID" sz="1900" dirty="0"/>
                    </a:p>
                    <a:p>
                      <a:pPr algn="ctr"/>
                      <a:endParaRPr lang="id-ID" sz="1900" dirty="0"/>
                    </a:p>
                    <a:p>
                      <a:pPr algn="ctr"/>
                      <a:endParaRPr lang="id-ID" sz="1900" dirty="0"/>
                    </a:p>
                    <a:p>
                      <a:pPr algn="ctr"/>
                      <a:endParaRPr lang="id-ID" sz="1900" dirty="0">
                        <a:latin typeface="Myriad Pro" panose="020B0503030403020204" pitchFamily="34" charset="0"/>
                      </a:endParaRPr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endParaRPr lang="id-ID" sz="1900" dirty="0">
                        <a:latin typeface="Myriad Pro" panose="020B0503030403020204" pitchFamily="34" charset="0"/>
                      </a:endParaRPr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endParaRPr lang="id-ID" sz="1900" dirty="0">
                        <a:latin typeface="Myriad Pro" panose="020B0503030403020204" pitchFamily="34" charset="0"/>
                      </a:endParaRPr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9373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8BCD00-374F-4296-9864-485566CA2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188" y="844210"/>
            <a:ext cx="2437489" cy="4827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48B789-E260-4015-8335-7C192FB46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634137"/>
            <a:ext cx="2079269" cy="5037945"/>
          </a:xfrm>
          <a:prstGeom prst="rect">
            <a:avLst/>
          </a:prstGeom>
        </p:spPr>
      </p:pic>
      <p:sp>
        <p:nvSpPr>
          <p:cNvPr id="4" name="Flowchart: Punched Tape 3">
            <a:extLst>
              <a:ext uri="{FF2B5EF4-FFF2-40B4-BE49-F238E27FC236}">
                <a16:creationId xmlns:a16="http://schemas.microsoft.com/office/drawing/2014/main" id="{AA4BD3A5-7836-4050-97ED-060496C7BD80}"/>
              </a:ext>
            </a:extLst>
          </p:cNvPr>
          <p:cNvSpPr/>
          <p:nvPr/>
        </p:nvSpPr>
        <p:spPr>
          <a:xfrm>
            <a:off x="3077047" y="2278966"/>
            <a:ext cx="5222891" cy="2686929"/>
          </a:xfrm>
          <a:prstGeom prst="flowChartPunchedTap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ahnschrift Condensed" panose="020B0502040204020203" pitchFamily="34" charset="0"/>
              </a:rPr>
              <a:t>TERIMA KASIH</a:t>
            </a:r>
          </a:p>
          <a:p>
            <a:pPr algn="ctr"/>
            <a:r>
              <a:rPr lang="en-US" sz="3600" dirty="0">
                <a:latin typeface="Bahnschrift Condensed" panose="020B0502040204020203" pitchFamily="34" charset="0"/>
              </a:rPr>
              <a:t> SELAMAT BELAJAR </a:t>
            </a:r>
          </a:p>
          <a:p>
            <a:pPr algn="ctr"/>
            <a:r>
              <a:rPr lang="en-US" sz="3600" dirty="0">
                <a:latin typeface="Bahnschrift Condensed" panose="020B0502040204020203" pitchFamily="34" charset="0"/>
              </a:rPr>
              <a:t>DAN TETAP SEMANGAT</a:t>
            </a:r>
            <a:endParaRPr lang="en-ID" sz="3600" dirty="0">
              <a:latin typeface="Bahnschrift Condensed" panose="020B0502040204020203" pitchFamily="34" charset="0"/>
            </a:endParaRPr>
          </a:p>
        </p:txBody>
      </p:sp>
      <p:sp>
        <p:nvSpPr>
          <p:cNvPr id="6" name="Flowchart: Punched Tape 5">
            <a:extLst>
              <a:ext uri="{FF2B5EF4-FFF2-40B4-BE49-F238E27FC236}">
                <a16:creationId xmlns:a16="http://schemas.microsoft.com/office/drawing/2014/main" id="{CFD259C9-0073-4536-81D2-A9A6C537289E}"/>
              </a:ext>
            </a:extLst>
          </p:cNvPr>
          <p:cNvSpPr/>
          <p:nvPr/>
        </p:nvSpPr>
        <p:spPr>
          <a:xfrm>
            <a:off x="4121835" y="5539419"/>
            <a:ext cx="5008098" cy="540214"/>
          </a:xfrm>
          <a:prstGeom prst="flowChartPunchedTap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Bernard MT Condensed" panose="02050806060905020404" pitchFamily="18" charset="0"/>
              </a:rPr>
              <a:t>HENI NURHAENI, </a:t>
            </a:r>
            <a:r>
              <a:rPr lang="en-US" sz="2400" dirty="0" err="1">
                <a:solidFill>
                  <a:schemeClr val="tx1"/>
                </a:solidFill>
                <a:latin typeface="Bernard MT Condensed" panose="02050806060905020404" pitchFamily="18" charset="0"/>
              </a:rPr>
              <a:t>M.Pd</a:t>
            </a:r>
            <a:endParaRPr lang="en-ID" sz="240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7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193916" y="1770874"/>
            <a:ext cx="3845611" cy="1851148"/>
          </a:xfrm>
          <a:prstGeom prst="rect">
            <a:avLst/>
          </a:prstGeom>
          <a:noFill/>
          <a:ln w="28575">
            <a:solidFill>
              <a:srgbClr val="33CCCC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2286" dirty="0">
                <a:latin typeface="Myriad Pro" panose="020B0503030403020204" pitchFamily="34" charset="0"/>
              </a:rPr>
              <a:t>Gambar tersebut merupakan iklan produk susu. </a:t>
            </a:r>
          </a:p>
          <a:p>
            <a:pPr algn="ctr"/>
            <a:r>
              <a:rPr lang="id-ID" sz="2286" dirty="0">
                <a:latin typeface="Myriad Pro" panose="020B0503030403020204" pitchFamily="34" charset="0"/>
              </a:rPr>
              <a:t>Susu termasuk benda yang tersusun atas zat campuran. </a:t>
            </a:r>
            <a:endParaRPr lang="en-US" sz="2286" dirty="0">
              <a:latin typeface="Myriad Pro" panose="020B0503030403020204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59" y="362864"/>
            <a:ext cx="5206960" cy="68571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798959" y="1048578"/>
            <a:ext cx="3387124" cy="551763"/>
            <a:chOff x="380200" y="945035"/>
            <a:chExt cx="3365068" cy="783207"/>
          </a:xfrm>
        </p:grpSpPr>
        <p:sp>
          <p:nvSpPr>
            <p:cNvPr id="11" name="Rectangle 10"/>
            <p:cNvSpPr/>
            <p:nvPr/>
          </p:nvSpPr>
          <p:spPr>
            <a:xfrm>
              <a:off x="863979" y="945035"/>
              <a:ext cx="2881289" cy="5279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2667" b="1" dirty="0">
                  <a:solidFill>
                    <a:srgbClr val="2CB2AF"/>
                  </a:solidFill>
                  <a:latin typeface="Myriad Pro" panose="020B0503030403020204" pitchFamily="34" charset="0"/>
                  <a:cs typeface="Arial" pitchFamily="34" charset="0"/>
                </a:rPr>
                <a:t>Ayo Mengamati</a:t>
              </a:r>
              <a:endParaRPr lang="id-ID" sz="2667" dirty="0">
                <a:solidFill>
                  <a:srgbClr val="2CB2AF"/>
                </a:solidFill>
                <a:latin typeface="Myriad Pro" panose="020B0503030403020204" pitchFamily="34" charset="0"/>
                <a:cs typeface="Arial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00" y="999920"/>
              <a:ext cx="735986" cy="728322"/>
            </a:xfrm>
            <a:prstGeom prst="rect">
              <a:avLst/>
            </a:prstGeom>
          </p:spPr>
        </p:pic>
      </p:grpSp>
      <p:sp>
        <p:nvSpPr>
          <p:cNvPr id="4" name="Rounded Rectangle 3"/>
          <p:cNvSpPr/>
          <p:nvPr/>
        </p:nvSpPr>
        <p:spPr>
          <a:xfrm>
            <a:off x="6193916" y="3742006"/>
            <a:ext cx="3992875" cy="2153549"/>
          </a:xfrm>
          <a:prstGeom prst="roundRect">
            <a:avLst/>
          </a:prstGeom>
          <a:ln>
            <a:solidFill>
              <a:srgbClr val="FFC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1" tIns="102857" rIns="68571" bIns="102857" rtlCol="0" anchor="ctr"/>
          <a:lstStyle/>
          <a:p>
            <a:pPr algn="ctr"/>
            <a:r>
              <a:rPr lang="id-ID" sz="2286" dirty="0">
                <a:solidFill>
                  <a:srgbClr val="2CB2AF"/>
                </a:solidFill>
                <a:latin typeface="Myriad Pro" panose="020B0503030403020204" pitchFamily="34" charset="0"/>
              </a:rPr>
              <a:t>Apakah di sekitarmu ada benda yang tersusun dari zat tunggal? </a:t>
            </a:r>
          </a:p>
          <a:p>
            <a:pPr algn="ctr"/>
            <a:r>
              <a:rPr lang="id-ID" sz="2286" dirty="0">
                <a:solidFill>
                  <a:srgbClr val="FF3399"/>
                </a:solidFill>
                <a:latin typeface="Myriad Pro" panose="020B0503030403020204" pitchFamily="34" charset="0"/>
              </a:rPr>
              <a:t>Adakah benda yang tersusun dari zat campuran?</a:t>
            </a:r>
            <a:endParaRPr lang="en-GB" sz="2286" dirty="0">
              <a:solidFill>
                <a:srgbClr val="FF3399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149" y="3024636"/>
            <a:ext cx="3695694" cy="26380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8149" y="2067195"/>
            <a:ext cx="4109937" cy="44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286" dirty="0">
                <a:latin typeface="Myriad Pro" panose="020B0503030403020204" pitchFamily="34" charset="0"/>
              </a:rPr>
              <a:t>Perhatikan gambar berikut! </a:t>
            </a:r>
          </a:p>
        </p:txBody>
      </p:sp>
    </p:spTree>
    <p:extLst>
      <p:ext uri="{BB962C8B-B14F-4D97-AF65-F5344CB8AC3E}">
        <p14:creationId xmlns:p14="http://schemas.microsoft.com/office/powerpoint/2010/main" val="1380034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2237427" y="393271"/>
            <a:ext cx="7699000" cy="2968973"/>
            <a:chOff x="305044" y="650"/>
            <a:chExt cx="8083950" cy="3117422"/>
          </a:xfrm>
          <a:solidFill>
            <a:srgbClr val="FFFFCC"/>
          </a:solidFill>
        </p:grpSpPr>
        <p:sp>
          <p:nvSpPr>
            <p:cNvPr id="37" name="Rectangle 36"/>
            <p:cNvSpPr/>
            <p:nvPr/>
          </p:nvSpPr>
          <p:spPr>
            <a:xfrm>
              <a:off x="305044" y="529809"/>
              <a:ext cx="8083950" cy="2588263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13809" y="830773"/>
              <a:ext cx="7519016" cy="1574354"/>
            </a:xfrm>
            <a:prstGeom prst="rect">
              <a:avLst/>
            </a:prstGeom>
            <a:noFill/>
          </p:spPr>
          <p:txBody>
            <a:bodyPr wrap="square" numCol="1" spcCol="457200">
              <a:spAutoFit/>
            </a:bodyPr>
            <a:lstStyle/>
            <a:p>
              <a:pPr marL="435437" indent="-435437">
                <a:buFont typeface="+mj-lt"/>
                <a:buAutoNum type="arabicPeriod"/>
              </a:pPr>
              <a:r>
                <a:rPr lang="id-ID" sz="2286" dirty="0">
                  <a:latin typeface="Myriad Pro" panose="020B0503030403020204" pitchFamily="34" charset="0"/>
                </a:rPr>
                <a:t>menjelaskan dan menyajikan hasil kesimpulan isi teks paparan iklan media cetak</a:t>
              </a:r>
            </a:p>
            <a:p>
              <a:pPr marL="435437" indent="-435437">
                <a:buFont typeface="+mj-lt"/>
                <a:buAutoNum type="arabicPeriod"/>
              </a:pPr>
              <a:r>
                <a:rPr lang="id-ID" sz="2286" dirty="0">
                  <a:latin typeface="Myriad Pro" panose="020B0503030403020204" pitchFamily="34" charset="0"/>
                </a:rPr>
                <a:t>mengidentifikasi zat tunggal dan campuran di lingkungan sekitar</a:t>
              </a:r>
              <a:endParaRPr lang="en-GB" sz="2286" dirty="0">
                <a:latin typeface="Myriad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346188" y="650"/>
              <a:ext cx="4432752" cy="5279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spcBef>
                  <a:spcPts val="571"/>
                </a:spcBef>
              </a:pPr>
              <a:r>
                <a:rPr lang="fi-FI" sz="2667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cs typeface="Arial" pitchFamily="34" charset="0"/>
                </a:rPr>
                <a:t>Hari ini kita akan belajar: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90888" y="3654499"/>
            <a:ext cx="7561842" cy="2378287"/>
            <a:chOff x="330444" y="3422640"/>
            <a:chExt cx="7939934" cy="3249948"/>
          </a:xfrm>
        </p:grpSpPr>
        <p:sp>
          <p:nvSpPr>
            <p:cNvPr id="42" name="Rounded Rectangle 41"/>
            <p:cNvSpPr/>
            <p:nvPr/>
          </p:nvSpPr>
          <p:spPr>
            <a:xfrm>
              <a:off x="330444" y="4128818"/>
              <a:ext cx="7939934" cy="2543770"/>
            </a:xfrm>
            <a:prstGeom prst="roundRect">
              <a:avLst>
                <a:gd name="adj" fmla="val 4777"/>
              </a:avLst>
            </a:prstGeom>
            <a:solidFill>
              <a:srgbClr val="FFFFCC"/>
            </a:solidFill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>
                <a:latin typeface="Myriad Pro" panose="020B0503030403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24241" y="4627856"/>
              <a:ext cx="5902397" cy="1087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35437" indent="-435437">
                <a:buFont typeface="+mj-lt"/>
                <a:buAutoNum type="arabicPeriod"/>
              </a:pPr>
              <a:r>
                <a:rPr lang="id-ID" sz="2286" dirty="0">
                  <a:latin typeface="Myriad Pro" panose="020B0503030403020204" pitchFamily="34" charset="0"/>
                </a:rPr>
                <a:t>kerja sama </a:t>
              </a:r>
            </a:p>
            <a:p>
              <a:pPr marL="435437" indent="-435437">
                <a:buFont typeface="+mj-lt"/>
                <a:buAutoNum type="arabicPeriod"/>
              </a:pPr>
              <a:r>
                <a:rPr lang="id-ID" sz="2286" dirty="0">
                  <a:latin typeface="Myriad Pro" panose="020B0503030403020204" pitchFamily="34" charset="0"/>
                </a:rPr>
                <a:t>percaya diri</a:t>
              </a:r>
              <a:endParaRPr lang="en-US" sz="2286" dirty="0">
                <a:latin typeface="Myriad Pro" panose="020B0503030403020204" pitchFamily="34" charset="0"/>
                <a:cs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48417" y="3422640"/>
              <a:ext cx="5852287" cy="1247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2667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cs typeface="Arial" pitchFamily="34" charset="0"/>
                </a:rPr>
                <a:t>Sikap yang akan kita kembangkan</a:t>
              </a:r>
              <a:r>
                <a:rPr lang="fi-FI" sz="2667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cs typeface="Arial" pitchFamily="34" charset="0"/>
                </a:rPr>
                <a:t>:</a:t>
              </a:r>
            </a:p>
          </p:txBody>
        </p:sp>
      </p:grpSp>
      <p:pic>
        <p:nvPicPr>
          <p:cNvPr id="4" name="Picture 2" descr="C:\Users\user\Documents\ENDAH\TEMATIK TERPADU 4A\Subtema 2\gambar\guru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08"/>
          <a:stretch/>
        </p:blipFill>
        <p:spPr bwMode="auto">
          <a:xfrm flipH="1">
            <a:off x="7616279" y="2228961"/>
            <a:ext cx="2765971" cy="4391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001398" y="3429000"/>
            <a:ext cx="953222" cy="1069023"/>
            <a:chOff x="712788" y="2836863"/>
            <a:chExt cx="1241425" cy="1392238"/>
          </a:xfrm>
        </p:grpSpPr>
        <p:sp>
          <p:nvSpPr>
            <p:cNvPr id="22" name="Freeform 31"/>
            <p:cNvSpPr>
              <a:spLocks/>
            </p:cNvSpPr>
            <p:nvPr/>
          </p:nvSpPr>
          <p:spPr bwMode="auto">
            <a:xfrm>
              <a:off x="712788" y="2836863"/>
              <a:ext cx="1241425" cy="1392238"/>
            </a:xfrm>
            <a:custGeom>
              <a:avLst/>
              <a:gdLst>
                <a:gd name="T0" fmla="*/ 120 w 440"/>
                <a:gd name="T1" fmla="*/ 418 h 492"/>
                <a:gd name="T2" fmla="*/ 167 w 440"/>
                <a:gd name="T3" fmla="*/ 486 h 492"/>
                <a:gd name="T4" fmla="*/ 167 w 440"/>
                <a:gd name="T5" fmla="*/ 492 h 492"/>
                <a:gd name="T6" fmla="*/ 172 w 440"/>
                <a:gd name="T7" fmla="*/ 492 h 492"/>
                <a:gd name="T8" fmla="*/ 253 w 440"/>
                <a:gd name="T9" fmla="*/ 439 h 492"/>
                <a:gd name="T10" fmla="*/ 323 w 440"/>
                <a:gd name="T11" fmla="*/ 428 h 492"/>
                <a:gd name="T12" fmla="*/ 340 w 440"/>
                <a:gd name="T13" fmla="*/ 361 h 492"/>
                <a:gd name="T14" fmla="*/ 408 w 440"/>
                <a:gd name="T15" fmla="*/ 148 h 492"/>
                <a:gd name="T16" fmla="*/ 103 w 440"/>
                <a:gd name="T17" fmla="*/ 57 h 492"/>
                <a:gd name="T18" fmla="*/ 45 w 440"/>
                <a:gd name="T19" fmla="*/ 232 h 492"/>
                <a:gd name="T20" fmla="*/ 11 w 440"/>
                <a:gd name="T21" fmla="*/ 305 h 492"/>
                <a:gd name="T22" fmla="*/ 20 w 440"/>
                <a:gd name="T23" fmla="*/ 331 h 492"/>
                <a:gd name="T24" fmla="*/ 28 w 440"/>
                <a:gd name="T25" fmla="*/ 346 h 492"/>
                <a:gd name="T26" fmla="*/ 42 w 440"/>
                <a:gd name="T27" fmla="*/ 355 h 492"/>
                <a:gd name="T28" fmla="*/ 34 w 440"/>
                <a:gd name="T29" fmla="*/ 365 h 492"/>
                <a:gd name="T30" fmla="*/ 46 w 440"/>
                <a:gd name="T31" fmla="*/ 379 h 492"/>
                <a:gd name="T32" fmla="*/ 54 w 440"/>
                <a:gd name="T33" fmla="*/ 416 h 492"/>
                <a:gd name="T34" fmla="*/ 120 w 440"/>
                <a:gd name="T35" fmla="*/ 41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0" h="492">
                  <a:moveTo>
                    <a:pt x="120" y="418"/>
                  </a:moveTo>
                  <a:cubicBezTo>
                    <a:pt x="170" y="416"/>
                    <a:pt x="167" y="486"/>
                    <a:pt x="167" y="486"/>
                  </a:cubicBezTo>
                  <a:cubicBezTo>
                    <a:pt x="167" y="492"/>
                    <a:pt x="167" y="492"/>
                    <a:pt x="167" y="492"/>
                  </a:cubicBezTo>
                  <a:cubicBezTo>
                    <a:pt x="172" y="492"/>
                    <a:pt x="172" y="492"/>
                    <a:pt x="172" y="492"/>
                  </a:cubicBezTo>
                  <a:cubicBezTo>
                    <a:pt x="198" y="472"/>
                    <a:pt x="223" y="453"/>
                    <a:pt x="253" y="439"/>
                  </a:cubicBezTo>
                  <a:cubicBezTo>
                    <a:pt x="275" y="429"/>
                    <a:pt x="300" y="425"/>
                    <a:pt x="323" y="428"/>
                  </a:cubicBezTo>
                  <a:cubicBezTo>
                    <a:pt x="324" y="392"/>
                    <a:pt x="340" y="361"/>
                    <a:pt x="340" y="361"/>
                  </a:cubicBezTo>
                  <a:cubicBezTo>
                    <a:pt x="340" y="361"/>
                    <a:pt x="440" y="272"/>
                    <a:pt x="408" y="148"/>
                  </a:cubicBezTo>
                  <a:cubicBezTo>
                    <a:pt x="377" y="25"/>
                    <a:pt x="206" y="0"/>
                    <a:pt x="103" y="57"/>
                  </a:cubicBezTo>
                  <a:cubicBezTo>
                    <a:pt x="0" y="115"/>
                    <a:pt x="41" y="215"/>
                    <a:pt x="45" y="232"/>
                  </a:cubicBezTo>
                  <a:cubicBezTo>
                    <a:pt x="48" y="250"/>
                    <a:pt x="19" y="291"/>
                    <a:pt x="11" y="305"/>
                  </a:cubicBezTo>
                  <a:cubicBezTo>
                    <a:pt x="2" y="320"/>
                    <a:pt x="6" y="325"/>
                    <a:pt x="20" y="331"/>
                  </a:cubicBezTo>
                  <a:cubicBezTo>
                    <a:pt x="34" y="336"/>
                    <a:pt x="28" y="337"/>
                    <a:pt x="28" y="346"/>
                  </a:cubicBezTo>
                  <a:cubicBezTo>
                    <a:pt x="29" y="354"/>
                    <a:pt x="42" y="355"/>
                    <a:pt x="42" y="355"/>
                  </a:cubicBezTo>
                  <a:cubicBezTo>
                    <a:pt x="42" y="355"/>
                    <a:pt x="34" y="357"/>
                    <a:pt x="34" y="365"/>
                  </a:cubicBezTo>
                  <a:cubicBezTo>
                    <a:pt x="34" y="373"/>
                    <a:pt x="46" y="379"/>
                    <a:pt x="46" y="379"/>
                  </a:cubicBezTo>
                  <a:cubicBezTo>
                    <a:pt x="54" y="387"/>
                    <a:pt x="42" y="398"/>
                    <a:pt x="54" y="416"/>
                  </a:cubicBezTo>
                  <a:cubicBezTo>
                    <a:pt x="66" y="435"/>
                    <a:pt x="71" y="420"/>
                    <a:pt x="120" y="418"/>
                  </a:cubicBezTo>
                  <a:close/>
                </a:path>
              </a:pathLst>
            </a:custGeom>
            <a:solidFill>
              <a:srgbClr val="EFD6AE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23" name="Freeform 32"/>
            <p:cNvSpPr>
              <a:spLocks/>
            </p:cNvSpPr>
            <p:nvPr/>
          </p:nvSpPr>
          <p:spPr bwMode="auto">
            <a:xfrm>
              <a:off x="1198563" y="3079750"/>
              <a:ext cx="327025" cy="223838"/>
            </a:xfrm>
            <a:custGeom>
              <a:avLst/>
              <a:gdLst>
                <a:gd name="T0" fmla="*/ 44 w 116"/>
                <a:gd name="T1" fmla="*/ 67 h 79"/>
                <a:gd name="T2" fmla="*/ 76 w 116"/>
                <a:gd name="T3" fmla="*/ 73 h 79"/>
                <a:gd name="T4" fmla="*/ 95 w 116"/>
                <a:gd name="T5" fmla="*/ 67 h 79"/>
                <a:gd name="T6" fmla="*/ 115 w 116"/>
                <a:gd name="T7" fmla="*/ 32 h 79"/>
                <a:gd name="T8" fmla="*/ 87 w 116"/>
                <a:gd name="T9" fmla="*/ 4 h 79"/>
                <a:gd name="T10" fmla="*/ 56 w 116"/>
                <a:gd name="T11" fmla="*/ 18 h 79"/>
                <a:gd name="T12" fmla="*/ 52 w 116"/>
                <a:gd name="T13" fmla="*/ 20 h 79"/>
                <a:gd name="T14" fmla="*/ 48 w 116"/>
                <a:gd name="T15" fmla="*/ 18 h 79"/>
                <a:gd name="T16" fmla="*/ 21 w 116"/>
                <a:gd name="T17" fmla="*/ 14 h 79"/>
                <a:gd name="T18" fmla="*/ 0 w 116"/>
                <a:gd name="T19" fmla="*/ 34 h 79"/>
                <a:gd name="T20" fmla="*/ 2 w 116"/>
                <a:gd name="T21" fmla="*/ 36 h 79"/>
                <a:gd name="T22" fmla="*/ 26 w 116"/>
                <a:gd name="T23" fmla="*/ 79 h 79"/>
                <a:gd name="T24" fmla="*/ 44 w 116"/>
                <a:gd name="T25" fmla="*/ 6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" h="79">
                  <a:moveTo>
                    <a:pt x="44" y="67"/>
                  </a:moveTo>
                  <a:cubicBezTo>
                    <a:pt x="59" y="65"/>
                    <a:pt x="71" y="70"/>
                    <a:pt x="76" y="73"/>
                  </a:cubicBezTo>
                  <a:cubicBezTo>
                    <a:pt x="79" y="71"/>
                    <a:pt x="86" y="68"/>
                    <a:pt x="95" y="67"/>
                  </a:cubicBezTo>
                  <a:cubicBezTo>
                    <a:pt x="95" y="57"/>
                    <a:pt x="100" y="40"/>
                    <a:pt x="115" y="32"/>
                  </a:cubicBezTo>
                  <a:cubicBezTo>
                    <a:pt x="116" y="25"/>
                    <a:pt x="110" y="7"/>
                    <a:pt x="87" y="4"/>
                  </a:cubicBezTo>
                  <a:cubicBezTo>
                    <a:pt x="66" y="0"/>
                    <a:pt x="56" y="17"/>
                    <a:pt x="56" y="18"/>
                  </a:cubicBezTo>
                  <a:cubicBezTo>
                    <a:pt x="55" y="19"/>
                    <a:pt x="54" y="20"/>
                    <a:pt x="52" y="20"/>
                  </a:cubicBezTo>
                  <a:cubicBezTo>
                    <a:pt x="51" y="20"/>
                    <a:pt x="49" y="19"/>
                    <a:pt x="48" y="18"/>
                  </a:cubicBezTo>
                  <a:cubicBezTo>
                    <a:pt x="48" y="18"/>
                    <a:pt x="41" y="10"/>
                    <a:pt x="21" y="14"/>
                  </a:cubicBezTo>
                  <a:cubicBezTo>
                    <a:pt x="4" y="18"/>
                    <a:pt x="0" y="30"/>
                    <a:pt x="0" y="34"/>
                  </a:cubicBezTo>
                  <a:cubicBezTo>
                    <a:pt x="1" y="35"/>
                    <a:pt x="2" y="35"/>
                    <a:pt x="2" y="36"/>
                  </a:cubicBezTo>
                  <a:cubicBezTo>
                    <a:pt x="20" y="48"/>
                    <a:pt x="25" y="66"/>
                    <a:pt x="26" y="79"/>
                  </a:cubicBezTo>
                  <a:cubicBezTo>
                    <a:pt x="30" y="74"/>
                    <a:pt x="36" y="69"/>
                    <a:pt x="44" y="67"/>
                  </a:cubicBezTo>
                  <a:close/>
                </a:path>
              </a:pathLst>
            </a:custGeom>
            <a:solidFill>
              <a:srgbClr val="E25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24" name="Freeform 33"/>
            <p:cNvSpPr>
              <a:spLocks/>
            </p:cNvSpPr>
            <p:nvPr/>
          </p:nvSpPr>
          <p:spPr bwMode="auto">
            <a:xfrm>
              <a:off x="930275" y="2952750"/>
              <a:ext cx="893763" cy="750888"/>
            </a:xfrm>
            <a:custGeom>
              <a:avLst/>
              <a:gdLst>
                <a:gd name="T0" fmla="*/ 293 w 317"/>
                <a:gd name="T1" fmla="*/ 93 h 265"/>
                <a:gd name="T2" fmla="*/ 218 w 317"/>
                <a:gd name="T3" fmla="*/ 38 h 265"/>
                <a:gd name="T4" fmla="*/ 61 w 317"/>
                <a:gd name="T5" fmla="*/ 53 h 265"/>
                <a:gd name="T6" fmla="*/ 83 w 317"/>
                <a:gd name="T7" fmla="*/ 161 h 265"/>
                <a:gd name="T8" fmla="*/ 92 w 317"/>
                <a:gd name="T9" fmla="*/ 88 h 265"/>
                <a:gd name="T10" fmla="*/ 49 w 317"/>
                <a:gd name="T11" fmla="*/ 111 h 265"/>
                <a:gd name="T12" fmla="*/ 77 w 317"/>
                <a:gd name="T13" fmla="*/ 120 h 265"/>
                <a:gd name="T14" fmla="*/ 81 w 317"/>
                <a:gd name="T15" fmla="*/ 128 h 265"/>
                <a:gd name="T16" fmla="*/ 41 w 317"/>
                <a:gd name="T17" fmla="*/ 114 h 265"/>
                <a:gd name="T18" fmla="*/ 86 w 317"/>
                <a:gd name="T19" fmla="*/ 75 h 265"/>
                <a:gd name="T20" fmla="*/ 146 w 317"/>
                <a:gd name="T21" fmla="*/ 54 h 265"/>
                <a:gd name="T22" fmla="*/ 212 w 317"/>
                <a:gd name="T23" fmla="*/ 56 h 265"/>
                <a:gd name="T24" fmla="*/ 268 w 317"/>
                <a:gd name="T25" fmla="*/ 86 h 265"/>
                <a:gd name="T26" fmla="*/ 288 w 317"/>
                <a:gd name="T27" fmla="*/ 153 h 265"/>
                <a:gd name="T28" fmla="*/ 236 w 317"/>
                <a:gd name="T29" fmla="*/ 169 h 265"/>
                <a:gd name="T30" fmla="*/ 150 w 317"/>
                <a:gd name="T31" fmla="*/ 181 h 265"/>
                <a:gd name="T32" fmla="*/ 133 w 317"/>
                <a:gd name="T33" fmla="*/ 168 h 265"/>
                <a:gd name="T34" fmla="*/ 141 w 317"/>
                <a:gd name="T35" fmla="*/ 165 h 265"/>
                <a:gd name="T36" fmla="*/ 175 w 317"/>
                <a:gd name="T37" fmla="*/ 161 h 265"/>
                <a:gd name="T38" fmla="*/ 269 w 317"/>
                <a:gd name="T39" fmla="*/ 165 h 265"/>
                <a:gd name="T40" fmla="*/ 270 w 317"/>
                <a:gd name="T41" fmla="*/ 126 h 265"/>
                <a:gd name="T42" fmla="*/ 262 w 317"/>
                <a:gd name="T43" fmla="*/ 92 h 265"/>
                <a:gd name="T44" fmla="*/ 199 w 317"/>
                <a:gd name="T45" fmla="*/ 112 h 265"/>
                <a:gd name="T46" fmla="*/ 234 w 317"/>
                <a:gd name="T47" fmla="*/ 136 h 265"/>
                <a:gd name="T48" fmla="*/ 173 w 317"/>
                <a:gd name="T49" fmla="*/ 127 h 265"/>
                <a:gd name="T50" fmla="*/ 141 w 317"/>
                <a:gd name="T51" fmla="*/ 121 h 265"/>
                <a:gd name="T52" fmla="*/ 121 w 317"/>
                <a:gd name="T53" fmla="*/ 143 h 265"/>
                <a:gd name="T54" fmla="*/ 87 w 317"/>
                <a:gd name="T55" fmla="*/ 182 h 265"/>
                <a:gd name="T56" fmla="*/ 152 w 317"/>
                <a:gd name="T57" fmla="*/ 221 h 265"/>
                <a:gd name="T58" fmla="*/ 215 w 317"/>
                <a:gd name="T59" fmla="*/ 199 h 265"/>
                <a:gd name="T60" fmla="*/ 205 w 317"/>
                <a:gd name="T61" fmla="*/ 187 h 265"/>
                <a:gd name="T62" fmla="*/ 224 w 317"/>
                <a:gd name="T63" fmla="*/ 196 h 265"/>
                <a:gd name="T64" fmla="*/ 218 w 317"/>
                <a:gd name="T65" fmla="*/ 221 h 265"/>
                <a:gd name="T66" fmla="*/ 156 w 317"/>
                <a:gd name="T67" fmla="*/ 231 h 265"/>
                <a:gd name="T68" fmla="*/ 249 w 317"/>
                <a:gd name="T69" fmla="*/ 245 h 265"/>
                <a:gd name="T70" fmla="*/ 316 w 317"/>
                <a:gd name="T71" fmla="*/ 14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7" h="265">
                  <a:moveTo>
                    <a:pt x="316" y="140"/>
                  </a:moveTo>
                  <a:cubicBezTo>
                    <a:pt x="314" y="106"/>
                    <a:pt x="293" y="93"/>
                    <a:pt x="293" y="93"/>
                  </a:cubicBezTo>
                  <a:cubicBezTo>
                    <a:pt x="293" y="93"/>
                    <a:pt x="291" y="77"/>
                    <a:pt x="275" y="59"/>
                  </a:cubicBezTo>
                  <a:cubicBezTo>
                    <a:pt x="250" y="33"/>
                    <a:pt x="218" y="38"/>
                    <a:pt x="218" y="38"/>
                  </a:cubicBezTo>
                  <a:cubicBezTo>
                    <a:pt x="177" y="0"/>
                    <a:pt x="135" y="29"/>
                    <a:pt x="135" y="29"/>
                  </a:cubicBezTo>
                  <a:cubicBezTo>
                    <a:pt x="77" y="11"/>
                    <a:pt x="61" y="53"/>
                    <a:pt x="61" y="53"/>
                  </a:cubicBezTo>
                  <a:cubicBezTo>
                    <a:pt x="27" y="56"/>
                    <a:pt x="0" y="93"/>
                    <a:pt x="25" y="132"/>
                  </a:cubicBezTo>
                  <a:cubicBezTo>
                    <a:pt x="44" y="162"/>
                    <a:pt x="71" y="162"/>
                    <a:pt x="83" y="161"/>
                  </a:cubicBezTo>
                  <a:cubicBezTo>
                    <a:pt x="87" y="152"/>
                    <a:pt x="95" y="141"/>
                    <a:pt x="113" y="137"/>
                  </a:cubicBezTo>
                  <a:cubicBezTo>
                    <a:pt x="113" y="135"/>
                    <a:pt x="115" y="103"/>
                    <a:pt x="92" y="88"/>
                  </a:cubicBezTo>
                  <a:cubicBezTo>
                    <a:pt x="79" y="78"/>
                    <a:pt x="63" y="80"/>
                    <a:pt x="55" y="86"/>
                  </a:cubicBezTo>
                  <a:cubicBezTo>
                    <a:pt x="47" y="92"/>
                    <a:pt x="45" y="101"/>
                    <a:pt x="49" y="111"/>
                  </a:cubicBezTo>
                  <a:cubicBezTo>
                    <a:pt x="51" y="116"/>
                    <a:pt x="54" y="119"/>
                    <a:pt x="59" y="120"/>
                  </a:cubicBezTo>
                  <a:cubicBezTo>
                    <a:pt x="67" y="124"/>
                    <a:pt x="77" y="120"/>
                    <a:pt x="77" y="120"/>
                  </a:cubicBezTo>
                  <a:cubicBezTo>
                    <a:pt x="79" y="119"/>
                    <a:pt x="82" y="120"/>
                    <a:pt x="83" y="122"/>
                  </a:cubicBezTo>
                  <a:cubicBezTo>
                    <a:pt x="84" y="124"/>
                    <a:pt x="83" y="127"/>
                    <a:pt x="81" y="128"/>
                  </a:cubicBezTo>
                  <a:cubicBezTo>
                    <a:pt x="80" y="128"/>
                    <a:pt x="67" y="133"/>
                    <a:pt x="55" y="128"/>
                  </a:cubicBezTo>
                  <a:cubicBezTo>
                    <a:pt x="49" y="126"/>
                    <a:pt x="44" y="121"/>
                    <a:pt x="41" y="114"/>
                  </a:cubicBezTo>
                  <a:cubicBezTo>
                    <a:pt x="35" y="100"/>
                    <a:pt x="39" y="88"/>
                    <a:pt x="50" y="80"/>
                  </a:cubicBezTo>
                  <a:cubicBezTo>
                    <a:pt x="60" y="73"/>
                    <a:pt x="74" y="71"/>
                    <a:pt x="86" y="75"/>
                  </a:cubicBezTo>
                  <a:cubicBezTo>
                    <a:pt x="89" y="67"/>
                    <a:pt x="96" y="55"/>
                    <a:pt x="114" y="51"/>
                  </a:cubicBezTo>
                  <a:cubicBezTo>
                    <a:pt x="131" y="47"/>
                    <a:pt x="141" y="51"/>
                    <a:pt x="146" y="54"/>
                  </a:cubicBezTo>
                  <a:cubicBezTo>
                    <a:pt x="152" y="47"/>
                    <a:pt x="165" y="38"/>
                    <a:pt x="183" y="41"/>
                  </a:cubicBezTo>
                  <a:cubicBezTo>
                    <a:pt x="198" y="43"/>
                    <a:pt x="207" y="50"/>
                    <a:pt x="212" y="56"/>
                  </a:cubicBezTo>
                  <a:cubicBezTo>
                    <a:pt x="216" y="62"/>
                    <a:pt x="219" y="68"/>
                    <a:pt x="219" y="74"/>
                  </a:cubicBezTo>
                  <a:cubicBezTo>
                    <a:pt x="236" y="70"/>
                    <a:pt x="256" y="75"/>
                    <a:pt x="268" y="86"/>
                  </a:cubicBezTo>
                  <a:cubicBezTo>
                    <a:pt x="278" y="96"/>
                    <a:pt x="281" y="108"/>
                    <a:pt x="278" y="122"/>
                  </a:cubicBezTo>
                  <a:cubicBezTo>
                    <a:pt x="282" y="126"/>
                    <a:pt x="291" y="136"/>
                    <a:pt x="288" y="153"/>
                  </a:cubicBezTo>
                  <a:cubicBezTo>
                    <a:pt x="287" y="162"/>
                    <a:pt x="282" y="169"/>
                    <a:pt x="273" y="173"/>
                  </a:cubicBezTo>
                  <a:cubicBezTo>
                    <a:pt x="262" y="178"/>
                    <a:pt x="248" y="176"/>
                    <a:pt x="236" y="169"/>
                  </a:cubicBezTo>
                  <a:cubicBezTo>
                    <a:pt x="219" y="159"/>
                    <a:pt x="192" y="158"/>
                    <a:pt x="180" y="167"/>
                  </a:cubicBezTo>
                  <a:cubicBezTo>
                    <a:pt x="171" y="175"/>
                    <a:pt x="160" y="182"/>
                    <a:pt x="150" y="181"/>
                  </a:cubicBezTo>
                  <a:cubicBezTo>
                    <a:pt x="149" y="181"/>
                    <a:pt x="148" y="181"/>
                    <a:pt x="148" y="181"/>
                  </a:cubicBezTo>
                  <a:cubicBezTo>
                    <a:pt x="142" y="179"/>
                    <a:pt x="137" y="175"/>
                    <a:pt x="133" y="168"/>
                  </a:cubicBezTo>
                  <a:cubicBezTo>
                    <a:pt x="132" y="166"/>
                    <a:pt x="133" y="164"/>
                    <a:pt x="135" y="163"/>
                  </a:cubicBezTo>
                  <a:cubicBezTo>
                    <a:pt x="137" y="162"/>
                    <a:pt x="140" y="163"/>
                    <a:pt x="141" y="165"/>
                  </a:cubicBezTo>
                  <a:cubicBezTo>
                    <a:pt x="143" y="169"/>
                    <a:pt x="146" y="172"/>
                    <a:pt x="149" y="173"/>
                  </a:cubicBezTo>
                  <a:cubicBezTo>
                    <a:pt x="157" y="174"/>
                    <a:pt x="167" y="167"/>
                    <a:pt x="175" y="161"/>
                  </a:cubicBezTo>
                  <a:cubicBezTo>
                    <a:pt x="190" y="149"/>
                    <a:pt x="220" y="150"/>
                    <a:pt x="240" y="162"/>
                  </a:cubicBezTo>
                  <a:cubicBezTo>
                    <a:pt x="250" y="167"/>
                    <a:pt x="261" y="169"/>
                    <a:pt x="269" y="165"/>
                  </a:cubicBezTo>
                  <a:cubicBezTo>
                    <a:pt x="275" y="163"/>
                    <a:pt x="279" y="158"/>
                    <a:pt x="279" y="152"/>
                  </a:cubicBezTo>
                  <a:cubicBezTo>
                    <a:pt x="282" y="135"/>
                    <a:pt x="270" y="126"/>
                    <a:pt x="270" y="126"/>
                  </a:cubicBezTo>
                  <a:cubicBezTo>
                    <a:pt x="269" y="125"/>
                    <a:pt x="268" y="124"/>
                    <a:pt x="269" y="122"/>
                  </a:cubicBezTo>
                  <a:cubicBezTo>
                    <a:pt x="272" y="110"/>
                    <a:pt x="270" y="100"/>
                    <a:pt x="262" y="92"/>
                  </a:cubicBezTo>
                  <a:cubicBezTo>
                    <a:pt x="252" y="83"/>
                    <a:pt x="235" y="79"/>
                    <a:pt x="221" y="82"/>
                  </a:cubicBezTo>
                  <a:cubicBezTo>
                    <a:pt x="202" y="87"/>
                    <a:pt x="200" y="105"/>
                    <a:pt x="199" y="112"/>
                  </a:cubicBezTo>
                  <a:cubicBezTo>
                    <a:pt x="210" y="112"/>
                    <a:pt x="223" y="117"/>
                    <a:pt x="235" y="130"/>
                  </a:cubicBezTo>
                  <a:cubicBezTo>
                    <a:pt x="236" y="132"/>
                    <a:pt x="236" y="135"/>
                    <a:pt x="234" y="136"/>
                  </a:cubicBezTo>
                  <a:cubicBezTo>
                    <a:pt x="232" y="138"/>
                    <a:pt x="229" y="137"/>
                    <a:pt x="228" y="136"/>
                  </a:cubicBezTo>
                  <a:cubicBezTo>
                    <a:pt x="203" y="107"/>
                    <a:pt x="174" y="126"/>
                    <a:pt x="173" y="127"/>
                  </a:cubicBezTo>
                  <a:cubicBezTo>
                    <a:pt x="171" y="128"/>
                    <a:pt x="169" y="128"/>
                    <a:pt x="168" y="127"/>
                  </a:cubicBezTo>
                  <a:cubicBezTo>
                    <a:pt x="167" y="126"/>
                    <a:pt x="157" y="118"/>
                    <a:pt x="141" y="121"/>
                  </a:cubicBezTo>
                  <a:cubicBezTo>
                    <a:pt x="127" y="123"/>
                    <a:pt x="124" y="140"/>
                    <a:pt x="124" y="140"/>
                  </a:cubicBezTo>
                  <a:cubicBezTo>
                    <a:pt x="124" y="142"/>
                    <a:pt x="122" y="143"/>
                    <a:pt x="121" y="143"/>
                  </a:cubicBezTo>
                  <a:cubicBezTo>
                    <a:pt x="87" y="149"/>
                    <a:pt x="89" y="177"/>
                    <a:pt x="89" y="178"/>
                  </a:cubicBezTo>
                  <a:cubicBezTo>
                    <a:pt x="89" y="179"/>
                    <a:pt x="88" y="181"/>
                    <a:pt x="87" y="182"/>
                  </a:cubicBezTo>
                  <a:cubicBezTo>
                    <a:pt x="92" y="223"/>
                    <a:pt x="152" y="219"/>
                    <a:pt x="152" y="219"/>
                  </a:cubicBezTo>
                  <a:cubicBezTo>
                    <a:pt x="152" y="220"/>
                    <a:pt x="152" y="220"/>
                    <a:pt x="152" y="221"/>
                  </a:cubicBezTo>
                  <a:cubicBezTo>
                    <a:pt x="154" y="221"/>
                    <a:pt x="193" y="236"/>
                    <a:pt x="211" y="216"/>
                  </a:cubicBezTo>
                  <a:cubicBezTo>
                    <a:pt x="216" y="209"/>
                    <a:pt x="217" y="203"/>
                    <a:pt x="215" y="199"/>
                  </a:cubicBezTo>
                  <a:cubicBezTo>
                    <a:pt x="214" y="194"/>
                    <a:pt x="208" y="192"/>
                    <a:pt x="208" y="192"/>
                  </a:cubicBezTo>
                  <a:cubicBezTo>
                    <a:pt x="206" y="191"/>
                    <a:pt x="205" y="189"/>
                    <a:pt x="205" y="187"/>
                  </a:cubicBezTo>
                  <a:cubicBezTo>
                    <a:pt x="206" y="185"/>
                    <a:pt x="209" y="183"/>
                    <a:pt x="211" y="184"/>
                  </a:cubicBezTo>
                  <a:cubicBezTo>
                    <a:pt x="211" y="184"/>
                    <a:pt x="220" y="187"/>
                    <a:pt x="224" y="196"/>
                  </a:cubicBezTo>
                  <a:cubicBezTo>
                    <a:pt x="226" y="203"/>
                    <a:pt x="225" y="211"/>
                    <a:pt x="219" y="221"/>
                  </a:cubicBezTo>
                  <a:cubicBezTo>
                    <a:pt x="218" y="221"/>
                    <a:pt x="218" y="221"/>
                    <a:pt x="218" y="221"/>
                  </a:cubicBezTo>
                  <a:cubicBezTo>
                    <a:pt x="207" y="234"/>
                    <a:pt x="190" y="236"/>
                    <a:pt x="176" y="234"/>
                  </a:cubicBezTo>
                  <a:cubicBezTo>
                    <a:pt x="168" y="234"/>
                    <a:pt x="161" y="232"/>
                    <a:pt x="156" y="231"/>
                  </a:cubicBezTo>
                  <a:cubicBezTo>
                    <a:pt x="166" y="252"/>
                    <a:pt x="190" y="262"/>
                    <a:pt x="214" y="263"/>
                  </a:cubicBezTo>
                  <a:cubicBezTo>
                    <a:pt x="243" y="265"/>
                    <a:pt x="249" y="245"/>
                    <a:pt x="249" y="245"/>
                  </a:cubicBezTo>
                  <a:cubicBezTo>
                    <a:pt x="288" y="230"/>
                    <a:pt x="279" y="194"/>
                    <a:pt x="279" y="194"/>
                  </a:cubicBezTo>
                  <a:cubicBezTo>
                    <a:pt x="295" y="191"/>
                    <a:pt x="317" y="174"/>
                    <a:pt x="316" y="140"/>
                  </a:cubicBezTo>
                  <a:close/>
                </a:path>
              </a:pathLst>
            </a:custGeom>
            <a:solidFill>
              <a:srgbClr val="E25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990427" y="308649"/>
            <a:ext cx="1129970" cy="788664"/>
            <a:chOff x="3160713" y="3440113"/>
            <a:chExt cx="1471613" cy="1027113"/>
          </a:xfrm>
        </p:grpSpPr>
        <p:sp>
          <p:nvSpPr>
            <p:cNvPr id="28" name="Freeform 71"/>
            <p:cNvSpPr>
              <a:spLocks/>
            </p:cNvSpPr>
            <p:nvPr/>
          </p:nvSpPr>
          <p:spPr bwMode="auto">
            <a:xfrm>
              <a:off x="3795713" y="4370388"/>
              <a:ext cx="203200" cy="96838"/>
            </a:xfrm>
            <a:custGeom>
              <a:avLst/>
              <a:gdLst>
                <a:gd name="T0" fmla="*/ 72 w 72"/>
                <a:gd name="T1" fmla="*/ 17 h 34"/>
                <a:gd name="T2" fmla="*/ 55 w 72"/>
                <a:gd name="T3" fmla="*/ 34 h 34"/>
                <a:gd name="T4" fmla="*/ 17 w 72"/>
                <a:gd name="T5" fmla="*/ 34 h 34"/>
                <a:gd name="T6" fmla="*/ 0 w 72"/>
                <a:gd name="T7" fmla="*/ 17 h 34"/>
                <a:gd name="T8" fmla="*/ 17 w 72"/>
                <a:gd name="T9" fmla="*/ 0 h 34"/>
                <a:gd name="T10" fmla="*/ 55 w 72"/>
                <a:gd name="T11" fmla="*/ 0 h 34"/>
                <a:gd name="T12" fmla="*/ 72 w 72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34">
                  <a:moveTo>
                    <a:pt x="72" y="17"/>
                  </a:moveTo>
                  <a:cubicBezTo>
                    <a:pt x="72" y="27"/>
                    <a:pt x="65" y="34"/>
                    <a:pt x="55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7" y="34"/>
                    <a:pt x="0" y="2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5" y="0"/>
                    <a:pt x="72" y="8"/>
                    <a:pt x="72" y="17"/>
                  </a:cubicBezTo>
                </a:path>
              </a:pathLst>
            </a:custGeom>
            <a:solidFill>
              <a:srgbClr val="E25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31" name="Rectangle 72"/>
            <p:cNvSpPr>
              <a:spLocks noChangeArrowheads="1"/>
            </p:cNvSpPr>
            <p:nvPr/>
          </p:nvSpPr>
          <p:spPr bwMode="auto">
            <a:xfrm>
              <a:off x="3160713" y="3544888"/>
              <a:ext cx="1471613" cy="890588"/>
            </a:xfrm>
            <a:prstGeom prst="rect">
              <a:avLst/>
            </a:prstGeom>
            <a:solidFill>
              <a:srgbClr val="E257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33" name="Rectangle 73"/>
            <p:cNvSpPr>
              <a:spLocks noChangeArrowheads="1"/>
            </p:cNvSpPr>
            <p:nvPr/>
          </p:nvSpPr>
          <p:spPr bwMode="auto">
            <a:xfrm>
              <a:off x="3160713" y="3544888"/>
              <a:ext cx="1471613" cy="890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34" name="Freeform 74"/>
            <p:cNvSpPr>
              <a:spLocks/>
            </p:cNvSpPr>
            <p:nvPr/>
          </p:nvSpPr>
          <p:spPr bwMode="auto">
            <a:xfrm>
              <a:off x="3189288" y="3440113"/>
              <a:ext cx="708025" cy="954088"/>
            </a:xfrm>
            <a:custGeom>
              <a:avLst/>
              <a:gdLst>
                <a:gd name="T0" fmla="*/ 251 w 251"/>
                <a:gd name="T1" fmla="*/ 337 h 337"/>
                <a:gd name="T2" fmla="*/ 0 w 251"/>
                <a:gd name="T3" fmla="*/ 337 h 337"/>
                <a:gd name="T4" fmla="*/ 0 w 251"/>
                <a:gd name="T5" fmla="*/ 17 h 337"/>
                <a:gd name="T6" fmla="*/ 251 w 251"/>
                <a:gd name="T7" fmla="*/ 17 h 337"/>
                <a:gd name="T8" fmla="*/ 251 w 251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37">
                  <a:moveTo>
                    <a:pt x="251" y="337"/>
                  </a:moveTo>
                  <a:cubicBezTo>
                    <a:pt x="168" y="319"/>
                    <a:pt x="83" y="319"/>
                    <a:pt x="0" y="337"/>
                  </a:cubicBezTo>
                  <a:cubicBezTo>
                    <a:pt x="0" y="230"/>
                    <a:pt x="0" y="124"/>
                    <a:pt x="0" y="17"/>
                  </a:cubicBezTo>
                  <a:cubicBezTo>
                    <a:pt x="83" y="0"/>
                    <a:pt x="168" y="0"/>
                    <a:pt x="251" y="17"/>
                  </a:cubicBezTo>
                  <a:cubicBezTo>
                    <a:pt x="251" y="124"/>
                    <a:pt x="251" y="230"/>
                    <a:pt x="251" y="337"/>
                  </a:cubicBezTo>
                  <a:close/>
                </a:path>
              </a:pathLst>
            </a:custGeom>
            <a:solidFill>
              <a:srgbClr val="F2E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35" name="Freeform 75"/>
            <p:cNvSpPr>
              <a:spLocks/>
            </p:cNvSpPr>
            <p:nvPr/>
          </p:nvSpPr>
          <p:spPr bwMode="auto">
            <a:xfrm>
              <a:off x="3276600" y="3563938"/>
              <a:ext cx="171450" cy="277813"/>
            </a:xfrm>
            <a:custGeom>
              <a:avLst/>
              <a:gdLst>
                <a:gd name="T0" fmla="*/ 61 w 61"/>
                <a:gd name="T1" fmla="*/ 92 h 98"/>
                <a:gd name="T2" fmla="*/ 0 w 61"/>
                <a:gd name="T3" fmla="*/ 98 h 98"/>
                <a:gd name="T4" fmla="*/ 0 w 61"/>
                <a:gd name="T5" fmla="*/ 7 h 98"/>
                <a:gd name="T6" fmla="*/ 61 w 61"/>
                <a:gd name="T7" fmla="*/ 0 h 98"/>
                <a:gd name="T8" fmla="*/ 61 w 61"/>
                <a:gd name="T9" fmla="*/ 9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8">
                  <a:moveTo>
                    <a:pt x="61" y="92"/>
                  </a:moveTo>
                  <a:cubicBezTo>
                    <a:pt x="41" y="93"/>
                    <a:pt x="21" y="95"/>
                    <a:pt x="0" y="98"/>
                  </a:cubicBezTo>
                  <a:cubicBezTo>
                    <a:pt x="0" y="68"/>
                    <a:pt x="0" y="37"/>
                    <a:pt x="0" y="7"/>
                  </a:cubicBezTo>
                  <a:cubicBezTo>
                    <a:pt x="21" y="4"/>
                    <a:pt x="41" y="2"/>
                    <a:pt x="61" y="0"/>
                  </a:cubicBezTo>
                  <a:cubicBezTo>
                    <a:pt x="61" y="31"/>
                    <a:pt x="61" y="62"/>
                    <a:pt x="61" y="92"/>
                  </a:cubicBezTo>
                  <a:close/>
                </a:path>
              </a:pathLst>
            </a:custGeom>
            <a:solidFill>
              <a:srgbClr val="2D4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36" name="Freeform 76"/>
            <p:cNvSpPr>
              <a:spLocks/>
            </p:cNvSpPr>
            <p:nvPr/>
          </p:nvSpPr>
          <p:spPr bwMode="auto">
            <a:xfrm>
              <a:off x="3490913" y="3560763"/>
              <a:ext cx="295275" cy="50800"/>
            </a:xfrm>
            <a:custGeom>
              <a:avLst/>
              <a:gdLst>
                <a:gd name="T0" fmla="*/ 105 w 105"/>
                <a:gd name="T1" fmla="*/ 18 h 18"/>
                <a:gd name="T2" fmla="*/ 0 w 105"/>
                <a:gd name="T3" fmla="*/ 12 h 18"/>
                <a:gd name="T4" fmla="*/ 0 w 105"/>
                <a:gd name="T5" fmla="*/ 1 h 18"/>
                <a:gd name="T6" fmla="*/ 105 w 105"/>
                <a:gd name="T7" fmla="*/ 7 h 18"/>
                <a:gd name="T8" fmla="*/ 105 w 105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8">
                  <a:moveTo>
                    <a:pt x="105" y="18"/>
                  </a:moveTo>
                  <a:cubicBezTo>
                    <a:pt x="70" y="13"/>
                    <a:pt x="35" y="11"/>
                    <a:pt x="0" y="12"/>
                  </a:cubicBezTo>
                  <a:cubicBezTo>
                    <a:pt x="0" y="8"/>
                    <a:pt x="0" y="5"/>
                    <a:pt x="0" y="1"/>
                  </a:cubicBezTo>
                  <a:cubicBezTo>
                    <a:pt x="35" y="0"/>
                    <a:pt x="70" y="2"/>
                    <a:pt x="105" y="7"/>
                  </a:cubicBezTo>
                  <a:cubicBezTo>
                    <a:pt x="105" y="10"/>
                    <a:pt x="105" y="14"/>
                    <a:pt x="105" y="18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38" name="Freeform 77"/>
            <p:cNvSpPr>
              <a:spLocks/>
            </p:cNvSpPr>
            <p:nvPr/>
          </p:nvSpPr>
          <p:spPr bwMode="auto">
            <a:xfrm>
              <a:off x="3490913" y="3624263"/>
              <a:ext cx="295275" cy="50800"/>
            </a:xfrm>
            <a:custGeom>
              <a:avLst/>
              <a:gdLst>
                <a:gd name="T0" fmla="*/ 105 w 105"/>
                <a:gd name="T1" fmla="*/ 18 h 18"/>
                <a:gd name="T2" fmla="*/ 0 w 105"/>
                <a:gd name="T3" fmla="*/ 12 h 18"/>
                <a:gd name="T4" fmla="*/ 0 w 105"/>
                <a:gd name="T5" fmla="*/ 1 h 18"/>
                <a:gd name="T6" fmla="*/ 105 w 105"/>
                <a:gd name="T7" fmla="*/ 7 h 18"/>
                <a:gd name="T8" fmla="*/ 105 w 105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8">
                  <a:moveTo>
                    <a:pt x="105" y="18"/>
                  </a:moveTo>
                  <a:cubicBezTo>
                    <a:pt x="70" y="13"/>
                    <a:pt x="35" y="11"/>
                    <a:pt x="0" y="12"/>
                  </a:cubicBezTo>
                  <a:cubicBezTo>
                    <a:pt x="0" y="8"/>
                    <a:pt x="0" y="5"/>
                    <a:pt x="0" y="1"/>
                  </a:cubicBezTo>
                  <a:cubicBezTo>
                    <a:pt x="35" y="0"/>
                    <a:pt x="70" y="2"/>
                    <a:pt x="105" y="7"/>
                  </a:cubicBezTo>
                  <a:cubicBezTo>
                    <a:pt x="105" y="10"/>
                    <a:pt x="105" y="14"/>
                    <a:pt x="105" y="18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41" name="Freeform 78"/>
            <p:cNvSpPr>
              <a:spLocks/>
            </p:cNvSpPr>
            <p:nvPr/>
          </p:nvSpPr>
          <p:spPr bwMode="auto">
            <a:xfrm>
              <a:off x="3490913" y="3686175"/>
              <a:ext cx="295275" cy="50800"/>
            </a:xfrm>
            <a:custGeom>
              <a:avLst/>
              <a:gdLst>
                <a:gd name="T0" fmla="*/ 105 w 105"/>
                <a:gd name="T1" fmla="*/ 18 h 18"/>
                <a:gd name="T2" fmla="*/ 0 w 105"/>
                <a:gd name="T3" fmla="*/ 12 h 18"/>
                <a:gd name="T4" fmla="*/ 0 w 105"/>
                <a:gd name="T5" fmla="*/ 1 h 18"/>
                <a:gd name="T6" fmla="*/ 105 w 105"/>
                <a:gd name="T7" fmla="*/ 7 h 18"/>
                <a:gd name="T8" fmla="*/ 105 w 105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8">
                  <a:moveTo>
                    <a:pt x="105" y="18"/>
                  </a:moveTo>
                  <a:cubicBezTo>
                    <a:pt x="70" y="13"/>
                    <a:pt x="35" y="11"/>
                    <a:pt x="0" y="12"/>
                  </a:cubicBezTo>
                  <a:cubicBezTo>
                    <a:pt x="0" y="8"/>
                    <a:pt x="0" y="5"/>
                    <a:pt x="0" y="1"/>
                  </a:cubicBezTo>
                  <a:cubicBezTo>
                    <a:pt x="35" y="0"/>
                    <a:pt x="70" y="2"/>
                    <a:pt x="105" y="7"/>
                  </a:cubicBezTo>
                  <a:cubicBezTo>
                    <a:pt x="105" y="10"/>
                    <a:pt x="105" y="14"/>
                    <a:pt x="105" y="18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43" name="Freeform 79"/>
            <p:cNvSpPr>
              <a:spLocks/>
            </p:cNvSpPr>
            <p:nvPr/>
          </p:nvSpPr>
          <p:spPr bwMode="auto">
            <a:xfrm>
              <a:off x="3490913" y="3748088"/>
              <a:ext cx="295275" cy="50800"/>
            </a:xfrm>
            <a:custGeom>
              <a:avLst/>
              <a:gdLst>
                <a:gd name="T0" fmla="*/ 105 w 105"/>
                <a:gd name="T1" fmla="*/ 18 h 18"/>
                <a:gd name="T2" fmla="*/ 0 w 105"/>
                <a:gd name="T3" fmla="*/ 12 h 18"/>
                <a:gd name="T4" fmla="*/ 0 w 105"/>
                <a:gd name="T5" fmla="*/ 1 h 18"/>
                <a:gd name="T6" fmla="*/ 105 w 105"/>
                <a:gd name="T7" fmla="*/ 7 h 18"/>
                <a:gd name="T8" fmla="*/ 105 w 105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8">
                  <a:moveTo>
                    <a:pt x="105" y="18"/>
                  </a:moveTo>
                  <a:cubicBezTo>
                    <a:pt x="70" y="13"/>
                    <a:pt x="35" y="11"/>
                    <a:pt x="0" y="12"/>
                  </a:cubicBezTo>
                  <a:cubicBezTo>
                    <a:pt x="0" y="8"/>
                    <a:pt x="0" y="5"/>
                    <a:pt x="0" y="1"/>
                  </a:cubicBezTo>
                  <a:cubicBezTo>
                    <a:pt x="35" y="0"/>
                    <a:pt x="70" y="2"/>
                    <a:pt x="105" y="7"/>
                  </a:cubicBezTo>
                  <a:cubicBezTo>
                    <a:pt x="105" y="10"/>
                    <a:pt x="105" y="14"/>
                    <a:pt x="105" y="18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47" name="Freeform 80"/>
            <p:cNvSpPr>
              <a:spLocks/>
            </p:cNvSpPr>
            <p:nvPr/>
          </p:nvSpPr>
          <p:spPr bwMode="auto">
            <a:xfrm>
              <a:off x="3490913" y="3810000"/>
              <a:ext cx="295275" cy="50800"/>
            </a:xfrm>
            <a:custGeom>
              <a:avLst/>
              <a:gdLst>
                <a:gd name="T0" fmla="*/ 105 w 105"/>
                <a:gd name="T1" fmla="*/ 18 h 18"/>
                <a:gd name="T2" fmla="*/ 0 w 105"/>
                <a:gd name="T3" fmla="*/ 12 h 18"/>
                <a:gd name="T4" fmla="*/ 0 w 105"/>
                <a:gd name="T5" fmla="*/ 1 h 18"/>
                <a:gd name="T6" fmla="*/ 105 w 105"/>
                <a:gd name="T7" fmla="*/ 7 h 18"/>
                <a:gd name="T8" fmla="*/ 105 w 105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8">
                  <a:moveTo>
                    <a:pt x="105" y="18"/>
                  </a:moveTo>
                  <a:cubicBezTo>
                    <a:pt x="70" y="13"/>
                    <a:pt x="35" y="11"/>
                    <a:pt x="0" y="12"/>
                  </a:cubicBezTo>
                  <a:cubicBezTo>
                    <a:pt x="0" y="8"/>
                    <a:pt x="0" y="5"/>
                    <a:pt x="0" y="1"/>
                  </a:cubicBezTo>
                  <a:cubicBezTo>
                    <a:pt x="35" y="0"/>
                    <a:pt x="70" y="2"/>
                    <a:pt x="105" y="7"/>
                  </a:cubicBezTo>
                  <a:cubicBezTo>
                    <a:pt x="105" y="11"/>
                    <a:pt x="105" y="14"/>
                    <a:pt x="105" y="18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48" name="Freeform 81"/>
            <p:cNvSpPr>
              <a:spLocks/>
            </p:cNvSpPr>
            <p:nvPr/>
          </p:nvSpPr>
          <p:spPr bwMode="auto">
            <a:xfrm>
              <a:off x="3279775" y="3870325"/>
              <a:ext cx="506413" cy="55563"/>
            </a:xfrm>
            <a:custGeom>
              <a:avLst/>
              <a:gdLst>
                <a:gd name="T0" fmla="*/ 180 w 180"/>
                <a:gd name="T1" fmla="*/ 19 h 20"/>
                <a:gd name="T2" fmla="*/ 0 w 180"/>
                <a:gd name="T3" fmla="*/ 20 h 20"/>
                <a:gd name="T4" fmla="*/ 0 w 180"/>
                <a:gd name="T5" fmla="*/ 9 h 20"/>
                <a:gd name="T6" fmla="*/ 180 w 180"/>
                <a:gd name="T7" fmla="*/ 8 h 20"/>
                <a:gd name="T8" fmla="*/ 180 w 180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0">
                  <a:moveTo>
                    <a:pt x="180" y="19"/>
                  </a:moveTo>
                  <a:cubicBezTo>
                    <a:pt x="120" y="11"/>
                    <a:pt x="60" y="11"/>
                    <a:pt x="0" y="20"/>
                  </a:cubicBezTo>
                  <a:cubicBezTo>
                    <a:pt x="0" y="16"/>
                    <a:pt x="0" y="13"/>
                    <a:pt x="0" y="9"/>
                  </a:cubicBezTo>
                  <a:cubicBezTo>
                    <a:pt x="60" y="0"/>
                    <a:pt x="120" y="0"/>
                    <a:pt x="180" y="8"/>
                  </a:cubicBezTo>
                  <a:cubicBezTo>
                    <a:pt x="180" y="12"/>
                    <a:pt x="180" y="15"/>
                    <a:pt x="180" y="19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49" name="Freeform 82"/>
            <p:cNvSpPr>
              <a:spLocks/>
            </p:cNvSpPr>
            <p:nvPr/>
          </p:nvSpPr>
          <p:spPr bwMode="auto">
            <a:xfrm>
              <a:off x="3279775" y="3932238"/>
              <a:ext cx="506413" cy="57150"/>
            </a:xfrm>
            <a:custGeom>
              <a:avLst/>
              <a:gdLst>
                <a:gd name="T0" fmla="*/ 180 w 180"/>
                <a:gd name="T1" fmla="*/ 19 h 20"/>
                <a:gd name="T2" fmla="*/ 0 w 180"/>
                <a:gd name="T3" fmla="*/ 20 h 20"/>
                <a:gd name="T4" fmla="*/ 0 w 180"/>
                <a:gd name="T5" fmla="*/ 9 h 20"/>
                <a:gd name="T6" fmla="*/ 180 w 180"/>
                <a:gd name="T7" fmla="*/ 8 h 20"/>
                <a:gd name="T8" fmla="*/ 180 w 180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0">
                  <a:moveTo>
                    <a:pt x="180" y="19"/>
                  </a:moveTo>
                  <a:cubicBezTo>
                    <a:pt x="120" y="11"/>
                    <a:pt x="60" y="11"/>
                    <a:pt x="0" y="20"/>
                  </a:cubicBezTo>
                  <a:cubicBezTo>
                    <a:pt x="0" y="16"/>
                    <a:pt x="0" y="13"/>
                    <a:pt x="0" y="9"/>
                  </a:cubicBezTo>
                  <a:cubicBezTo>
                    <a:pt x="60" y="0"/>
                    <a:pt x="120" y="0"/>
                    <a:pt x="180" y="8"/>
                  </a:cubicBezTo>
                  <a:cubicBezTo>
                    <a:pt x="180" y="12"/>
                    <a:pt x="180" y="15"/>
                    <a:pt x="180" y="19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50" name="Freeform 83"/>
            <p:cNvSpPr>
              <a:spLocks/>
            </p:cNvSpPr>
            <p:nvPr/>
          </p:nvSpPr>
          <p:spPr bwMode="auto">
            <a:xfrm>
              <a:off x="3279775" y="3994150"/>
              <a:ext cx="506413" cy="57150"/>
            </a:xfrm>
            <a:custGeom>
              <a:avLst/>
              <a:gdLst>
                <a:gd name="T0" fmla="*/ 180 w 180"/>
                <a:gd name="T1" fmla="*/ 19 h 20"/>
                <a:gd name="T2" fmla="*/ 0 w 180"/>
                <a:gd name="T3" fmla="*/ 20 h 20"/>
                <a:gd name="T4" fmla="*/ 0 w 180"/>
                <a:gd name="T5" fmla="*/ 9 h 20"/>
                <a:gd name="T6" fmla="*/ 180 w 180"/>
                <a:gd name="T7" fmla="*/ 8 h 20"/>
                <a:gd name="T8" fmla="*/ 180 w 180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0">
                  <a:moveTo>
                    <a:pt x="180" y="19"/>
                  </a:moveTo>
                  <a:cubicBezTo>
                    <a:pt x="120" y="11"/>
                    <a:pt x="60" y="11"/>
                    <a:pt x="0" y="20"/>
                  </a:cubicBezTo>
                  <a:cubicBezTo>
                    <a:pt x="0" y="16"/>
                    <a:pt x="0" y="13"/>
                    <a:pt x="0" y="9"/>
                  </a:cubicBezTo>
                  <a:cubicBezTo>
                    <a:pt x="60" y="0"/>
                    <a:pt x="120" y="0"/>
                    <a:pt x="180" y="8"/>
                  </a:cubicBezTo>
                  <a:cubicBezTo>
                    <a:pt x="180" y="12"/>
                    <a:pt x="180" y="15"/>
                    <a:pt x="180" y="19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51" name="Freeform 84"/>
            <p:cNvSpPr>
              <a:spLocks/>
            </p:cNvSpPr>
            <p:nvPr/>
          </p:nvSpPr>
          <p:spPr bwMode="auto">
            <a:xfrm>
              <a:off x="3279775" y="4056063"/>
              <a:ext cx="506413" cy="57150"/>
            </a:xfrm>
            <a:custGeom>
              <a:avLst/>
              <a:gdLst>
                <a:gd name="T0" fmla="*/ 180 w 180"/>
                <a:gd name="T1" fmla="*/ 19 h 20"/>
                <a:gd name="T2" fmla="*/ 0 w 180"/>
                <a:gd name="T3" fmla="*/ 20 h 20"/>
                <a:gd name="T4" fmla="*/ 0 w 180"/>
                <a:gd name="T5" fmla="*/ 9 h 20"/>
                <a:gd name="T6" fmla="*/ 180 w 180"/>
                <a:gd name="T7" fmla="*/ 8 h 20"/>
                <a:gd name="T8" fmla="*/ 180 w 180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0">
                  <a:moveTo>
                    <a:pt x="180" y="19"/>
                  </a:moveTo>
                  <a:cubicBezTo>
                    <a:pt x="120" y="11"/>
                    <a:pt x="60" y="11"/>
                    <a:pt x="0" y="20"/>
                  </a:cubicBezTo>
                  <a:cubicBezTo>
                    <a:pt x="0" y="17"/>
                    <a:pt x="0" y="13"/>
                    <a:pt x="0" y="9"/>
                  </a:cubicBezTo>
                  <a:cubicBezTo>
                    <a:pt x="60" y="0"/>
                    <a:pt x="120" y="0"/>
                    <a:pt x="180" y="8"/>
                  </a:cubicBezTo>
                  <a:cubicBezTo>
                    <a:pt x="180" y="12"/>
                    <a:pt x="180" y="15"/>
                    <a:pt x="180" y="19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52" name="Freeform 85"/>
            <p:cNvSpPr>
              <a:spLocks/>
            </p:cNvSpPr>
            <p:nvPr/>
          </p:nvSpPr>
          <p:spPr bwMode="auto">
            <a:xfrm>
              <a:off x="3279775" y="4119563"/>
              <a:ext cx="506413" cy="55563"/>
            </a:xfrm>
            <a:custGeom>
              <a:avLst/>
              <a:gdLst>
                <a:gd name="T0" fmla="*/ 180 w 180"/>
                <a:gd name="T1" fmla="*/ 19 h 20"/>
                <a:gd name="T2" fmla="*/ 0 w 180"/>
                <a:gd name="T3" fmla="*/ 20 h 20"/>
                <a:gd name="T4" fmla="*/ 0 w 180"/>
                <a:gd name="T5" fmla="*/ 9 h 20"/>
                <a:gd name="T6" fmla="*/ 180 w 180"/>
                <a:gd name="T7" fmla="*/ 8 h 20"/>
                <a:gd name="T8" fmla="*/ 180 w 180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0">
                  <a:moveTo>
                    <a:pt x="180" y="19"/>
                  </a:moveTo>
                  <a:cubicBezTo>
                    <a:pt x="120" y="11"/>
                    <a:pt x="60" y="11"/>
                    <a:pt x="0" y="20"/>
                  </a:cubicBezTo>
                  <a:cubicBezTo>
                    <a:pt x="0" y="17"/>
                    <a:pt x="0" y="13"/>
                    <a:pt x="0" y="9"/>
                  </a:cubicBezTo>
                  <a:cubicBezTo>
                    <a:pt x="60" y="0"/>
                    <a:pt x="120" y="0"/>
                    <a:pt x="180" y="8"/>
                  </a:cubicBezTo>
                  <a:cubicBezTo>
                    <a:pt x="180" y="12"/>
                    <a:pt x="180" y="16"/>
                    <a:pt x="180" y="19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53" name="Freeform 86"/>
            <p:cNvSpPr>
              <a:spLocks/>
            </p:cNvSpPr>
            <p:nvPr/>
          </p:nvSpPr>
          <p:spPr bwMode="auto">
            <a:xfrm>
              <a:off x="3279775" y="4181475"/>
              <a:ext cx="506413" cy="57150"/>
            </a:xfrm>
            <a:custGeom>
              <a:avLst/>
              <a:gdLst>
                <a:gd name="T0" fmla="*/ 180 w 180"/>
                <a:gd name="T1" fmla="*/ 19 h 20"/>
                <a:gd name="T2" fmla="*/ 0 w 180"/>
                <a:gd name="T3" fmla="*/ 20 h 20"/>
                <a:gd name="T4" fmla="*/ 0 w 180"/>
                <a:gd name="T5" fmla="*/ 9 h 20"/>
                <a:gd name="T6" fmla="*/ 180 w 180"/>
                <a:gd name="T7" fmla="*/ 8 h 20"/>
                <a:gd name="T8" fmla="*/ 180 w 180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0">
                  <a:moveTo>
                    <a:pt x="180" y="19"/>
                  </a:moveTo>
                  <a:cubicBezTo>
                    <a:pt x="120" y="11"/>
                    <a:pt x="60" y="11"/>
                    <a:pt x="0" y="20"/>
                  </a:cubicBezTo>
                  <a:cubicBezTo>
                    <a:pt x="0" y="17"/>
                    <a:pt x="0" y="13"/>
                    <a:pt x="0" y="9"/>
                  </a:cubicBezTo>
                  <a:cubicBezTo>
                    <a:pt x="60" y="0"/>
                    <a:pt x="120" y="0"/>
                    <a:pt x="180" y="8"/>
                  </a:cubicBezTo>
                  <a:cubicBezTo>
                    <a:pt x="180" y="12"/>
                    <a:pt x="180" y="16"/>
                    <a:pt x="180" y="19"/>
                  </a:cubicBezTo>
                  <a:close/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54" name="Freeform 87"/>
            <p:cNvSpPr>
              <a:spLocks/>
            </p:cNvSpPr>
            <p:nvPr/>
          </p:nvSpPr>
          <p:spPr bwMode="auto">
            <a:xfrm>
              <a:off x="3897313" y="3440113"/>
              <a:ext cx="708025" cy="954088"/>
            </a:xfrm>
            <a:custGeom>
              <a:avLst/>
              <a:gdLst>
                <a:gd name="T0" fmla="*/ 251 w 251"/>
                <a:gd name="T1" fmla="*/ 337 h 337"/>
                <a:gd name="T2" fmla="*/ 0 w 251"/>
                <a:gd name="T3" fmla="*/ 337 h 337"/>
                <a:gd name="T4" fmla="*/ 0 w 251"/>
                <a:gd name="T5" fmla="*/ 17 h 337"/>
                <a:gd name="T6" fmla="*/ 251 w 251"/>
                <a:gd name="T7" fmla="*/ 17 h 337"/>
                <a:gd name="T8" fmla="*/ 251 w 251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37">
                  <a:moveTo>
                    <a:pt x="251" y="337"/>
                  </a:moveTo>
                  <a:cubicBezTo>
                    <a:pt x="168" y="319"/>
                    <a:pt x="83" y="319"/>
                    <a:pt x="0" y="337"/>
                  </a:cubicBezTo>
                  <a:cubicBezTo>
                    <a:pt x="0" y="230"/>
                    <a:pt x="0" y="124"/>
                    <a:pt x="0" y="17"/>
                  </a:cubicBezTo>
                  <a:cubicBezTo>
                    <a:pt x="83" y="0"/>
                    <a:pt x="168" y="0"/>
                    <a:pt x="251" y="17"/>
                  </a:cubicBezTo>
                  <a:cubicBezTo>
                    <a:pt x="251" y="124"/>
                    <a:pt x="251" y="230"/>
                    <a:pt x="251" y="337"/>
                  </a:cubicBezTo>
                </a:path>
              </a:pathLst>
            </a:custGeom>
            <a:solidFill>
              <a:srgbClr val="F2E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55" name="Freeform 88"/>
            <p:cNvSpPr>
              <a:spLocks/>
            </p:cNvSpPr>
            <p:nvPr/>
          </p:nvSpPr>
          <p:spPr bwMode="auto">
            <a:xfrm>
              <a:off x="3986213" y="3556000"/>
              <a:ext cx="504825" cy="58738"/>
            </a:xfrm>
            <a:custGeom>
              <a:avLst/>
              <a:gdLst>
                <a:gd name="T0" fmla="*/ 179 w 179"/>
                <a:gd name="T1" fmla="*/ 20 h 21"/>
                <a:gd name="T2" fmla="*/ 0 w 179"/>
                <a:gd name="T3" fmla="*/ 21 h 21"/>
                <a:gd name="T4" fmla="*/ 0 w 179"/>
                <a:gd name="T5" fmla="*/ 10 h 21"/>
                <a:gd name="T6" fmla="*/ 179 w 179"/>
                <a:gd name="T7" fmla="*/ 9 h 21"/>
                <a:gd name="T8" fmla="*/ 179 w 179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1">
                  <a:moveTo>
                    <a:pt x="179" y="20"/>
                  </a:moveTo>
                  <a:cubicBezTo>
                    <a:pt x="120" y="11"/>
                    <a:pt x="59" y="12"/>
                    <a:pt x="0" y="21"/>
                  </a:cubicBezTo>
                  <a:cubicBezTo>
                    <a:pt x="0" y="17"/>
                    <a:pt x="0" y="13"/>
                    <a:pt x="0" y="10"/>
                  </a:cubicBezTo>
                  <a:cubicBezTo>
                    <a:pt x="59" y="1"/>
                    <a:pt x="120" y="0"/>
                    <a:pt x="179" y="9"/>
                  </a:cubicBezTo>
                  <a:cubicBezTo>
                    <a:pt x="179" y="12"/>
                    <a:pt x="179" y="16"/>
                    <a:pt x="179" y="20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56" name="Freeform 89"/>
            <p:cNvSpPr>
              <a:spLocks/>
            </p:cNvSpPr>
            <p:nvPr/>
          </p:nvSpPr>
          <p:spPr bwMode="auto">
            <a:xfrm>
              <a:off x="3986213" y="3617913"/>
              <a:ext cx="504825" cy="60325"/>
            </a:xfrm>
            <a:custGeom>
              <a:avLst/>
              <a:gdLst>
                <a:gd name="T0" fmla="*/ 179 w 179"/>
                <a:gd name="T1" fmla="*/ 20 h 21"/>
                <a:gd name="T2" fmla="*/ 0 w 179"/>
                <a:gd name="T3" fmla="*/ 21 h 21"/>
                <a:gd name="T4" fmla="*/ 0 w 179"/>
                <a:gd name="T5" fmla="*/ 10 h 21"/>
                <a:gd name="T6" fmla="*/ 179 w 179"/>
                <a:gd name="T7" fmla="*/ 9 h 21"/>
                <a:gd name="T8" fmla="*/ 179 w 179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1">
                  <a:moveTo>
                    <a:pt x="179" y="20"/>
                  </a:moveTo>
                  <a:cubicBezTo>
                    <a:pt x="120" y="11"/>
                    <a:pt x="59" y="12"/>
                    <a:pt x="0" y="21"/>
                  </a:cubicBezTo>
                  <a:cubicBezTo>
                    <a:pt x="0" y="17"/>
                    <a:pt x="0" y="13"/>
                    <a:pt x="0" y="10"/>
                  </a:cubicBezTo>
                  <a:cubicBezTo>
                    <a:pt x="59" y="1"/>
                    <a:pt x="120" y="0"/>
                    <a:pt x="179" y="9"/>
                  </a:cubicBezTo>
                  <a:cubicBezTo>
                    <a:pt x="179" y="12"/>
                    <a:pt x="179" y="16"/>
                    <a:pt x="179" y="20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57" name="Freeform 90"/>
            <p:cNvSpPr>
              <a:spLocks/>
            </p:cNvSpPr>
            <p:nvPr/>
          </p:nvSpPr>
          <p:spPr bwMode="auto">
            <a:xfrm>
              <a:off x="3986213" y="3679825"/>
              <a:ext cx="504825" cy="60325"/>
            </a:xfrm>
            <a:custGeom>
              <a:avLst/>
              <a:gdLst>
                <a:gd name="T0" fmla="*/ 179 w 179"/>
                <a:gd name="T1" fmla="*/ 20 h 21"/>
                <a:gd name="T2" fmla="*/ 0 w 179"/>
                <a:gd name="T3" fmla="*/ 21 h 21"/>
                <a:gd name="T4" fmla="*/ 0 w 179"/>
                <a:gd name="T5" fmla="*/ 10 h 21"/>
                <a:gd name="T6" fmla="*/ 179 w 179"/>
                <a:gd name="T7" fmla="*/ 9 h 21"/>
                <a:gd name="T8" fmla="*/ 179 w 179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1">
                  <a:moveTo>
                    <a:pt x="179" y="20"/>
                  </a:moveTo>
                  <a:cubicBezTo>
                    <a:pt x="120" y="11"/>
                    <a:pt x="59" y="12"/>
                    <a:pt x="0" y="21"/>
                  </a:cubicBezTo>
                  <a:cubicBezTo>
                    <a:pt x="0" y="17"/>
                    <a:pt x="0" y="13"/>
                    <a:pt x="0" y="10"/>
                  </a:cubicBezTo>
                  <a:cubicBezTo>
                    <a:pt x="59" y="1"/>
                    <a:pt x="120" y="0"/>
                    <a:pt x="179" y="9"/>
                  </a:cubicBezTo>
                  <a:cubicBezTo>
                    <a:pt x="179" y="12"/>
                    <a:pt x="179" y="16"/>
                    <a:pt x="179" y="20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58" name="Freeform 91"/>
            <p:cNvSpPr>
              <a:spLocks/>
            </p:cNvSpPr>
            <p:nvPr/>
          </p:nvSpPr>
          <p:spPr bwMode="auto">
            <a:xfrm>
              <a:off x="3986213" y="3743325"/>
              <a:ext cx="504825" cy="58738"/>
            </a:xfrm>
            <a:custGeom>
              <a:avLst/>
              <a:gdLst>
                <a:gd name="T0" fmla="*/ 179 w 179"/>
                <a:gd name="T1" fmla="*/ 20 h 21"/>
                <a:gd name="T2" fmla="*/ 0 w 179"/>
                <a:gd name="T3" fmla="*/ 21 h 21"/>
                <a:gd name="T4" fmla="*/ 0 w 179"/>
                <a:gd name="T5" fmla="*/ 10 h 21"/>
                <a:gd name="T6" fmla="*/ 179 w 179"/>
                <a:gd name="T7" fmla="*/ 9 h 21"/>
                <a:gd name="T8" fmla="*/ 179 w 179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1">
                  <a:moveTo>
                    <a:pt x="179" y="20"/>
                  </a:moveTo>
                  <a:cubicBezTo>
                    <a:pt x="120" y="11"/>
                    <a:pt x="59" y="12"/>
                    <a:pt x="0" y="21"/>
                  </a:cubicBezTo>
                  <a:cubicBezTo>
                    <a:pt x="0" y="17"/>
                    <a:pt x="0" y="14"/>
                    <a:pt x="0" y="10"/>
                  </a:cubicBezTo>
                  <a:cubicBezTo>
                    <a:pt x="59" y="1"/>
                    <a:pt x="120" y="0"/>
                    <a:pt x="179" y="9"/>
                  </a:cubicBezTo>
                  <a:cubicBezTo>
                    <a:pt x="179" y="12"/>
                    <a:pt x="179" y="16"/>
                    <a:pt x="179" y="20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59" name="Freeform 92"/>
            <p:cNvSpPr>
              <a:spLocks/>
            </p:cNvSpPr>
            <p:nvPr/>
          </p:nvSpPr>
          <p:spPr bwMode="auto">
            <a:xfrm>
              <a:off x="3986213" y="3805238"/>
              <a:ext cx="504825" cy="58738"/>
            </a:xfrm>
            <a:custGeom>
              <a:avLst/>
              <a:gdLst>
                <a:gd name="T0" fmla="*/ 179 w 179"/>
                <a:gd name="T1" fmla="*/ 20 h 21"/>
                <a:gd name="T2" fmla="*/ 0 w 179"/>
                <a:gd name="T3" fmla="*/ 21 h 21"/>
                <a:gd name="T4" fmla="*/ 0 w 179"/>
                <a:gd name="T5" fmla="*/ 10 h 21"/>
                <a:gd name="T6" fmla="*/ 179 w 179"/>
                <a:gd name="T7" fmla="*/ 9 h 21"/>
                <a:gd name="T8" fmla="*/ 179 w 179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1">
                  <a:moveTo>
                    <a:pt x="179" y="20"/>
                  </a:moveTo>
                  <a:cubicBezTo>
                    <a:pt x="120" y="12"/>
                    <a:pt x="59" y="12"/>
                    <a:pt x="0" y="21"/>
                  </a:cubicBezTo>
                  <a:cubicBezTo>
                    <a:pt x="0" y="17"/>
                    <a:pt x="0" y="14"/>
                    <a:pt x="0" y="10"/>
                  </a:cubicBezTo>
                  <a:cubicBezTo>
                    <a:pt x="59" y="1"/>
                    <a:pt x="120" y="0"/>
                    <a:pt x="179" y="9"/>
                  </a:cubicBezTo>
                  <a:cubicBezTo>
                    <a:pt x="179" y="13"/>
                    <a:pt x="179" y="16"/>
                    <a:pt x="179" y="20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60" name="Freeform 93"/>
            <p:cNvSpPr>
              <a:spLocks/>
            </p:cNvSpPr>
            <p:nvPr/>
          </p:nvSpPr>
          <p:spPr bwMode="auto">
            <a:xfrm>
              <a:off x="3986213" y="3870325"/>
              <a:ext cx="504825" cy="55563"/>
            </a:xfrm>
            <a:custGeom>
              <a:avLst/>
              <a:gdLst>
                <a:gd name="T0" fmla="*/ 179 w 179"/>
                <a:gd name="T1" fmla="*/ 19 h 20"/>
                <a:gd name="T2" fmla="*/ 0 w 179"/>
                <a:gd name="T3" fmla="*/ 20 h 20"/>
                <a:gd name="T4" fmla="*/ 0 w 179"/>
                <a:gd name="T5" fmla="*/ 9 h 20"/>
                <a:gd name="T6" fmla="*/ 179 w 179"/>
                <a:gd name="T7" fmla="*/ 8 h 20"/>
                <a:gd name="T8" fmla="*/ 179 w 179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0">
                  <a:moveTo>
                    <a:pt x="179" y="19"/>
                  </a:moveTo>
                  <a:cubicBezTo>
                    <a:pt x="120" y="11"/>
                    <a:pt x="59" y="11"/>
                    <a:pt x="0" y="20"/>
                  </a:cubicBezTo>
                  <a:cubicBezTo>
                    <a:pt x="0" y="16"/>
                    <a:pt x="0" y="13"/>
                    <a:pt x="0" y="9"/>
                  </a:cubicBezTo>
                  <a:cubicBezTo>
                    <a:pt x="59" y="0"/>
                    <a:pt x="120" y="0"/>
                    <a:pt x="179" y="8"/>
                  </a:cubicBezTo>
                  <a:cubicBezTo>
                    <a:pt x="179" y="12"/>
                    <a:pt x="179" y="15"/>
                    <a:pt x="179" y="19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61" name="Freeform 94"/>
            <p:cNvSpPr>
              <a:spLocks/>
            </p:cNvSpPr>
            <p:nvPr/>
          </p:nvSpPr>
          <p:spPr bwMode="auto">
            <a:xfrm>
              <a:off x="3986213" y="3932238"/>
              <a:ext cx="504825" cy="57150"/>
            </a:xfrm>
            <a:custGeom>
              <a:avLst/>
              <a:gdLst>
                <a:gd name="T0" fmla="*/ 179 w 179"/>
                <a:gd name="T1" fmla="*/ 19 h 20"/>
                <a:gd name="T2" fmla="*/ 0 w 179"/>
                <a:gd name="T3" fmla="*/ 20 h 20"/>
                <a:gd name="T4" fmla="*/ 0 w 179"/>
                <a:gd name="T5" fmla="*/ 9 h 20"/>
                <a:gd name="T6" fmla="*/ 179 w 179"/>
                <a:gd name="T7" fmla="*/ 8 h 20"/>
                <a:gd name="T8" fmla="*/ 179 w 179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0">
                  <a:moveTo>
                    <a:pt x="179" y="19"/>
                  </a:moveTo>
                  <a:cubicBezTo>
                    <a:pt x="120" y="11"/>
                    <a:pt x="59" y="11"/>
                    <a:pt x="0" y="20"/>
                  </a:cubicBezTo>
                  <a:cubicBezTo>
                    <a:pt x="0" y="16"/>
                    <a:pt x="0" y="13"/>
                    <a:pt x="0" y="9"/>
                  </a:cubicBezTo>
                  <a:cubicBezTo>
                    <a:pt x="59" y="0"/>
                    <a:pt x="120" y="0"/>
                    <a:pt x="179" y="8"/>
                  </a:cubicBezTo>
                  <a:cubicBezTo>
                    <a:pt x="179" y="12"/>
                    <a:pt x="179" y="15"/>
                    <a:pt x="179" y="19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62" name="Freeform 95"/>
            <p:cNvSpPr>
              <a:spLocks/>
            </p:cNvSpPr>
            <p:nvPr/>
          </p:nvSpPr>
          <p:spPr bwMode="auto">
            <a:xfrm>
              <a:off x="3986213" y="3994150"/>
              <a:ext cx="504825" cy="57150"/>
            </a:xfrm>
            <a:custGeom>
              <a:avLst/>
              <a:gdLst>
                <a:gd name="T0" fmla="*/ 179 w 179"/>
                <a:gd name="T1" fmla="*/ 19 h 20"/>
                <a:gd name="T2" fmla="*/ 0 w 179"/>
                <a:gd name="T3" fmla="*/ 20 h 20"/>
                <a:gd name="T4" fmla="*/ 0 w 179"/>
                <a:gd name="T5" fmla="*/ 9 h 20"/>
                <a:gd name="T6" fmla="*/ 179 w 179"/>
                <a:gd name="T7" fmla="*/ 8 h 20"/>
                <a:gd name="T8" fmla="*/ 179 w 179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0">
                  <a:moveTo>
                    <a:pt x="179" y="19"/>
                  </a:moveTo>
                  <a:cubicBezTo>
                    <a:pt x="120" y="11"/>
                    <a:pt x="59" y="11"/>
                    <a:pt x="0" y="20"/>
                  </a:cubicBezTo>
                  <a:cubicBezTo>
                    <a:pt x="0" y="16"/>
                    <a:pt x="0" y="13"/>
                    <a:pt x="0" y="9"/>
                  </a:cubicBezTo>
                  <a:cubicBezTo>
                    <a:pt x="59" y="0"/>
                    <a:pt x="120" y="0"/>
                    <a:pt x="179" y="8"/>
                  </a:cubicBezTo>
                  <a:cubicBezTo>
                    <a:pt x="179" y="12"/>
                    <a:pt x="179" y="15"/>
                    <a:pt x="179" y="19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63" name="Freeform 96"/>
            <p:cNvSpPr>
              <a:spLocks/>
            </p:cNvSpPr>
            <p:nvPr/>
          </p:nvSpPr>
          <p:spPr bwMode="auto">
            <a:xfrm>
              <a:off x="3986213" y="4056063"/>
              <a:ext cx="504825" cy="57150"/>
            </a:xfrm>
            <a:custGeom>
              <a:avLst/>
              <a:gdLst>
                <a:gd name="T0" fmla="*/ 179 w 179"/>
                <a:gd name="T1" fmla="*/ 19 h 20"/>
                <a:gd name="T2" fmla="*/ 0 w 179"/>
                <a:gd name="T3" fmla="*/ 20 h 20"/>
                <a:gd name="T4" fmla="*/ 0 w 179"/>
                <a:gd name="T5" fmla="*/ 9 h 20"/>
                <a:gd name="T6" fmla="*/ 179 w 179"/>
                <a:gd name="T7" fmla="*/ 8 h 20"/>
                <a:gd name="T8" fmla="*/ 179 w 179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0">
                  <a:moveTo>
                    <a:pt x="179" y="19"/>
                  </a:moveTo>
                  <a:cubicBezTo>
                    <a:pt x="120" y="11"/>
                    <a:pt x="59" y="11"/>
                    <a:pt x="0" y="20"/>
                  </a:cubicBezTo>
                  <a:cubicBezTo>
                    <a:pt x="0" y="17"/>
                    <a:pt x="0" y="13"/>
                    <a:pt x="0" y="9"/>
                  </a:cubicBezTo>
                  <a:cubicBezTo>
                    <a:pt x="59" y="0"/>
                    <a:pt x="120" y="0"/>
                    <a:pt x="179" y="8"/>
                  </a:cubicBezTo>
                  <a:cubicBezTo>
                    <a:pt x="179" y="12"/>
                    <a:pt x="179" y="15"/>
                    <a:pt x="179" y="19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64" name="Freeform 97"/>
            <p:cNvSpPr>
              <a:spLocks/>
            </p:cNvSpPr>
            <p:nvPr/>
          </p:nvSpPr>
          <p:spPr bwMode="auto">
            <a:xfrm>
              <a:off x="3986213" y="4119563"/>
              <a:ext cx="504825" cy="55563"/>
            </a:xfrm>
            <a:custGeom>
              <a:avLst/>
              <a:gdLst>
                <a:gd name="T0" fmla="*/ 179 w 179"/>
                <a:gd name="T1" fmla="*/ 19 h 20"/>
                <a:gd name="T2" fmla="*/ 0 w 179"/>
                <a:gd name="T3" fmla="*/ 20 h 20"/>
                <a:gd name="T4" fmla="*/ 0 w 179"/>
                <a:gd name="T5" fmla="*/ 9 h 20"/>
                <a:gd name="T6" fmla="*/ 179 w 179"/>
                <a:gd name="T7" fmla="*/ 8 h 20"/>
                <a:gd name="T8" fmla="*/ 179 w 179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0">
                  <a:moveTo>
                    <a:pt x="179" y="19"/>
                  </a:moveTo>
                  <a:cubicBezTo>
                    <a:pt x="120" y="11"/>
                    <a:pt x="59" y="11"/>
                    <a:pt x="0" y="20"/>
                  </a:cubicBezTo>
                  <a:cubicBezTo>
                    <a:pt x="0" y="17"/>
                    <a:pt x="0" y="13"/>
                    <a:pt x="0" y="9"/>
                  </a:cubicBezTo>
                  <a:cubicBezTo>
                    <a:pt x="59" y="0"/>
                    <a:pt x="120" y="0"/>
                    <a:pt x="179" y="8"/>
                  </a:cubicBezTo>
                  <a:cubicBezTo>
                    <a:pt x="179" y="12"/>
                    <a:pt x="179" y="16"/>
                    <a:pt x="179" y="19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65" name="Freeform 98"/>
            <p:cNvSpPr>
              <a:spLocks/>
            </p:cNvSpPr>
            <p:nvPr/>
          </p:nvSpPr>
          <p:spPr bwMode="auto">
            <a:xfrm>
              <a:off x="3986213" y="4181475"/>
              <a:ext cx="504825" cy="57150"/>
            </a:xfrm>
            <a:custGeom>
              <a:avLst/>
              <a:gdLst>
                <a:gd name="T0" fmla="*/ 179 w 179"/>
                <a:gd name="T1" fmla="*/ 19 h 20"/>
                <a:gd name="T2" fmla="*/ 0 w 179"/>
                <a:gd name="T3" fmla="*/ 20 h 20"/>
                <a:gd name="T4" fmla="*/ 0 w 179"/>
                <a:gd name="T5" fmla="*/ 9 h 20"/>
                <a:gd name="T6" fmla="*/ 179 w 179"/>
                <a:gd name="T7" fmla="*/ 8 h 20"/>
                <a:gd name="T8" fmla="*/ 179 w 179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0">
                  <a:moveTo>
                    <a:pt x="179" y="19"/>
                  </a:moveTo>
                  <a:cubicBezTo>
                    <a:pt x="120" y="11"/>
                    <a:pt x="59" y="11"/>
                    <a:pt x="0" y="20"/>
                  </a:cubicBezTo>
                  <a:cubicBezTo>
                    <a:pt x="0" y="17"/>
                    <a:pt x="0" y="13"/>
                    <a:pt x="0" y="9"/>
                  </a:cubicBezTo>
                  <a:cubicBezTo>
                    <a:pt x="59" y="0"/>
                    <a:pt x="120" y="0"/>
                    <a:pt x="179" y="8"/>
                  </a:cubicBezTo>
                  <a:cubicBezTo>
                    <a:pt x="179" y="12"/>
                    <a:pt x="179" y="16"/>
                    <a:pt x="179" y="19"/>
                  </a:cubicBezTo>
                </a:path>
              </a:pathLst>
            </a:custGeom>
            <a:solidFill>
              <a:srgbClr val="9BB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66" name="Freeform 99"/>
            <p:cNvSpPr>
              <a:spLocks noEditPoints="1"/>
            </p:cNvSpPr>
            <p:nvPr/>
          </p:nvSpPr>
          <p:spPr bwMode="auto">
            <a:xfrm>
              <a:off x="3897313" y="3454400"/>
              <a:ext cx="708025" cy="939800"/>
            </a:xfrm>
            <a:custGeom>
              <a:avLst/>
              <a:gdLst>
                <a:gd name="T0" fmla="*/ 53 w 251"/>
                <a:gd name="T1" fmla="*/ 87 h 332"/>
                <a:gd name="T2" fmla="*/ 53 w 251"/>
                <a:gd name="T3" fmla="*/ 264 h 332"/>
                <a:gd name="T4" fmla="*/ 232 w 251"/>
                <a:gd name="T5" fmla="*/ 264 h 332"/>
                <a:gd name="T6" fmla="*/ 211 w 251"/>
                <a:gd name="T7" fmla="*/ 276 h 332"/>
                <a:gd name="T8" fmla="*/ 32 w 251"/>
                <a:gd name="T9" fmla="*/ 266 h 332"/>
                <a:gd name="T10" fmla="*/ 53 w 251"/>
                <a:gd name="T11" fmla="*/ 237 h 332"/>
                <a:gd name="T12" fmla="*/ 232 w 251"/>
                <a:gd name="T13" fmla="*/ 253 h 332"/>
                <a:gd name="T14" fmla="*/ 125 w 251"/>
                <a:gd name="T15" fmla="*/ 248 h 332"/>
                <a:gd name="T16" fmla="*/ 53 w 251"/>
                <a:gd name="T17" fmla="*/ 241 h 332"/>
                <a:gd name="T18" fmla="*/ 125 w 251"/>
                <a:gd name="T19" fmla="*/ 210 h 332"/>
                <a:gd name="T20" fmla="*/ 211 w 251"/>
                <a:gd name="T21" fmla="*/ 227 h 332"/>
                <a:gd name="T22" fmla="*/ 32 w 251"/>
                <a:gd name="T23" fmla="*/ 233 h 332"/>
                <a:gd name="T24" fmla="*/ 53 w 251"/>
                <a:gd name="T25" fmla="*/ 197 h 332"/>
                <a:gd name="T26" fmla="*/ 232 w 251"/>
                <a:gd name="T27" fmla="*/ 198 h 332"/>
                <a:gd name="T28" fmla="*/ 211 w 251"/>
                <a:gd name="T29" fmla="*/ 210 h 332"/>
                <a:gd name="T30" fmla="*/ 32 w 251"/>
                <a:gd name="T31" fmla="*/ 200 h 332"/>
                <a:gd name="T32" fmla="*/ 53 w 251"/>
                <a:gd name="T33" fmla="*/ 171 h 332"/>
                <a:gd name="T34" fmla="*/ 232 w 251"/>
                <a:gd name="T35" fmla="*/ 187 h 332"/>
                <a:gd name="T36" fmla="*/ 125 w 251"/>
                <a:gd name="T37" fmla="*/ 182 h 332"/>
                <a:gd name="T38" fmla="*/ 53 w 251"/>
                <a:gd name="T39" fmla="*/ 175 h 332"/>
                <a:gd name="T40" fmla="*/ 125 w 251"/>
                <a:gd name="T41" fmla="*/ 144 h 332"/>
                <a:gd name="T42" fmla="*/ 211 w 251"/>
                <a:gd name="T43" fmla="*/ 161 h 332"/>
                <a:gd name="T44" fmla="*/ 32 w 251"/>
                <a:gd name="T45" fmla="*/ 167 h 332"/>
                <a:gd name="T46" fmla="*/ 53 w 251"/>
                <a:gd name="T47" fmla="*/ 131 h 332"/>
                <a:gd name="T48" fmla="*/ 232 w 251"/>
                <a:gd name="T49" fmla="*/ 131 h 332"/>
                <a:gd name="T50" fmla="*/ 211 w 251"/>
                <a:gd name="T51" fmla="*/ 144 h 332"/>
                <a:gd name="T52" fmla="*/ 32 w 251"/>
                <a:gd name="T53" fmla="*/ 134 h 332"/>
                <a:gd name="T54" fmla="*/ 53 w 251"/>
                <a:gd name="T55" fmla="*/ 104 h 332"/>
                <a:gd name="T56" fmla="*/ 232 w 251"/>
                <a:gd name="T57" fmla="*/ 120 h 332"/>
                <a:gd name="T58" fmla="*/ 125 w 251"/>
                <a:gd name="T59" fmla="*/ 116 h 332"/>
                <a:gd name="T60" fmla="*/ 53 w 251"/>
                <a:gd name="T61" fmla="*/ 109 h 332"/>
                <a:gd name="T62" fmla="*/ 60 w 251"/>
                <a:gd name="T63" fmla="*/ 4 h 332"/>
                <a:gd name="T64" fmla="*/ 125 w 251"/>
                <a:gd name="T65" fmla="*/ 34 h 332"/>
                <a:gd name="T66" fmla="*/ 211 w 251"/>
                <a:gd name="T67" fmla="*/ 51 h 332"/>
                <a:gd name="T68" fmla="*/ 64 w 251"/>
                <a:gd name="T69" fmla="*/ 53 h 332"/>
                <a:gd name="T70" fmla="*/ 232 w 251"/>
                <a:gd name="T71" fmla="*/ 65 h 332"/>
                <a:gd name="T72" fmla="*/ 211 w 251"/>
                <a:gd name="T73" fmla="*/ 78 h 332"/>
                <a:gd name="T74" fmla="*/ 64 w 251"/>
                <a:gd name="T75" fmla="*/ 81 h 332"/>
                <a:gd name="T76" fmla="*/ 232 w 251"/>
                <a:gd name="T77" fmla="*/ 98 h 332"/>
                <a:gd name="T78" fmla="*/ 125 w 251"/>
                <a:gd name="T79" fmla="*/ 94 h 332"/>
                <a:gd name="T80" fmla="*/ 61 w 251"/>
                <a:gd name="T81" fmla="*/ 97 h 332"/>
                <a:gd name="T82" fmla="*/ 29 w 251"/>
                <a:gd name="T83" fmla="*/ 101 h 332"/>
                <a:gd name="T84" fmla="*/ 0 w 251"/>
                <a:gd name="T85" fmla="*/ 332 h 332"/>
                <a:gd name="T86" fmla="*/ 251 w 251"/>
                <a:gd name="T87" fmla="*/ 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1" h="332">
                  <a:moveTo>
                    <a:pt x="46" y="78"/>
                  </a:moveTo>
                  <a:cubicBezTo>
                    <a:pt x="38" y="89"/>
                    <a:pt x="38" y="89"/>
                    <a:pt x="38" y="89"/>
                  </a:cubicBezTo>
                  <a:cubicBezTo>
                    <a:pt x="43" y="88"/>
                    <a:pt x="48" y="88"/>
                    <a:pt x="53" y="87"/>
                  </a:cubicBezTo>
                  <a:cubicBezTo>
                    <a:pt x="53" y="87"/>
                    <a:pt x="53" y="86"/>
                    <a:pt x="53" y="86"/>
                  </a:cubicBezTo>
                  <a:cubicBezTo>
                    <a:pt x="46" y="78"/>
                    <a:pt x="46" y="78"/>
                    <a:pt x="46" y="78"/>
                  </a:cubicBezTo>
                  <a:moveTo>
                    <a:pt x="53" y="264"/>
                  </a:moveTo>
                  <a:cubicBezTo>
                    <a:pt x="53" y="262"/>
                    <a:pt x="53" y="260"/>
                    <a:pt x="53" y="259"/>
                  </a:cubicBezTo>
                  <a:cubicBezTo>
                    <a:pt x="77" y="256"/>
                    <a:pt x="101" y="255"/>
                    <a:pt x="125" y="255"/>
                  </a:cubicBezTo>
                  <a:cubicBezTo>
                    <a:pt x="161" y="255"/>
                    <a:pt x="197" y="258"/>
                    <a:pt x="232" y="264"/>
                  </a:cubicBezTo>
                  <a:cubicBezTo>
                    <a:pt x="232" y="267"/>
                    <a:pt x="232" y="271"/>
                    <a:pt x="232" y="275"/>
                  </a:cubicBezTo>
                  <a:cubicBezTo>
                    <a:pt x="225" y="274"/>
                    <a:pt x="218" y="273"/>
                    <a:pt x="211" y="272"/>
                  </a:cubicBezTo>
                  <a:cubicBezTo>
                    <a:pt x="211" y="273"/>
                    <a:pt x="211" y="275"/>
                    <a:pt x="211" y="276"/>
                  </a:cubicBezTo>
                  <a:cubicBezTo>
                    <a:pt x="183" y="272"/>
                    <a:pt x="154" y="270"/>
                    <a:pt x="125" y="270"/>
                  </a:cubicBezTo>
                  <a:cubicBezTo>
                    <a:pt x="94" y="270"/>
                    <a:pt x="63" y="273"/>
                    <a:pt x="32" y="277"/>
                  </a:cubicBezTo>
                  <a:cubicBezTo>
                    <a:pt x="32" y="274"/>
                    <a:pt x="32" y="270"/>
                    <a:pt x="32" y="266"/>
                  </a:cubicBezTo>
                  <a:cubicBezTo>
                    <a:pt x="39" y="265"/>
                    <a:pt x="46" y="264"/>
                    <a:pt x="53" y="264"/>
                  </a:cubicBezTo>
                  <a:moveTo>
                    <a:pt x="53" y="241"/>
                  </a:moveTo>
                  <a:cubicBezTo>
                    <a:pt x="53" y="240"/>
                    <a:pt x="53" y="238"/>
                    <a:pt x="53" y="237"/>
                  </a:cubicBezTo>
                  <a:cubicBezTo>
                    <a:pt x="77" y="234"/>
                    <a:pt x="101" y="232"/>
                    <a:pt x="125" y="232"/>
                  </a:cubicBezTo>
                  <a:cubicBezTo>
                    <a:pt x="161" y="232"/>
                    <a:pt x="197" y="236"/>
                    <a:pt x="232" y="242"/>
                  </a:cubicBezTo>
                  <a:cubicBezTo>
                    <a:pt x="232" y="245"/>
                    <a:pt x="232" y="249"/>
                    <a:pt x="232" y="253"/>
                  </a:cubicBezTo>
                  <a:cubicBezTo>
                    <a:pt x="225" y="252"/>
                    <a:pt x="218" y="250"/>
                    <a:pt x="211" y="250"/>
                  </a:cubicBezTo>
                  <a:cubicBezTo>
                    <a:pt x="211" y="251"/>
                    <a:pt x="211" y="253"/>
                    <a:pt x="211" y="254"/>
                  </a:cubicBezTo>
                  <a:cubicBezTo>
                    <a:pt x="183" y="250"/>
                    <a:pt x="154" y="248"/>
                    <a:pt x="125" y="248"/>
                  </a:cubicBezTo>
                  <a:cubicBezTo>
                    <a:pt x="94" y="248"/>
                    <a:pt x="63" y="251"/>
                    <a:pt x="32" y="255"/>
                  </a:cubicBezTo>
                  <a:cubicBezTo>
                    <a:pt x="32" y="252"/>
                    <a:pt x="32" y="248"/>
                    <a:pt x="32" y="244"/>
                  </a:cubicBezTo>
                  <a:cubicBezTo>
                    <a:pt x="39" y="243"/>
                    <a:pt x="46" y="242"/>
                    <a:pt x="53" y="241"/>
                  </a:cubicBezTo>
                  <a:moveTo>
                    <a:pt x="53" y="219"/>
                  </a:moveTo>
                  <a:cubicBezTo>
                    <a:pt x="53" y="218"/>
                    <a:pt x="53" y="216"/>
                    <a:pt x="53" y="215"/>
                  </a:cubicBezTo>
                  <a:cubicBezTo>
                    <a:pt x="77" y="212"/>
                    <a:pt x="101" y="210"/>
                    <a:pt x="125" y="210"/>
                  </a:cubicBezTo>
                  <a:cubicBezTo>
                    <a:pt x="161" y="210"/>
                    <a:pt x="197" y="213"/>
                    <a:pt x="232" y="220"/>
                  </a:cubicBezTo>
                  <a:cubicBezTo>
                    <a:pt x="232" y="223"/>
                    <a:pt x="232" y="227"/>
                    <a:pt x="232" y="231"/>
                  </a:cubicBezTo>
                  <a:cubicBezTo>
                    <a:pt x="225" y="229"/>
                    <a:pt x="218" y="228"/>
                    <a:pt x="211" y="227"/>
                  </a:cubicBezTo>
                  <a:cubicBezTo>
                    <a:pt x="211" y="229"/>
                    <a:pt x="211" y="231"/>
                    <a:pt x="211" y="232"/>
                  </a:cubicBezTo>
                  <a:cubicBezTo>
                    <a:pt x="183" y="228"/>
                    <a:pt x="154" y="226"/>
                    <a:pt x="125" y="226"/>
                  </a:cubicBezTo>
                  <a:cubicBezTo>
                    <a:pt x="94" y="226"/>
                    <a:pt x="63" y="228"/>
                    <a:pt x="32" y="233"/>
                  </a:cubicBezTo>
                  <a:cubicBezTo>
                    <a:pt x="32" y="230"/>
                    <a:pt x="32" y="226"/>
                    <a:pt x="32" y="222"/>
                  </a:cubicBezTo>
                  <a:cubicBezTo>
                    <a:pt x="39" y="221"/>
                    <a:pt x="46" y="220"/>
                    <a:pt x="53" y="219"/>
                  </a:cubicBezTo>
                  <a:moveTo>
                    <a:pt x="53" y="197"/>
                  </a:moveTo>
                  <a:cubicBezTo>
                    <a:pt x="53" y="196"/>
                    <a:pt x="53" y="194"/>
                    <a:pt x="53" y="193"/>
                  </a:cubicBezTo>
                  <a:cubicBezTo>
                    <a:pt x="77" y="190"/>
                    <a:pt x="101" y="188"/>
                    <a:pt x="125" y="188"/>
                  </a:cubicBezTo>
                  <a:cubicBezTo>
                    <a:pt x="161" y="188"/>
                    <a:pt x="197" y="191"/>
                    <a:pt x="232" y="198"/>
                  </a:cubicBezTo>
                  <a:cubicBezTo>
                    <a:pt x="232" y="201"/>
                    <a:pt x="232" y="205"/>
                    <a:pt x="232" y="209"/>
                  </a:cubicBezTo>
                  <a:cubicBezTo>
                    <a:pt x="225" y="207"/>
                    <a:pt x="218" y="206"/>
                    <a:pt x="211" y="205"/>
                  </a:cubicBezTo>
                  <a:cubicBezTo>
                    <a:pt x="211" y="207"/>
                    <a:pt x="211" y="209"/>
                    <a:pt x="211" y="210"/>
                  </a:cubicBezTo>
                  <a:cubicBezTo>
                    <a:pt x="183" y="206"/>
                    <a:pt x="154" y="204"/>
                    <a:pt x="125" y="204"/>
                  </a:cubicBezTo>
                  <a:cubicBezTo>
                    <a:pt x="94" y="204"/>
                    <a:pt x="63" y="206"/>
                    <a:pt x="32" y="211"/>
                  </a:cubicBezTo>
                  <a:cubicBezTo>
                    <a:pt x="32" y="207"/>
                    <a:pt x="32" y="204"/>
                    <a:pt x="32" y="200"/>
                  </a:cubicBezTo>
                  <a:cubicBezTo>
                    <a:pt x="39" y="199"/>
                    <a:pt x="46" y="198"/>
                    <a:pt x="53" y="197"/>
                  </a:cubicBezTo>
                  <a:moveTo>
                    <a:pt x="53" y="175"/>
                  </a:moveTo>
                  <a:cubicBezTo>
                    <a:pt x="53" y="174"/>
                    <a:pt x="53" y="172"/>
                    <a:pt x="53" y="171"/>
                  </a:cubicBezTo>
                  <a:cubicBezTo>
                    <a:pt x="77" y="168"/>
                    <a:pt x="101" y="166"/>
                    <a:pt x="125" y="166"/>
                  </a:cubicBezTo>
                  <a:cubicBezTo>
                    <a:pt x="161" y="166"/>
                    <a:pt x="197" y="169"/>
                    <a:pt x="232" y="176"/>
                  </a:cubicBezTo>
                  <a:cubicBezTo>
                    <a:pt x="232" y="179"/>
                    <a:pt x="232" y="183"/>
                    <a:pt x="232" y="187"/>
                  </a:cubicBezTo>
                  <a:cubicBezTo>
                    <a:pt x="225" y="185"/>
                    <a:pt x="218" y="184"/>
                    <a:pt x="211" y="183"/>
                  </a:cubicBezTo>
                  <a:cubicBezTo>
                    <a:pt x="211" y="185"/>
                    <a:pt x="211" y="186"/>
                    <a:pt x="211" y="188"/>
                  </a:cubicBezTo>
                  <a:cubicBezTo>
                    <a:pt x="183" y="184"/>
                    <a:pt x="154" y="182"/>
                    <a:pt x="125" y="182"/>
                  </a:cubicBezTo>
                  <a:cubicBezTo>
                    <a:pt x="94" y="182"/>
                    <a:pt x="63" y="184"/>
                    <a:pt x="32" y="189"/>
                  </a:cubicBezTo>
                  <a:cubicBezTo>
                    <a:pt x="32" y="185"/>
                    <a:pt x="32" y="182"/>
                    <a:pt x="32" y="178"/>
                  </a:cubicBezTo>
                  <a:cubicBezTo>
                    <a:pt x="39" y="177"/>
                    <a:pt x="46" y="176"/>
                    <a:pt x="53" y="175"/>
                  </a:cubicBezTo>
                  <a:moveTo>
                    <a:pt x="53" y="153"/>
                  </a:moveTo>
                  <a:cubicBezTo>
                    <a:pt x="53" y="152"/>
                    <a:pt x="53" y="150"/>
                    <a:pt x="53" y="149"/>
                  </a:cubicBezTo>
                  <a:cubicBezTo>
                    <a:pt x="77" y="146"/>
                    <a:pt x="101" y="144"/>
                    <a:pt x="125" y="144"/>
                  </a:cubicBezTo>
                  <a:cubicBezTo>
                    <a:pt x="161" y="144"/>
                    <a:pt x="197" y="147"/>
                    <a:pt x="232" y="153"/>
                  </a:cubicBezTo>
                  <a:cubicBezTo>
                    <a:pt x="232" y="157"/>
                    <a:pt x="232" y="161"/>
                    <a:pt x="232" y="165"/>
                  </a:cubicBezTo>
                  <a:cubicBezTo>
                    <a:pt x="225" y="163"/>
                    <a:pt x="218" y="162"/>
                    <a:pt x="211" y="161"/>
                  </a:cubicBezTo>
                  <a:cubicBezTo>
                    <a:pt x="211" y="163"/>
                    <a:pt x="211" y="164"/>
                    <a:pt x="211" y="166"/>
                  </a:cubicBezTo>
                  <a:cubicBezTo>
                    <a:pt x="183" y="162"/>
                    <a:pt x="154" y="160"/>
                    <a:pt x="125" y="160"/>
                  </a:cubicBezTo>
                  <a:cubicBezTo>
                    <a:pt x="94" y="160"/>
                    <a:pt x="63" y="162"/>
                    <a:pt x="32" y="167"/>
                  </a:cubicBezTo>
                  <a:cubicBezTo>
                    <a:pt x="32" y="163"/>
                    <a:pt x="32" y="160"/>
                    <a:pt x="32" y="156"/>
                  </a:cubicBezTo>
                  <a:cubicBezTo>
                    <a:pt x="39" y="155"/>
                    <a:pt x="46" y="154"/>
                    <a:pt x="53" y="153"/>
                  </a:cubicBezTo>
                  <a:moveTo>
                    <a:pt x="53" y="131"/>
                  </a:moveTo>
                  <a:cubicBezTo>
                    <a:pt x="53" y="130"/>
                    <a:pt x="53" y="128"/>
                    <a:pt x="53" y="126"/>
                  </a:cubicBezTo>
                  <a:cubicBezTo>
                    <a:pt x="77" y="124"/>
                    <a:pt x="101" y="122"/>
                    <a:pt x="125" y="122"/>
                  </a:cubicBezTo>
                  <a:cubicBezTo>
                    <a:pt x="161" y="122"/>
                    <a:pt x="197" y="125"/>
                    <a:pt x="232" y="131"/>
                  </a:cubicBezTo>
                  <a:cubicBezTo>
                    <a:pt x="232" y="135"/>
                    <a:pt x="232" y="139"/>
                    <a:pt x="232" y="142"/>
                  </a:cubicBezTo>
                  <a:cubicBezTo>
                    <a:pt x="225" y="141"/>
                    <a:pt x="218" y="140"/>
                    <a:pt x="211" y="139"/>
                  </a:cubicBezTo>
                  <a:cubicBezTo>
                    <a:pt x="211" y="141"/>
                    <a:pt x="211" y="142"/>
                    <a:pt x="211" y="144"/>
                  </a:cubicBezTo>
                  <a:cubicBezTo>
                    <a:pt x="183" y="140"/>
                    <a:pt x="154" y="138"/>
                    <a:pt x="125" y="138"/>
                  </a:cubicBezTo>
                  <a:cubicBezTo>
                    <a:pt x="94" y="138"/>
                    <a:pt x="63" y="140"/>
                    <a:pt x="32" y="145"/>
                  </a:cubicBezTo>
                  <a:cubicBezTo>
                    <a:pt x="32" y="141"/>
                    <a:pt x="32" y="138"/>
                    <a:pt x="32" y="134"/>
                  </a:cubicBezTo>
                  <a:cubicBezTo>
                    <a:pt x="39" y="133"/>
                    <a:pt x="46" y="132"/>
                    <a:pt x="53" y="131"/>
                  </a:cubicBezTo>
                  <a:moveTo>
                    <a:pt x="53" y="109"/>
                  </a:moveTo>
                  <a:cubicBezTo>
                    <a:pt x="53" y="108"/>
                    <a:pt x="53" y="106"/>
                    <a:pt x="53" y="104"/>
                  </a:cubicBezTo>
                  <a:cubicBezTo>
                    <a:pt x="77" y="102"/>
                    <a:pt x="101" y="100"/>
                    <a:pt x="125" y="100"/>
                  </a:cubicBezTo>
                  <a:cubicBezTo>
                    <a:pt x="161" y="100"/>
                    <a:pt x="197" y="103"/>
                    <a:pt x="232" y="109"/>
                  </a:cubicBezTo>
                  <a:cubicBezTo>
                    <a:pt x="232" y="113"/>
                    <a:pt x="232" y="117"/>
                    <a:pt x="232" y="120"/>
                  </a:cubicBezTo>
                  <a:cubicBezTo>
                    <a:pt x="225" y="119"/>
                    <a:pt x="218" y="118"/>
                    <a:pt x="211" y="117"/>
                  </a:cubicBezTo>
                  <a:cubicBezTo>
                    <a:pt x="211" y="119"/>
                    <a:pt x="211" y="120"/>
                    <a:pt x="211" y="122"/>
                  </a:cubicBezTo>
                  <a:cubicBezTo>
                    <a:pt x="183" y="118"/>
                    <a:pt x="154" y="116"/>
                    <a:pt x="125" y="116"/>
                  </a:cubicBezTo>
                  <a:cubicBezTo>
                    <a:pt x="94" y="116"/>
                    <a:pt x="63" y="118"/>
                    <a:pt x="32" y="123"/>
                  </a:cubicBezTo>
                  <a:cubicBezTo>
                    <a:pt x="32" y="119"/>
                    <a:pt x="32" y="116"/>
                    <a:pt x="32" y="112"/>
                  </a:cubicBezTo>
                  <a:cubicBezTo>
                    <a:pt x="39" y="111"/>
                    <a:pt x="46" y="110"/>
                    <a:pt x="53" y="109"/>
                  </a:cubicBezTo>
                  <a:moveTo>
                    <a:pt x="29" y="101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48" y="4"/>
                    <a:pt x="60" y="4"/>
                  </a:cubicBezTo>
                  <a:cubicBezTo>
                    <a:pt x="61" y="4"/>
                    <a:pt x="63" y="4"/>
                    <a:pt x="64" y="4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84" y="35"/>
                    <a:pt x="105" y="34"/>
                    <a:pt x="125" y="34"/>
                  </a:cubicBezTo>
                  <a:cubicBezTo>
                    <a:pt x="161" y="34"/>
                    <a:pt x="197" y="37"/>
                    <a:pt x="232" y="43"/>
                  </a:cubicBezTo>
                  <a:cubicBezTo>
                    <a:pt x="232" y="47"/>
                    <a:pt x="232" y="51"/>
                    <a:pt x="232" y="54"/>
                  </a:cubicBezTo>
                  <a:cubicBezTo>
                    <a:pt x="225" y="53"/>
                    <a:pt x="218" y="52"/>
                    <a:pt x="211" y="51"/>
                  </a:cubicBezTo>
                  <a:cubicBezTo>
                    <a:pt x="211" y="53"/>
                    <a:pt x="211" y="54"/>
                    <a:pt x="211" y="56"/>
                  </a:cubicBezTo>
                  <a:cubicBezTo>
                    <a:pt x="183" y="52"/>
                    <a:pt x="154" y="50"/>
                    <a:pt x="125" y="50"/>
                  </a:cubicBezTo>
                  <a:cubicBezTo>
                    <a:pt x="105" y="50"/>
                    <a:pt x="84" y="51"/>
                    <a:pt x="64" y="53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84" y="57"/>
                    <a:pt x="105" y="56"/>
                    <a:pt x="125" y="56"/>
                  </a:cubicBezTo>
                  <a:cubicBezTo>
                    <a:pt x="161" y="56"/>
                    <a:pt x="197" y="59"/>
                    <a:pt x="232" y="65"/>
                  </a:cubicBezTo>
                  <a:cubicBezTo>
                    <a:pt x="232" y="69"/>
                    <a:pt x="232" y="73"/>
                    <a:pt x="232" y="76"/>
                  </a:cubicBezTo>
                  <a:cubicBezTo>
                    <a:pt x="225" y="75"/>
                    <a:pt x="218" y="74"/>
                    <a:pt x="211" y="73"/>
                  </a:cubicBezTo>
                  <a:cubicBezTo>
                    <a:pt x="211" y="75"/>
                    <a:pt x="211" y="76"/>
                    <a:pt x="211" y="78"/>
                  </a:cubicBezTo>
                  <a:cubicBezTo>
                    <a:pt x="183" y="74"/>
                    <a:pt x="154" y="72"/>
                    <a:pt x="125" y="72"/>
                  </a:cubicBezTo>
                  <a:cubicBezTo>
                    <a:pt x="105" y="72"/>
                    <a:pt x="85" y="73"/>
                    <a:pt x="64" y="75"/>
                  </a:cubicBezTo>
                  <a:cubicBezTo>
                    <a:pt x="64" y="81"/>
                    <a:pt x="64" y="81"/>
                    <a:pt x="64" y="81"/>
                  </a:cubicBezTo>
                  <a:cubicBezTo>
                    <a:pt x="85" y="79"/>
                    <a:pt x="105" y="78"/>
                    <a:pt x="125" y="78"/>
                  </a:cubicBezTo>
                  <a:cubicBezTo>
                    <a:pt x="161" y="78"/>
                    <a:pt x="197" y="81"/>
                    <a:pt x="232" y="87"/>
                  </a:cubicBezTo>
                  <a:cubicBezTo>
                    <a:pt x="232" y="91"/>
                    <a:pt x="232" y="95"/>
                    <a:pt x="232" y="98"/>
                  </a:cubicBezTo>
                  <a:cubicBezTo>
                    <a:pt x="225" y="97"/>
                    <a:pt x="218" y="96"/>
                    <a:pt x="211" y="95"/>
                  </a:cubicBezTo>
                  <a:cubicBezTo>
                    <a:pt x="211" y="97"/>
                    <a:pt x="211" y="98"/>
                    <a:pt x="211" y="100"/>
                  </a:cubicBezTo>
                  <a:cubicBezTo>
                    <a:pt x="183" y="96"/>
                    <a:pt x="154" y="94"/>
                    <a:pt x="125" y="94"/>
                  </a:cubicBezTo>
                  <a:cubicBezTo>
                    <a:pt x="105" y="94"/>
                    <a:pt x="85" y="95"/>
                    <a:pt x="64" y="97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52" y="98"/>
                    <a:pt x="42" y="99"/>
                    <a:pt x="32" y="101"/>
                  </a:cubicBezTo>
                  <a:cubicBezTo>
                    <a:pt x="32" y="99"/>
                    <a:pt x="32" y="98"/>
                    <a:pt x="32" y="97"/>
                  </a:cubicBezTo>
                  <a:cubicBezTo>
                    <a:pt x="29" y="101"/>
                    <a:pt x="29" y="101"/>
                    <a:pt x="29" y="101"/>
                  </a:cubicBezTo>
                  <a:moveTo>
                    <a:pt x="125" y="0"/>
                  </a:moveTo>
                  <a:cubicBezTo>
                    <a:pt x="83" y="0"/>
                    <a:pt x="41" y="4"/>
                    <a:pt x="0" y="12"/>
                  </a:cubicBezTo>
                  <a:cubicBezTo>
                    <a:pt x="0" y="119"/>
                    <a:pt x="0" y="225"/>
                    <a:pt x="0" y="332"/>
                  </a:cubicBezTo>
                  <a:cubicBezTo>
                    <a:pt x="41" y="323"/>
                    <a:pt x="83" y="319"/>
                    <a:pt x="125" y="319"/>
                  </a:cubicBezTo>
                  <a:cubicBezTo>
                    <a:pt x="167" y="319"/>
                    <a:pt x="209" y="323"/>
                    <a:pt x="251" y="332"/>
                  </a:cubicBezTo>
                  <a:cubicBezTo>
                    <a:pt x="251" y="232"/>
                    <a:pt x="251" y="132"/>
                    <a:pt x="251" y="32"/>
                  </a:cubicBezTo>
                  <a:cubicBezTo>
                    <a:pt x="251" y="25"/>
                    <a:pt x="251" y="19"/>
                    <a:pt x="251" y="12"/>
                  </a:cubicBezTo>
                  <a:cubicBezTo>
                    <a:pt x="209" y="4"/>
                    <a:pt x="167" y="0"/>
                    <a:pt x="125" y="0"/>
                  </a:cubicBezTo>
                </a:path>
              </a:pathLst>
            </a:custGeom>
            <a:solidFill>
              <a:srgbClr val="EFEB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67" name="Freeform 100"/>
            <p:cNvSpPr>
              <a:spLocks/>
            </p:cNvSpPr>
            <p:nvPr/>
          </p:nvSpPr>
          <p:spPr bwMode="auto">
            <a:xfrm>
              <a:off x="4076700" y="3581400"/>
              <a:ext cx="414338" cy="30163"/>
            </a:xfrm>
            <a:custGeom>
              <a:avLst/>
              <a:gdLst>
                <a:gd name="T0" fmla="*/ 61 w 147"/>
                <a:gd name="T1" fmla="*/ 0 h 11"/>
                <a:gd name="T2" fmla="*/ 0 w 147"/>
                <a:gd name="T3" fmla="*/ 3 h 11"/>
                <a:gd name="T4" fmla="*/ 0 w 147"/>
                <a:gd name="T5" fmla="*/ 8 h 11"/>
                <a:gd name="T6" fmla="*/ 61 w 147"/>
                <a:gd name="T7" fmla="*/ 5 h 11"/>
                <a:gd name="T8" fmla="*/ 147 w 147"/>
                <a:gd name="T9" fmla="*/ 11 h 11"/>
                <a:gd name="T10" fmla="*/ 147 w 147"/>
                <a:gd name="T11" fmla="*/ 6 h 11"/>
                <a:gd name="T12" fmla="*/ 61 w 147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11">
                  <a:moveTo>
                    <a:pt x="61" y="0"/>
                  </a:moveTo>
                  <a:cubicBezTo>
                    <a:pt x="41" y="0"/>
                    <a:pt x="20" y="1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0" y="6"/>
                    <a:pt x="41" y="5"/>
                    <a:pt x="61" y="5"/>
                  </a:cubicBezTo>
                  <a:cubicBezTo>
                    <a:pt x="90" y="5"/>
                    <a:pt x="119" y="7"/>
                    <a:pt x="147" y="11"/>
                  </a:cubicBezTo>
                  <a:cubicBezTo>
                    <a:pt x="147" y="9"/>
                    <a:pt x="147" y="8"/>
                    <a:pt x="147" y="6"/>
                  </a:cubicBezTo>
                  <a:cubicBezTo>
                    <a:pt x="119" y="2"/>
                    <a:pt x="90" y="0"/>
                    <a:pt x="6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68" name="Freeform 101"/>
            <p:cNvSpPr>
              <a:spLocks/>
            </p:cNvSpPr>
            <p:nvPr/>
          </p:nvSpPr>
          <p:spPr bwMode="auto">
            <a:xfrm>
              <a:off x="4076700" y="3643313"/>
              <a:ext cx="414338" cy="31750"/>
            </a:xfrm>
            <a:custGeom>
              <a:avLst/>
              <a:gdLst>
                <a:gd name="T0" fmla="*/ 61 w 147"/>
                <a:gd name="T1" fmla="*/ 0 h 11"/>
                <a:gd name="T2" fmla="*/ 0 w 147"/>
                <a:gd name="T3" fmla="*/ 3 h 11"/>
                <a:gd name="T4" fmla="*/ 0 w 147"/>
                <a:gd name="T5" fmla="*/ 8 h 11"/>
                <a:gd name="T6" fmla="*/ 61 w 147"/>
                <a:gd name="T7" fmla="*/ 5 h 11"/>
                <a:gd name="T8" fmla="*/ 147 w 147"/>
                <a:gd name="T9" fmla="*/ 11 h 11"/>
                <a:gd name="T10" fmla="*/ 147 w 147"/>
                <a:gd name="T11" fmla="*/ 6 h 11"/>
                <a:gd name="T12" fmla="*/ 61 w 147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11">
                  <a:moveTo>
                    <a:pt x="61" y="0"/>
                  </a:moveTo>
                  <a:cubicBezTo>
                    <a:pt x="41" y="0"/>
                    <a:pt x="21" y="1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1" y="6"/>
                    <a:pt x="41" y="5"/>
                    <a:pt x="61" y="5"/>
                  </a:cubicBezTo>
                  <a:cubicBezTo>
                    <a:pt x="90" y="5"/>
                    <a:pt x="119" y="7"/>
                    <a:pt x="147" y="11"/>
                  </a:cubicBezTo>
                  <a:cubicBezTo>
                    <a:pt x="147" y="9"/>
                    <a:pt x="147" y="8"/>
                    <a:pt x="147" y="6"/>
                  </a:cubicBezTo>
                  <a:cubicBezTo>
                    <a:pt x="119" y="2"/>
                    <a:pt x="90" y="0"/>
                    <a:pt x="6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69" name="Freeform 102"/>
            <p:cNvSpPr>
              <a:spLocks noEditPoints="1"/>
            </p:cNvSpPr>
            <p:nvPr/>
          </p:nvSpPr>
          <p:spPr bwMode="auto">
            <a:xfrm>
              <a:off x="3986213" y="3700463"/>
              <a:ext cx="504825" cy="39688"/>
            </a:xfrm>
            <a:custGeom>
              <a:avLst/>
              <a:gdLst>
                <a:gd name="T0" fmla="*/ 93 w 179"/>
                <a:gd name="T1" fmla="*/ 2 h 14"/>
                <a:gd name="T2" fmla="*/ 32 w 179"/>
                <a:gd name="T3" fmla="*/ 5 h 14"/>
                <a:gd name="T4" fmla="*/ 32 w 179"/>
                <a:gd name="T5" fmla="*/ 10 h 14"/>
                <a:gd name="T6" fmla="*/ 93 w 179"/>
                <a:gd name="T7" fmla="*/ 7 h 14"/>
                <a:gd name="T8" fmla="*/ 179 w 179"/>
                <a:gd name="T9" fmla="*/ 13 h 14"/>
                <a:gd name="T10" fmla="*/ 179 w 179"/>
                <a:gd name="T11" fmla="*/ 8 h 14"/>
                <a:gd name="T12" fmla="*/ 93 w 179"/>
                <a:gd name="T13" fmla="*/ 2 h 14"/>
                <a:gd name="T14" fmla="*/ 21 w 179"/>
                <a:gd name="T15" fmla="*/ 0 h 14"/>
                <a:gd name="T16" fmla="*/ 6 w 179"/>
                <a:gd name="T17" fmla="*/ 2 h 14"/>
                <a:gd name="T18" fmla="*/ 0 w 179"/>
                <a:gd name="T19" fmla="*/ 10 h 14"/>
                <a:gd name="T20" fmla="*/ 0 w 179"/>
                <a:gd name="T21" fmla="*/ 14 h 14"/>
                <a:gd name="T22" fmla="*/ 29 w 179"/>
                <a:gd name="T23" fmla="*/ 10 h 14"/>
                <a:gd name="T24" fmla="*/ 26 w 179"/>
                <a:gd name="T25" fmla="*/ 6 h 14"/>
                <a:gd name="T26" fmla="*/ 21 w 179"/>
                <a:gd name="T27" fmla="*/ 6 h 14"/>
                <a:gd name="T28" fmla="*/ 21 w 179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" h="14">
                  <a:moveTo>
                    <a:pt x="93" y="2"/>
                  </a:moveTo>
                  <a:cubicBezTo>
                    <a:pt x="73" y="2"/>
                    <a:pt x="53" y="3"/>
                    <a:pt x="32" y="5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53" y="8"/>
                    <a:pt x="73" y="7"/>
                    <a:pt x="93" y="7"/>
                  </a:cubicBezTo>
                  <a:cubicBezTo>
                    <a:pt x="122" y="7"/>
                    <a:pt x="151" y="9"/>
                    <a:pt x="179" y="13"/>
                  </a:cubicBezTo>
                  <a:cubicBezTo>
                    <a:pt x="179" y="11"/>
                    <a:pt x="179" y="10"/>
                    <a:pt x="179" y="8"/>
                  </a:cubicBezTo>
                  <a:cubicBezTo>
                    <a:pt x="151" y="4"/>
                    <a:pt x="122" y="2"/>
                    <a:pt x="93" y="2"/>
                  </a:cubicBezTo>
                  <a:moveTo>
                    <a:pt x="21" y="0"/>
                  </a:moveTo>
                  <a:cubicBezTo>
                    <a:pt x="16" y="1"/>
                    <a:pt x="11" y="1"/>
                    <a:pt x="6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0" y="12"/>
                    <a:pt x="20" y="11"/>
                    <a:pt x="29" y="1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4" y="6"/>
                    <a:pt x="22" y="6"/>
                    <a:pt x="21" y="6"/>
                  </a:cubicBezTo>
                  <a:cubicBezTo>
                    <a:pt x="21" y="4"/>
                    <a:pt x="21" y="2"/>
                    <a:pt x="2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70" name="Freeform 103"/>
            <p:cNvSpPr>
              <a:spLocks/>
            </p:cNvSpPr>
            <p:nvPr/>
          </p:nvSpPr>
          <p:spPr bwMode="auto">
            <a:xfrm>
              <a:off x="3986213" y="3762375"/>
              <a:ext cx="504825" cy="39688"/>
            </a:xfrm>
            <a:custGeom>
              <a:avLst/>
              <a:gdLst>
                <a:gd name="T0" fmla="*/ 21 w 179"/>
                <a:gd name="T1" fmla="*/ 0 h 14"/>
                <a:gd name="T2" fmla="*/ 0 w 179"/>
                <a:gd name="T3" fmla="*/ 3 h 14"/>
                <a:gd name="T4" fmla="*/ 0 w 179"/>
                <a:gd name="T5" fmla="*/ 14 h 14"/>
                <a:gd name="T6" fmla="*/ 93 w 179"/>
                <a:gd name="T7" fmla="*/ 7 h 14"/>
                <a:gd name="T8" fmla="*/ 179 w 179"/>
                <a:gd name="T9" fmla="*/ 13 h 14"/>
                <a:gd name="T10" fmla="*/ 179 w 179"/>
                <a:gd name="T11" fmla="*/ 8 h 14"/>
                <a:gd name="T12" fmla="*/ 93 w 179"/>
                <a:gd name="T13" fmla="*/ 2 h 14"/>
                <a:gd name="T14" fmla="*/ 21 w 179"/>
                <a:gd name="T15" fmla="*/ 6 h 14"/>
                <a:gd name="T16" fmla="*/ 21 w 17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4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7"/>
                    <a:pt x="0" y="10"/>
                    <a:pt x="0" y="14"/>
                  </a:cubicBezTo>
                  <a:cubicBezTo>
                    <a:pt x="31" y="9"/>
                    <a:pt x="62" y="7"/>
                    <a:pt x="93" y="7"/>
                  </a:cubicBezTo>
                  <a:cubicBezTo>
                    <a:pt x="122" y="7"/>
                    <a:pt x="151" y="9"/>
                    <a:pt x="179" y="13"/>
                  </a:cubicBezTo>
                  <a:cubicBezTo>
                    <a:pt x="179" y="11"/>
                    <a:pt x="179" y="10"/>
                    <a:pt x="179" y="8"/>
                  </a:cubicBezTo>
                  <a:cubicBezTo>
                    <a:pt x="151" y="4"/>
                    <a:pt x="122" y="2"/>
                    <a:pt x="93" y="2"/>
                  </a:cubicBezTo>
                  <a:cubicBezTo>
                    <a:pt x="69" y="2"/>
                    <a:pt x="45" y="4"/>
                    <a:pt x="21" y="6"/>
                  </a:cubicBezTo>
                  <a:cubicBezTo>
                    <a:pt x="21" y="4"/>
                    <a:pt x="21" y="2"/>
                    <a:pt x="2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71" name="Freeform 104"/>
            <p:cNvSpPr>
              <a:spLocks/>
            </p:cNvSpPr>
            <p:nvPr/>
          </p:nvSpPr>
          <p:spPr bwMode="auto">
            <a:xfrm>
              <a:off x="3986213" y="3824288"/>
              <a:ext cx="504825" cy="39688"/>
            </a:xfrm>
            <a:custGeom>
              <a:avLst/>
              <a:gdLst>
                <a:gd name="T0" fmla="*/ 21 w 179"/>
                <a:gd name="T1" fmla="*/ 0 h 14"/>
                <a:gd name="T2" fmla="*/ 0 w 179"/>
                <a:gd name="T3" fmla="*/ 3 h 14"/>
                <a:gd name="T4" fmla="*/ 0 w 179"/>
                <a:gd name="T5" fmla="*/ 14 h 14"/>
                <a:gd name="T6" fmla="*/ 93 w 179"/>
                <a:gd name="T7" fmla="*/ 7 h 14"/>
                <a:gd name="T8" fmla="*/ 179 w 179"/>
                <a:gd name="T9" fmla="*/ 13 h 14"/>
                <a:gd name="T10" fmla="*/ 179 w 179"/>
                <a:gd name="T11" fmla="*/ 8 h 14"/>
                <a:gd name="T12" fmla="*/ 93 w 179"/>
                <a:gd name="T13" fmla="*/ 2 h 14"/>
                <a:gd name="T14" fmla="*/ 21 w 179"/>
                <a:gd name="T15" fmla="*/ 6 h 14"/>
                <a:gd name="T16" fmla="*/ 21 w 17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4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7"/>
                    <a:pt x="0" y="10"/>
                    <a:pt x="0" y="14"/>
                  </a:cubicBezTo>
                  <a:cubicBezTo>
                    <a:pt x="31" y="9"/>
                    <a:pt x="62" y="7"/>
                    <a:pt x="93" y="7"/>
                  </a:cubicBezTo>
                  <a:cubicBezTo>
                    <a:pt x="122" y="7"/>
                    <a:pt x="151" y="9"/>
                    <a:pt x="179" y="13"/>
                  </a:cubicBezTo>
                  <a:cubicBezTo>
                    <a:pt x="179" y="11"/>
                    <a:pt x="179" y="10"/>
                    <a:pt x="179" y="8"/>
                  </a:cubicBezTo>
                  <a:cubicBezTo>
                    <a:pt x="151" y="4"/>
                    <a:pt x="122" y="2"/>
                    <a:pt x="93" y="2"/>
                  </a:cubicBezTo>
                  <a:cubicBezTo>
                    <a:pt x="69" y="2"/>
                    <a:pt x="45" y="4"/>
                    <a:pt x="21" y="6"/>
                  </a:cubicBezTo>
                  <a:cubicBezTo>
                    <a:pt x="21" y="4"/>
                    <a:pt x="21" y="2"/>
                    <a:pt x="2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72" name="Freeform 105"/>
            <p:cNvSpPr>
              <a:spLocks/>
            </p:cNvSpPr>
            <p:nvPr/>
          </p:nvSpPr>
          <p:spPr bwMode="auto">
            <a:xfrm>
              <a:off x="3986213" y="3886200"/>
              <a:ext cx="504825" cy="39688"/>
            </a:xfrm>
            <a:custGeom>
              <a:avLst/>
              <a:gdLst>
                <a:gd name="T0" fmla="*/ 21 w 179"/>
                <a:gd name="T1" fmla="*/ 0 h 14"/>
                <a:gd name="T2" fmla="*/ 0 w 179"/>
                <a:gd name="T3" fmla="*/ 3 h 14"/>
                <a:gd name="T4" fmla="*/ 0 w 179"/>
                <a:gd name="T5" fmla="*/ 14 h 14"/>
                <a:gd name="T6" fmla="*/ 93 w 179"/>
                <a:gd name="T7" fmla="*/ 7 h 14"/>
                <a:gd name="T8" fmla="*/ 179 w 179"/>
                <a:gd name="T9" fmla="*/ 13 h 14"/>
                <a:gd name="T10" fmla="*/ 179 w 179"/>
                <a:gd name="T11" fmla="*/ 8 h 14"/>
                <a:gd name="T12" fmla="*/ 93 w 179"/>
                <a:gd name="T13" fmla="*/ 2 h 14"/>
                <a:gd name="T14" fmla="*/ 21 w 179"/>
                <a:gd name="T15" fmla="*/ 7 h 14"/>
                <a:gd name="T16" fmla="*/ 21 w 17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4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7"/>
                    <a:pt x="0" y="10"/>
                    <a:pt x="0" y="14"/>
                  </a:cubicBezTo>
                  <a:cubicBezTo>
                    <a:pt x="31" y="9"/>
                    <a:pt x="62" y="7"/>
                    <a:pt x="93" y="7"/>
                  </a:cubicBezTo>
                  <a:cubicBezTo>
                    <a:pt x="122" y="7"/>
                    <a:pt x="151" y="9"/>
                    <a:pt x="179" y="13"/>
                  </a:cubicBezTo>
                  <a:cubicBezTo>
                    <a:pt x="179" y="11"/>
                    <a:pt x="179" y="10"/>
                    <a:pt x="179" y="8"/>
                  </a:cubicBezTo>
                  <a:cubicBezTo>
                    <a:pt x="151" y="4"/>
                    <a:pt x="122" y="2"/>
                    <a:pt x="93" y="2"/>
                  </a:cubicBezTo>
                  <a:cubicBezTo>
                    <a:pt x="69" y="2"/>
                    <a:pt x="45" y="4"/>
                    <a:pt x="21" y="7"/>
                  </a:cubicBezTo>
                  <a:cubicBezTo>
                    <a:pt x="21" y="4"/>
                    <a:pt x="21" y="2"/>
                    <a:pt x="2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73" name="Freeform 106"/>
            <p:cNvSpPr>
              <a:spLocks/>
            </p:cNvSpPr>
            <p:nvPr/>
          </p:nvSpPr>
          <p:spPr bwMode="auto">
            <a:xfrm>
              <a:off x="3986213" y="3949700"/>
              <a:ext cx="504825" cy="39688"/>
            </a:xfrm>
            <a:custGeom>
              <a:avLst/>
              <a:gdLst>
                <a:gd name="T0" fmla="*/ 21 w 179"/>
                <a:gd name="T1" fmla="*/ 0 h 14"/>
                <a:gd name="T2" fmla="*/ 0 w 179"/>
                <a:gd name="T3" fmla="*/ 3 h 14"/>
                <a:gd name="T4" fmla="*/ 0 w 179"/>
                <a:gd name="T5" fmla="*/ 14 h 14"/>
                <a:gd name="T6" fmla="*/ 93 w 179"/>
                <a:gd name="T7" fmla="*/ 7 h 14"/>
                <a:gd name="T8" fmla="*/ 179 w 179"/>
                <a:gd name="T9" fmla="*/ 13 h 14"/>
                <a:gd name="T10" fmla="*/ 179 w 179"/>
                <a:gd name="T11" fmla="*/ 8 h 14"/>
                <a:gd name="T12" fmla="*/ 93 w 179"/>
                <a:gd name="T13" fmla="*/ 2 h 14"/>
                <a:gd name="T14" fmla="*/ 21 w 179"/>
                <a:gd name="T15" fmla="*/ 7 h 14"/>
                <a:gd name="T16" fmla="*/ 21 w 17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4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7"/>
                    <a:pt x="0" y="10"/>
                    <a:pt x="0" y="14"/>
                  </a:cubicBezTo>
                  <a:cubicBezTo>
                    <a:pt x="31" y="9"/>
                    <a:pt x="62" y="7"/>
                    <a:pt x="93" y="7"/>
                  </a:cubicBezTo>
                  <a:cubicBezTo>
                    <a:pt x="122" y="7"/>
                    <a:pt x="151" y="9"/>
                    <a:pt x="179" y="13"/>
                  </a:cubicBezTo>
                  <a:cubicBezTo>
                    <a:pt x="179" y="11"/>
                    <a:pt x="179" y="10"/>
                    <a:pt x="179" y="8"/>
                  </a:cubicBezTo>
                  <a:cubicBezTo>
                    <a:pt x="151" y="4"/>
                    <a:pt x="122" y="2"/>
                    <a:pt x="93" y="2"/>
                  </a:cubicBezTo>
                  <a:cubicBezTo>
                    <a:pt x="69" y="2"/>
                    <a:pt x="45" y="4"/>
                    <a:pt x="21" y="7"/>
                  </a:cubicBezTo>
                  <a:cubicBezTo>
                    <a:pt x="21" y="4"/>
                    <a:pt x="21" y="2"/>
                    <a:pt x="2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74" name="Freeform 107"/>
            <p:cNvSpPr>
              <a:spLocks/>
            </p:cNvSpPr>
            <p:nvPr/>
          </p:nvSpPr>
          <p:spPr bwMode="auto">
            <a:xfrm>
              <a:off x="3986213" y="4011613"/>
              <a:ext cx="504825" cy="39688"/>
            </a:xfrm>
            <a:custGeom>
              <a:avLst/>
              <a:gdLst>
                <a:gd name="T0" fmla="*/ 21 w 179"/>
                <a:gd name="T1" fmla="*/ 0 h 14"/>
                <a:gd name="T2" fmla="*/ 0 w 179"/>
                <a:gd name="T3" fmla="*/ 3 h 14"/>
                <a:gd name="T4" fmla="*/ 0 w 179"/>
                <a:gd name="T5" fmla="*/ 14 h 14"/>
                <a:gd name="T6" fmla="*/ 93 w 179"/>
                <a:gd name="T7" fmla="*/ 7 h 14"/>
                <a:gd name="T8" fmla="*/ 179 w 179"/>
                <a:gd name="T9" fmla="*/ 13 h 14"/>
                <a:gd name="T10" fmla="*/ 179 w 179"/>
                <a:gd name="T11" fmla="*/ 8 h 14"/>
                <a:gd name="T12" fmla="*/ 93 w 179"/>
                <a:gd name="T13" fmla="*/ 2 h 14"/>
                <a:gd name="T14" fmla="*/ 21 w 179"/>
                <a:gd name="T15" fmla="*/ 7 h 14"/>
                <a:gd name="T16" fmla="*/ 21 w 17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4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7"/>
                    <a:pt x="0" y="10"/>
                    <a:pt x="0" y="14"/>
                  </a:cubicBezTo>
                  <a:cubicBezTo>
                    <a:pt x="31" y="9"/>
                    <a:pt x="62" y="7"/>
                    <a:pt x="93" y="7"/>
                  </a:cubicBezTo>
                  <a:cubicBezTo>
                    <a:pt x="122" y="7"/>
                    <a:pt x="151" y="9"/>
                    <a:pt x="179" y="13"/>
                  </a:cubicBezTo>
                  <a:cubicBezTo>
                    <a:pt x="179" y="12"/>
                    <a:pt x="179" y="10"/>
                    <a:pt x="179" y="8"/>
                  </a:cubicBezTo>
                  <a:cubicBezTo>
                    <a:pt x="151" y="4"/>
                    <a:pt x="122" y="2"/>
                    <a:pt x="93" y="2"/>
                  </a:cubicBezTo>
                  <a:cubicBezTo>
                    <a:pt x="69" y="2"/>
                    <a:pt x="45" y="4"/>
                    <a:pt x="21" y="7"/>
                  </a:cubicBezTo>
                  <a:cubicBezTo>
                    <a:pt x="21" y="5"/>
                    <a:pt x="21" y="2"/>
                    <a:pt x="2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75" name="Freeform 108"/>
            <p:cNvSpPr>
              <a:spLocks/>
            </p:cNvSpPr>
            <p:nvPr/>
          </p:nvSpPr>
          <p:spPr bwMode="auto">
            <a:xfrm>
              <a:off x="3986213" y="4073525"/>
              <a:ext cx="504825" cy="39688"/>
            </a:xfrm>
            <a:custGeom>
              <a:avLst/>
              <a:gdLst>
                <a:gd name="T0" fmla="*/ 21 w 179"/>
                <a:gd name="T1" fmla="*/ 0 h 14"/>
                <a:gd name="T2" fmla="*/ 0 w 179"/>
                <a:gd name="T3" fmla="*/ 3 h 14"/>
                <a:gd name="T4" fmla="*/ 0 w 179"/>
                <a:gd name="T5" fmla="*/ 14 h 14"/>
                <a:gd name="T6" fmla="*/ 93 w 179"/>
                <a:gd name="T7" fmla="*/ 7 h 14"/>
                <a:gd name="T8" fmla="*/ 179 w 179"/>
                <a:gd name="T9" fmla="*/ 13 h 14"/>
                <a:gd name="T10" fmla="*/ 179 w 179"/>
                <a:gd name="T11" fmla="*/ 8 h 14"/>
                <a:gd name="T12" fmla="*/ 93 w 179"/>
                <a:gd name="T13" fmla="*/ 2 h 14"/>
                <a:gd name="T14" fmla="*/ 21 w 179"/>
                <a:gd name="T15" fmla="*/ 7 h 14"/>
                <a:gd name="T16" fmla="*/ 21 w 17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4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7"/>
                    <a:pt x="0" y="11"/>
                    <a:pt x="0" y="14"/>
                  </a:cubicBezTo>
                  <a:cubicBezTo>
                    <a:pt x="31" y="9"/>
                    <a:pt x="62" y="7"/>
                    <a:pt x="93" y="7"/>
                  </a:cubicBezTo>
                  <a:cubicBezTo>
                    <a:pt x="122" y="7"/>
                    <a:pt x="151" y="9"/>
                    <a:pt x="179" y="13"/>
                  </a:cubicBezTo>
                  <a:cubicBezTo>
                    <a:pt x="179" y="12"/>
                    <a:pt x="179" y="10"/>
                    <a:pt x="179" y="8"/>
                  </a:cubicBezTo>
                  <a:cubicBezTo>
                    <a:pt x="151" y="4"/>
                    <a:pt x="122" y="2"/>
                    <a:pt x="93" y="2"/>
                  </a:cubicBezTo>
                  <a:cubicBezTo>
                    <a:pt x="69" y="2"/>
                    <a:pt x="45" y="4"/>
                    <a:pt x="21" y="7"/>
                  </a:cubicBezTo>
                  <a:cubicBezTo>
                    <a:pt x="21" y="5"/>
                    <a:pt x="21" y="2"/>
                    <a:pt x="2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76" name="Freeform 109"/>
            <p:cNvSpPr>
              <a:spLocks/>
            </p:cNvSpPr>
            <p:nvPr/>
          </p:nvSpPr>
          <p:spPr bwMode="auto">
            <a:xfrm>
              <a:off x="3986213" y="4135438"/>
              <a:ext cx="504825" cy="39688"/>
            </a:xfrm>
            <a:custGeom>
              <a:avLst/>
              <a:gdLst>
                <a:gd name="T0" fmla="*/ 21 w 179"/>
                <a:gd name="T1" fmla="*/ 0 h 14"/>
                <a:gd name="T2" fmla="*/ 0 w 179"/>
                <a:gd name="T3" fmla="*/ 3 h 14"/>
                <a:gd name="T4" fmla="*/ 0 w 179"/>
                <a:gd name="T5" fmla="*/ 14 h 14"/>
                <a:gd name="T6" fmla="*/ 93 w 179"/>
                <a:gd name="T7" fmla="*/ 7 h 14"/>
                <a:gd name="T8" fmla="*/ 179 w 179"/>
                <a:gd name="T9" fmla="*/ 13 h 14"/>
                <a:gd name="T10" fmla="*/ 179 w 179"/>
                <a:gd name="T11" fmla="*/ 9 h 14"/>
                <a:gd name="T12" fmla="*/ 93 w 179"/>
                <a:gd name="T13" fmla="*/ 2 h 14"/>
                <a:gd name="T14" fmla="*/ 21 w 179"/>
                <a:gd name="T15" fmla="*/ 7 h 14"/>
                <a:gd name="T16" fmla="*/ 21 w 17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4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7"/>
                    <a:pt x="0" y="11"/>
                    <a:pt x="0" y="14"/>
                  </a:cubicBezTo>
                  <a:cubicBezTo>
                    <a:pt x="31" y="10"/>
                    <a:pt x="62" y="7"/>
                    <a:pt x="93" y="7"/>
                  </a:cubicBezTo>
                  <a:cubicBezTo>
                    <a:pt x="122" y="7"/>
                    <a:pt x="151" y="9"/>
                    <a:pt x="179" y="13"/>
                  </a:cubicBezTo>
                  <a:cubicBezTo>
                    <a:pt x="179" y="12"/>
                    <a:pt x="179" y="10"/>
                    <a:pt x="179" y="9"/>
                  </a:cubicBezTo>
                  <a:cubicBezTo>
                    <a:pt x="151" y="4"/>
                    <a:pt x="122" y="2"/>
                    <a:pt x="93" y="2"/>
                  </a:cubicBezTo>
                  <a:cubicBezTo>
                    <a:pt x="69" y="2"/>
                    <a:pt x="45" y="4"/>
                    <a:pt x="21" y="7"/>
                  </a:cubicBezTo>
                  <a:cubicBezTo>
                    <a:pt x="21" y="5"/>
                    <a:pt x="21" y="3"/>
                    <a:pt x="2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77" name="Freeform 110"/>
            <p:cNvSpPr>
              <a:spLocks/>
            </p:cNvSpPr>
            <p:nvPr/>
          </p:nvSpPr>
          <p:spPr bwMode="auto">
            <a:xfrm>
              <a:off x="3986213" y="4200525"/>
              <a:ext cx="504825" cy="38100"/>
            </a:xfrm>
            <a:custGeom>
              <a:avLst/>
              <a:gdLst>
                <a:gd name="T0" fmla="*/ 21 w 179"/>
                <a:gd name="T1" fmla="*/ 0 h 13"/>
                <a:gd name="T2" fmla="*/ 0 w 179"/>
                <a:gd name="T3" fmla="*/ 2 h 13"/>
                <a:gd name="T4" fmla="*/ 0 w 179"/>
                <a:gd name="T5" fmla="*/ 13 h 13"/>
                <a:gd name="T6" fmla="*/ 93 w 179"/>
                <a:gd name="T7" fmla="*/ 6 h 13"/>
                <a:gd name="T8" fmla="*/ 179 w 179"/>
                <a:gd name="T9" fmla="*/ 12 h 13"/>
                <a:gd name="T10" fmla="*/ 179 w 179"/>
                <a:gd name="T11" fmla="*/ 8 h 13"/>
                <a:gd name="T12" fmla="*/ 93 w 179"/>
                <a:gd name="T13" fmla="*/ 2 h 13"/>
                <a:gd name="T14" fmla="*/ 21 w 179"/>
                <a:gd name="T15" fmla="*/ 6 h 13"/>
                <a:gd name="T16" fmla="*/ 21 w 179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3">
                  <a:moveTo>
                    <a:pt x="21" y="0"/>
                  </a:moveTo>
                  <a:cubicBezTo>
                    <a:pt x="14" y="0"/>
                    <a:pt x="7" y="1"/>
                    <a:pt x="0" y="2"/>
                  </a:cubicBezTo>
                  <a:cubicBezTo>
                    <a:pt x="0" y="6"/>
                    <a:pt x="0" y="10"/>
                    <a:pt x="0" y="13"/>
                  </a:cubicBezTo>
                  <a:cubicBezTo>
                    <a:pt x="31" y="9"/>
                    <a:pt x="62" y="6"/>
                    <a:pt x="93" y="6"/>
                  </a:cubicBezTo>
                  <a:cubicBezTo>
                    <a:pt x="122" y="6"/>
                    <a:pt x="151" y="8"/>
                    <a:pt x="179" y="12"/>
                  </a:cubicBezTo>
                  <a:cubicBezTo>
                    <a:pt x="179" y="11"/>
                    <a:pt x="179" y="9"/>
                    <a:pt x="179" y="8"/>
                  </a:cubicBezTo>
                  <a:cubicBezTo>
                    <a:pt x="151" y="4"/>
                    <a:pt x="122" y="2"/>
                    <a:pt x="93" y="2"/>
                  </a:cubicBezTo>
                  <a:cubicBezTo>
                    <a:pt x="69" y="2"/>
                    <a:pt x="45" y="3"/>
                    <a:pt x="21" y="6"/>
                  </a:cubicBezTo>
                  <a:cubicBezTo>
                    <a:pt x="21" y="4"/>
                    <a:pt x="21" y="2"/>
                    <a:pt x="21" y="0"/>
                  </a:cubicBezTo>
                </a:path>
              </a:pathLst>
            </a:custGeom>
            <a:solidFill>
              <a:srgbClr val="92B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78" name="Freeform 111"/>
            <p:cNvSpPr>
              <a:spLocks/>
            </p:cNvSpPr>
            <p:nvPr/>
          </p:nvSpPr>
          <p:spPr bwMode="auto">
            <a:xfrm>
              <a:off x="4076700" y="3549650"/>
              <a:ext cx="474663" cy="57150"/>
            </a:xfrm>
            <a:custGeom>
              <a:avLst/>
              <a:gdLst>
                <a:gd name="T0" fmla="*/ 61 w 168"/>
                <a:gd name="T1" fmla="*/ 0 h 20"/>
                <a:gd name="T2" fmla="*/ 0 w 168"/>
                <a:gd name="T3" fmla="*/ 3 h 20"/>
                <a:gd name="T4" fmla="*/ 0 w 168"/>
                <a:gd name="T5" fmla="*/ 8 h 20"/>
                <a:gd name="T6" fmla="*/ 61 w 168"/>
                <a:gd name="T7" fmla="*/ 5 h 20"/>
                <a:gd name="T8" fmla="*/ 147 w 168"/>
                <a:gd name="T9" fmla="*/ 11 h 20"/>
                <a:gd name="T10" fmla="*/ 147 w 168"/>
                <a:gd name="T11" fmla="*/ 17 h 20"/>
                <a:gd name="T12" fmla="*/ 168 w 168"/>
                <a:gd name="T13" fmla="*/ 20 h 20"/>
                <a:gd name="T14" fmla="*/ 168 w 168"/>
                <a:gd name="T15" fmla="*/ 9 h 20"/>
                <a:gd name="T16" fmla="*/ 61 w 168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" h="20">
                  <a:moveTo>
                    <a:pt x="61" y="0"/>
                  </a:moveTo>
                  <a:cubicBezTo>
                    <a:pt x="41" y="0"/>
                    <a:pt x="20" y="1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0" y="6"/>
                    <a:pt x="41" y="5"/>
                    <a:pt x="61" y="5"/>
                  </a:cubicBezTo>
                  <a:cubicBezTo>
                    <a:pt x="90" y="5"/>
                    <a:pt x="119" y="7"/>
                    <a:pt x="147" y="11"/>
                  </a:cubicBezTo>
                  <a:cubicBezTo>
                    <a:pt x="147" y="13"/>
                    <a:pt x="147" y="15"/>
                    <a:pt x="147" y="17"/>
                  </a:cubicBezTo>
                  <a:cubicBezTo>
                    <a:pt x="154" y="18"/>
                    <a:pt x="161" y="19"/>
                    <a:pt x="168" y="20"/>
                  </a:cubicBezTo>
                  <a:cubicBezTo>
                    <a:pt x="168" y="17"/>
                    <a:pt x="168" y="13"/>
                    <a:pt x="168" y="9"/>
                  </a:cubicBezTo>
                  <a:cubicBezTo>
                    <a:pt x="133" y="3"/>
                    <a:pt x="97" y="0"/>
                    <a:pt x="61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79" name="Freeform 112"/>
            <p:cNvSpPr>
              <a:spLocks/>
            </p:cNvSpPr>
            <p:nvPr/>
          </p:nvSpPr>
          <p:spPr bwMode="auto">
            <a:xfrm>
              <a:off x="4076700" y="3563938"/>
              <a:ext cx="414338" cy="34925"/>
            </a:xfrm>
            <a:custGeom>
              <a:avLst/>
              <a:gdLst>
                <a:gd name="T0" fmla="*/ 61 w 147"/>
                <a:gd name="T1" fmla="*/ 0 h 12"/>
                <a:gd name="T2" fmla="*/ 0 w 147"/>
                <a:gd name="T3" fmla="*/ 3 h 12"/>
                <a:gd name="T4" fmla="*/ 0 w 147"/>
                <a:gd name="T5" fmla="*/ 9 h 12"/>
                <a:gd name="T6" fmla="*/ 61 w 147"/>
                <a:gd name="T7" fmla="*/ 6 h 12"/>
                <a:gd name="T8" fmla="*/ 147 w 147"/>
                <a:gd name="T9" fmla="*/ 12 h 12"/>
                <a:gd name="T10" fmla="*/ 147 w 147"/>
                <a:gd name="T11" fmla="*/ 6 h 12"/>
                <a:gd name="T12" fmla="*/ 61 w 147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12">
                  <a:moveTo>
                    <a:pt x="61" y="0"/>
                  </a:moveTo>
                  <a:cubicBezTo>
                    <a:pt x="41" y="0"/>
                    <a:pt x="20" y="1"/>
                    <a:pt x="0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41" y="6"/>
                    <a:pt x="61" y="6"/>
                  </a:cubicBezTo>
                  <a:cubicBezTo>
                    <a:pt x="90" y="6"/>
                    <a:pt x="119" y="8"/>
                    <a:pt x="147" y="12"/>
                  </a:cubicBezTo>
                  <a:cubicBezTo>
                    <a:pt x="147" y="10"/>
                    <a:pt x="147" y="8"/>
                    <a:pt x="147" y="6"/>
                  </a:cubicBezTo>
                  <a:cubicBezTo>
                    <a:pt x="119" y="2"/>
                    <a:pt x="90" y="0"/>
                    <a:pt x="61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80" name="Freeform 113"/>
            <p:cNvSpPr>
              <a:spLocks/>
            </p:cNvSpPr>
            <p:nvPr/>
          </p:nvSpPr>
          <p:spPr bwMode="auto">
            <a:xfrm>
              <a:off x="4076700" y="3611563"/>
              <a:ext cx="474663" cy="57150"/>
            </a:xfrm>
            <a:custGeom>
              <a:avLst/>
              <a:gdLst>
                <a:gd name="T0" fmla="*/ 61 w 168"/>
                <a:gd name="T1" fmla="*/ 0 h 20"/>
                <a:gd name="T2" fmla="*/ 0 w 168"/>
                <a:gd name="T3" fmla="*/ 3 h 20"/>
                <a:gd name="T4" fmla="*/ 0 w 168"/>
                <a:gd name="T5" fmla="*/ 8 h 20"/>
                <a:gd name="T6" fmla="*/ 61 w 168"/>
                <a:gd name="T7" fmla="*/ 5 h 20"/>
                <a:gd name="T8" fmla="*/ 147 w 168"/>
                <a:gd name="T9" fmla="*/ 11 h 20"/>
                <a:gd name="T10" fmla="*/ 147 w 168"/>
                <a:gd name="T11" fmla="*/ 17 h 20"/>
                <a:gd name="T12" fmla="*/ 168 w 168"/>
                <a:gd name="T13" fmla="*/ 20 h 20"/>
                <a:gd name="T14" fmla="*/ 168 w 168"/>
                <a:gd name="T15" fmla="*/ 9 h 20"/>
                <a:gd name="T16" fmla="*/ 61 w 168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" h="20">
                  <a:moveTo>
                    <a:pt x="61" y="0"/>
                  </a:moveTo>
                  <a:cubicBezTo>
                    <a:pt x="41" y="0"/>
                    <a:pt x="20" y="1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0" y="6"/>
                    <a:pt x="41" y="5"/>
                    <a:pt x="61" y="5"/>
                  </a:cubicBezTo>
                  <a:cubicBezTo>
                    <a:pt x="90" y="5"/>
                    <a:pt x="119" y="7"/>
                    <a:pt x="147" y="11"/>
                  </a:cubicBezTo>
                  <a:cubicBezTo>
                    <a:pt x="147" y="13"/>
                    <a:pt x="147" y="15"/>
                    <a:pt x="147" y="17"/>
                  </a:cubicBezTo>
                  <a:cubicBezTo>
                    <a:pt x="154" y="18"/>
                    <a:pt x="161" y="19"/>
                    <a:pt x="168" y="20"/>
                  </a:cubicBezTo>
                  <a:cubicBezTo>
                    <a:pt x="168" y="17"/>
                    <a:pt x="168" y="13"/>
                    <a:pt x="168" y="9"/>
                  </a:cubicBezTo>
                  <a:cubicBezTo>
                    <a:pt x="133" y="3"/>
                    <a:pt x="97" y="0"/>
                    <a:pt x="61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81" name="Freeform 114"/>
            <p:cNvSpPr>
              <a:spLocks/>
            </p:cNvSpPr>
            <p:nvPr/>
          </p:nvSpPr>
          <p:spPr bwMode="auto">
            <a:xfrm>
              <a:off x="4076700" y="3625850"/>
              <a:ext cx="414338" cy="34925"/>
            </a:xfrm>
            <a:custGeom>
              <a:avLst/>
              <a:gdLst>
                <a:gd name="T0" fmla="*/ 61 w 147"/>
                <a:gd name="T1" fmla="*/ 0 h 12"/>
                <a:gd name="T2" fmla="*/ 0 w 147"/>
                <a:gd name="T3" fmla="*/ 3 h 12"/>
                <a:gd name="T4" fmla="*/ 0 w 147"/>
                <a:gd name="T5" fmla="*/ 9 h 12"/>
                <a:gd name="T6" fmla="*/ 61 w 147"/>
                <a:gd name="T7" fmla="*/ 6 h 12"/>
                <a:gd name="T8" fmla="*/ 147 w 147"/>
                <a:gd name="T9" fmla="*/ 12 h 12"/>
                <a:gd name="T10" fmla="*/ 147 w 147"/>
                <a:gd name="T11" fmla="*/ 6 h 12"/>
                <a:gd name="T12" fmla="*/ 61 w 147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12">
                  <a:moveTo>
                    <a:pt x="61" y="0"/>
                  </a:moveTo>
                  <a:cubicBezTo>
                    <a:pt x="41" y="0"/>
                    <a:pt x="20" y="1"/>
                    <a:pt x="0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1" y="7"/>
                    <a:pt x="41" y="6"/>
                    <a:pt x="61" y="6"/>
                  </a:cubicBezTo>
                  <a:cubicBezTo>
                    <a:pt x="90" y="6"/>
                    <a:pt x="119" y="8"/>
                    <a:pt x="147" y="12"/>
                  </a:cubicBezTo>
                  <a:cubicBezTo>
                    <a:pt x="147" y="10"/>
                    <a:pt x="147" y="8"/>
                    <a:pt x="147" y="6"/>
                  </a:cubicBezTo>
                  <a:cubicBezTo>
                    <a:pt x="119" y="2"/>
                    <a:pt x="90" y="0"/>
                    <a:pt x="61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82" name="Freeform 115"/>
            <p:cNvSpPr>
              <a:spLocks noEditPoints="1"/>
            </p:cNvSpPr>
            <p:nvPr/>
          </p:nvSpPr>
          <p:spPr bwMode="auto">
            <a:xfrm>
              <a:off x="4046538" y="3675063"/>
              <a:ext cx="504825" cy="55563"/>
            </a:xfrm>
            <a:custGeom>
              <a:avLst/>
              <a:gdLst>
                <a:gd name="T0" fmla="*/ 0 w 179"/>
                <a:gd name="T1" fmla="*/ 8 h 20"/>
                <a:gd name="T2" fmla="*/ 0 w 179"/>
                <a:gd name="T3" fmla="*/ 9 h 20"/>
                <a:gd name="T4" fmla="*/ 0 w 179"/>
                <a:gd name="T5" fmla="*/ 9 h 20"/>
                <a:gd name="T6" fmla="*/ 0 w 179"/>
                <a:gd name="T7" fmla="*/ 8 h 20"/>
                <a:gd name="T8" fmla="*/ 72 w 179"/>
                <a:gd name="T9" fmla="*/ 0 h 20"/>
                <a:gd name="T10" fmla="*/ 11 w 179"/>
                <a:gd name="T11" fmla="*/ 3 h 20"/>
                <a:gd name="T12" fmla="*/ 11 w 179"/>
                <a:gd name="T13" fmla="*/ 8 h 20"/>
                <a:gd name="T14" fmla="*/ 72 w 179"/>
                <a:gd name="T15" fmla="*/ 5 h 20"/>
                <a:gd name="T16" fmla="*/ 158 w 179"/>
                <a:gd name="T17" fmla="*/ 11 h 20"/>
                <a:gd name="T18" fmla="*/ 158 w 179"/>
                <a:gd name="T19" fmla="*/ 17 h 20"/>
                <a:gd name="T20" fmla="*/ 179 w 179"/>
                <a:gd name="T21" fmla="*/ 20 h 20"/>
                <a:gd name="T22" fmla="*/ 179 w 179"/>
                <a:gd name="T23" fmla="*/ 9 h 20"/>
                <a:gd name="T24" fmla="*/ 72 w 179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9" h="20">
                  <a:moveTo>
                    <a:pt x="0" y="8"/>
                  </a:moveTo>
                  <a:cubicBezTo>
                    <a:pt x="0" y="8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72" y="0"/>
                  </a:moveTo>
                  <a:cubicBezTo>
                    <a:pt x="52" y="0"/>
                    <a:pt x="32" y="1"/>
                    <a:pt x="11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32" y="6"/>
                    <a:pt x="52" y="5"/>
                    <a:pt x="72" y="5"/>
                  </a:cubicBezTo>
                  <a:cubicBezTo>
                    <a:pt x="101" y="5"/>
                    <a:pt x="130" y="7"/>
                    <a:pt x="158" y="11"/>
                  </a:cubicBezTo>
                  <a:cubicBezTo>
                    <a:pt x="158" y="13"/>
                    <a:pt x="158" y="15"/>
                    <a:pt x="158" y="17"/>
                  </a:cubicBezTo>
                  <a:cubicBezTo>
                    <a:pt x="165" y="18"/>
                    <a:pt x="172" y="19"/>
                    <a:pt x="179" y="20"/>
                  </a:cubicBezTo>
                  <a:cubicBezTo>
                    <a:pt x="179" y="17"/>
                    <a:pt x="179" y="13"/>
                    <a:pt x="179" y="9"/>
                  </a:cubicBezTo>
                  <a:cubicBezTo>
                    <a:pt x="144" y="3"/>
                    <a:pt x="108" y="0"/>
                    <a:pt x="72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83" name="Freeform 116"/>
            <p:cNvSpPr>
              <a:spLocks noEditPoints="1"/>
            </p:cNvSpPr>
            <p:nvPr/>
          </p:nvSpPr>
          <p:spPr bwMode="auto">
            <a:xfrm>
              <a:off x="4046538" y="3689350"/>
              <a:ext cx="444500" cy="33338"/>
            </a:xfrm>
            <a:custGeom>
              <a:avLst/>
              <a:gdLst>
                <a:gd name="T0" fmla="*/ 0 w 158"/>
                <a:gd name="T1" fmla="*/ 4 h 12"/>
                <a:gd name="T2" fmla="*/ 0 w 158"/>
                <a:gd name="T3" fmla="*/ 4 h 12"/>
                <a:gd name="T4" fmla="*/ 0 w 158"/>
                <a:gd name="T5" fmla="*/ 10 h 12"/>
                <a:gd name="T6" fmla="*/ 5 w 158"/>
                <a:gd name="T7" fmla="*/ 10 h 12"/>
                <a:gd name="T8" fmla="*/ 0 w 158"/>
                <a:gd name="T9" fmla="*/ 4 h 12"/>
                <a:gd name="T10" fmla="*/ 72 w 158"/>
                <a:gd name="T11" fmla="*/ 0 h 12"/>
                <a:gd name="T12" fmla="*/ 11 w 158"/>
                <a:gd name="T13" fmla="*/ 3 h 12"/>
                <a:gd name="T14" fmla="*/ 11 w 158"/>
                <a:gd name="T15" fmla="*/ 9 h 12"/>
                <a:gd name="T16" fmla="*/ 72 w 158"/>
                <a:gd name="T17" fmla="*/ 6 h 12"/>
                <a:gd name="T18" fmla="*/ 158 w 158"/>
                <a:gd name="T19" fmla="*/ 12 h 12"/>
                <a:gd name="T20" fmla="*/ 158 w 158"/>
                <a:gd name="T21" fmla="*/ 6 h 12"/>
                <a:gd name="T22" fmla="*/ 72 w 158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" h="12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8"/>
                    <a:pt x="0" y="10"/>
                  </a:cubicBezTo>
                  <a:cubicBezTo>
                    <a:pt x="1" y="10"/>
                    <a:pt x="3" y="10"/>
                    <a:pt x="5" y="10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72" y="0"/>
                  </a:moveTo>
                  <a:cubicBezTo>
                    <a:pt x="52" y="0"/>
                    <a:pt x="32" y="1"/>
                    <a:pt x="11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32" y="7"/>
                    <a:pt x="52" y="6"/>
                    <a:pt x="72" y="6"/>
                  </a:cubicBezTo>
                  <a:cubicBezTo>
                    <a:pt x="101" y="6"/>
                    <a:pt x="130" y="8"/>
                    <a:pt x="158" y="12"/>
                  </a:cubicBezTo>
                  <a:cubicBezTo>
                    <a:pt x="158" y="10"/>
                    <a:pt x="158" y="8"/>
                    <a:pt x="158" y="6"/>
                  </a:cubicBezTo>
                  <a:cubicBezTo>
                    <a:pt x="130" y="2"/>
                    <a:pt x="101" y="0"/>
                    <a:pt x="72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84" name="Freeform 117"/>
            <p:cNvSpPr>
              <a:spLocks/>
            </p:cNvSpPr>
            <p:nvPr/>
          </p:nvSpPr>
          <p:spPr bwMode="auto">
            <a:xfrm>
              <a:off x="4046538" y="3736975"/>
              <a:ext cx="504825" cy="57150"/>
            </a:xfrm>
            <a:custGeom>
              <a:avLst/>
              <a:gdLst>
                <a:gd name="T0" fmla="*/ 72 w 179"/>
                <a:gd name="T1" fmla="*/ 0 h 20"/>
                <a:gd name="T2" fmla="*/ 0 w 179"/>
                <a:gd name="T3" fmla="*/ 4 h 20"/>
                <a:gd name="T4" fmla="*/ 0 w 179"/>
                <a:gd name="T5" fmla="*/ 9 h 20"/>
                <a:gd name="T6" fmla="*/ 72 w 179"/>
                <a:gd name="T7" fmla="*/ 5 h 20"/>
                <a:gd name="T8" fmla="*/ 158 w 179"/>
                <a:gd name="T9" fmla="*/ 11 h 20"/>
                <a:gd name="T10" fmla="*/ 158 w 179"/>
                <a:gd name="T11" fmla="*/ 17 h 20"/>
                <a:gd name="T12" fmla="*/ 179 w 179"/>
                <a:gd name="T13" fmla="*/ 20 h 20"/>
                <a:gd name="T14" fmla="*/ 179 w 179"/>
                <a:gd name="T15" fmla="*/ 9 h 20"/>
                <a:gd name="T16" fmla="*/ 72 w 179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0">
                  <a:moveTo>
                    <a:pt x="72" y="0"/>
                  </a:moveTo>
                  <a:cubicBezTo>
                    <a:pt x="48" y="0"/>
                    <a:pt x="24" y="2"/>
                    <a:pt x="0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24" y="6"/>
                    <a:pt x="48" y="5"/>
                    <a:pt x="72" y="5"/>
                  </a:cubicBezTo>
                  <a:cubicBezTo>
                    <a:pt x="101" y="5"/>
                    <a:pt x="130" y="7"/>
                    <a:pt x="158" y="11"/>
                  </a:cubicBezTo>
                  <a:cubicBezTo>
                    <a:pt x="158" y="13"/>
                    <a:pt x="158" y="15"/>
                    <a:pt x="158" y="17"/>
                  </a:cubicBezTo>
                  <a:cubicBezTo>
                    <a:pt x="165" y="18"/>
                    <a:pt x="172" y="19"/>
                    <a:pt x="179" y="20"/>
                  </a:cubicBezTo>
                  <a:cubicBezTo>
                    <a:pt x="179" y="17"/>
                    <a:pt x="179" y="13"/>
                    <a:pt x="179" y="9"/>
                  </a:cubicBezTo>
                  <a:cubicBezTo>
                    <a:pt x="144" y="3"/>
                    <a:pt x="108" y="0"/>
                    <a:pt x="72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85" name="Freeform 118"/>
            <p:cNvSpPr>
              <a:spLocks/>
            </p:cNvSpPr>
            <p:nvPr/>
          </p:nvSpPr>
          <p:spPr bwMode="auto">
            <a:xfrm>
              <a:off x="4046538" y="3751263"/>
              <a:ext cx="444500" cy="33338"/>
            </a:xfrm>
            <a:custGeom>
              <a:avLst/>
              <a:gdLst>
                <a:gd name="T0" fmla="*/ 72 w 158"/>
                <a:gd name="T1" fmla="*/ 0 h 12"/>
                <a:gd name="T2" fmla="*/ 0 w 158"/>
                <a:gd name="T3" fmla="*/ 4 h 12"/>
                <a:gd name="T4" fmla="*/ 0 w 158"/>
                <a:gd name="T5" fmla="*/ 10 h 12"/>
                <a:gd name="T6" fmla="*/ 72 w 158"/>
                <a:gd name="T7" fmla="*/ 6 h 12"/>
                <a:gd name="T8" fmla="*/ 158 w 158"/>
                <a:gd name="T9" fmla="*/ 12 h 12"/>
                <a:gd name="T10" fmla="*/ 158 w 158"/>
                <a:gd name="T11" fmla="*/ 6 h 12"/>
                <a:gd name="T12" fmla="*/ 72 w 15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2">
                  <a:moveTo>
                    <a:pt x="72" y="0"/>
                  </a:moveTo>
                  <a:cubicBezTo>
                    <a:pt x="48" y="0"/>
                    <a:pt x="24" y="1"/>
                    <a:pt x="0" y="4"/>
                  </a:cubicBezTo>
                  <a:cubicBezTo>
                    <a:pt x="0" y="6"/>
                    <a:pt x="0" y="8"/>
                    <a:pt x="0" y="10"/>
                  </a:cubicBezTo>
                  <a:cubicBezTo>
                    <a:pt x="24" y="8"/>
                    <a:pt x="48" y="6"/>
                    <a:pt x="72" y="6"/>
                  </a:cubicBezTo>
                  <a:cubicBezTo>
                    <a:pt x="101" y="6"/>
                    <a:pt x="130" y="8"/>
                    <a:pt x="158" y="12"/>
                  </a:cubicBezTo>
                  <a:cubicBezTo>
                    <a:pt x="158" y="10"/>
                    <a:pt x="158" y="8"/>
                    <a:pt x="158" y="6"/>
                  </a:cubicBezTo>
                  <a:cubicBezTo>
                    <a:pt x="130" y="2"/>
                    <a:pt x="101" y="0"/>
                    <a:pt x="72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86" name="Freeform 119"/>
            <p:cNvSpPr>
              <a:spLocks/>
            </p:cNvSpPr>
            <p:nvPr/>
          </p:nvSpPr>
          <p:spPr bwMode="auto">
            <a:xfrm>
              <a:off x="4046538" y="3798888"/>
              <a:ext cx="504825" cy="57150"/>
            </a:xfrm>
            <a:custGeom>
              <a:avLst/>
              <a:gdLst>
                <a:gd name="T0" fmla="*/ 72 w 179"/>
                <a:gd name="T1" fmla="*/ 0 h 20"/>
                <a:gd name="T2" fmla="*/ 0 w 179"/>
                <a:gd name="T3" fmla="*/ 4 h 20"/>
                <a:gd name="T4" fmla="*/ 0 w 179"/>
                <a:gd name="T5" fmla="*/ 9 h 20"/>
                <a:gd name="T6" fmla="*/ 72 w 179"/>
                <a:gd name="T7" fmla="*/ 5 h 20"/>
                <a:gd name="T8" fmla="*/ 158 w 179"/>
                <a:gd name="T9" fmla="*/ 11 h 20"/>
                <a:gd name="T10" fmla="*/ 158 w 179"/>
                <a:gd name="T11" fmla="*/ 17 h 20"/>
                <a:gd name="T12" fmla="*/ 179 w 179"/>
                <a:gd name="T13" fmla="*/ 20 h 20"/>
                <a:gd name="T14" fmla="*/ 179 w 179"/>
                <a:gd name="T15" fmla="*/ 9 h 20"/>
                <a:gd name="T16" fmla="*/ 72 w 179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0">
                  <a:moveTo>
                    <a:pt x="72" y="0"/>
                  </a:moveTo>
                  <a:cubicBezTo>
                    <a:pt x="48" y="0"/>
                    <a:pt x="24" y="2"/>
                    <a:pt x="0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24" y="6"/>
                    <a:pt x="48" y="5"/>
                    <a:pt x="72" y="5"/>
                  </a:cubicBezTo>
                  <a:cubicBezTo>
                    <a:pt x="101" y="5"/>
                    <a:pt x="130" y="7"/>
                    <a:pt x="158" y="11"/>
                  </a:cubicBezTo>
                  <a:cubicBezTo>
                    <a:pt x="158" y="13"/>
                    <a:pt x="158" y="15"/>
                    <a:pt x="158" y="17"/>
                  </a:cubicBezTo>
                  <a:cubicBezTo>
                    <a:pt x="165" y="18"/>
                    <a:pt x="172" y="19"/>
                    <a:pt x="179" y="20"/>
                  </a:cubicBezTo>
                  <a:cubicBezTo>
                    <a:pt x="179" y="17"/>
                    <a:pt x="179" y="13"/>
                    <a:pt x="179" y="9"/>
                  </a:cubicBezTo>
                  <a:cubicBezTo>
                    <a:pt x="144" y="3"/>
                    <a:pt x="108" y="0"/>
                    <a:pt x="72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87" name="Freeform 120"/>
            <p:cNvSpPr>
              <a:spLocks/>
            </p:cNvSpPr>
            <p:nvPr/>
          </p:nvSpPr>
          <p:spPr bwMode="auto">
            <a:xfrm>
              <a:off x="4046538" y="3813175"/>
              <a:ext cx="444500" cy="33338"/>
            </a:xfrm>
            <a:custGeom>
              <a:avLst/>
              <a:gdLst>
                <a:gd name="T0" fmla="*/ 72 w 158"/>
                <a:gd name="T1" fmla="*/ 0 h 12"/>
                <a:gd name="T2" fmla="*/ 0 w 158"/>
                <a:gd name="T3" fmla="*/ 4 h 12"/>
                <a:gd name="T4" fmla="*/ 0 w 158"/>
                <a:gd name="T5" fmla="*/ 10 h 12"/>
                <a:gd name="T6" fmla="*/ 72 w 158"/>
                <a:gd name="T7" fmla="*/ 6 h 12"/>
                <a:gd name="T8" fmla="*/ 158 w 158"/>
                <a:gd name="T9" fmla="*/ 12 h 12"/>
                <a:gd name="T10" fmla="*/ 158 w 158"/>
                <a:gd name="T11" fmla="*/ 6 h 12"/>
                <a:gd name="T12" fmla="*/ 72 w 15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2">
                  <a:moveTo>
                    <a:pt x="72" y="0"/>
                  </a:moveTo>
                  <a:cubicBezTo>
                    <a:pt x="48" y="0"/>
                    <a:pt x="24" y="1"/>
                    <a:pt x="0" y="4"/>
                  </a:cubicBezTo>
                  <a:cubicBezTo>
                    <a:pt x="0" y="6"/>
                    <a:pt x="0" y="8"/>
                    <a:pt x="0" y="10"/>
                  </a:cubicBezTo>
                  <a:cubicBezTo>
                    <a:pt x="24" y="8"/>
                    <a:pt x="48" y="6"/>
                    <a:pt x="72" y="6"/>
                  </a:cubicBezTo>
                  <a:cubicBezTo>
                    <a:pt x="101" y="6"/>
                    <a:pt x="130" y="8"/>
                    <a:pt x="158" y="12"/>
                  </a:cubicBezTo>
                  <a:cubicBezTo>
                    <a:pt x="158" y="10"/>
                    <a:pt x="158" y="8"/>
                    <a:pt x="158" y="6"/>
                  </a:cubicBezTo>
                  <a:cubicBezTo>
                    <a:pt x="130" y="2"/>
                    <a:pt x="101" y="0"/>
                    <a:pt x="72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88" name="Freeform 121"/>
            <p:cNvSpPr>
              <a:spLocks/>
            </p:cNvSpPr>
            <p:nvPr/>
          </p:nvSpPr>
          <p:spPr bwMode="auto">
            <a:xfrm>
              <a:off x="4046538" y="3860800"/>
              <a:ext cx="504825" cy="60325"/>
            </a:xfrm>
            <a:custGeom>
              <a:avLst/>
              <a:gdLst>
                <a:gd name="T0" fmla="*/ 72 w 179"/>
                <a:gd name="T1" fmla="*/ 0 h 21"/>
                <a:gd name="T2" fmla="*/ 0 w 179"/>
                <a:gd name="T3" fmla="*/ 5 h 21"/>
                <a:gd name="T4" fmla="*/ 0 w 179"/>
                <a:gd name="T5" fmla="*/ 9 h 21"/>
                <a:gd name="T6" fmla="*/ 72 w 179"/>
                <a:gd name="T7" fmla="*/ 5 h 21"/>
                <a:gd name="T8" fmla="*/ 158 w 179"/>
                <a:gd name="T9" fmla="*/ 11 h 21"/>
                <a:gd name="T10" fmla="*/ 158 w 179"/>
                <a:gd name="T11" fmla="*/ 17 h 21"/>
                <a:gd name="T12" fmla="*/ 179 w 179"/>
                <a:gd name="T13" fmla="*/ 21 h 21"/>
                <a:gd name="T14" fmla="*/ 179 w 179"/>
                <a:gd name="T15" fmla="*/ 9 h 21"/>
                <a:gd name="T16" fmla="*/ 72 w 179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1">
                  <a:moveTo>
                    <a:pt x="72" y="0"/>
                  </a:moveTo>
                  <a:cubicBezTo>
                    <a:pt x="48" y="0"/>
                    <a:pt x="24" y="2"/>
                    <a:pt x="0" y="5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24" y="6"/>
                    <a:pt x="48" y="5"/>
                    <a:pt x="72" y="5"/>
                  </a:cubicBezTo>
                  <a:cubicBezTo>
                    <a:pt x="101" y="5"/>
                    <a:pt x="130" y="7"/>
                    <a:pt x="158" y="11"/>
                  </a:cubicBezTo>
                  <a:cubicBezTo>
                    <a:pt x="158" y="13"/>
                    <a:pt x="158" y="15"/>
                    <a:pt x="158" y="17"/>
                  </a:cubicBezTo>
                  <a:cubicBezTo>
                    <a:pt x="165" y="18"/>
                    <a:pt x="172" y="19"/>
                    <a:pt x="179" y="21"/>
                  </a:cubicBezTo>
                  <a:cubicBezTo>
                    <a:pt x="179" y="17"/>
                    <a:pt x="179" y="13"/>
                    <a:pt x="179" y="9"/>
                  </a:cubicBezTo>
                  <a:cubicBezTo>
                    <a:pt x="144" y="3"/>
                    <a:pt x="108" y="0"/>
                    <a:pt x="72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89" name="Freeform 122"/>
            <p:cNvSpPr>
              <a:spLocks/>
            </p:cNvSpPr>
            <p:nvPr/>
          </p:nvSpPr>
          <p:spPr bwMode="auto">
            <a:xfrm>
              <a:off x="4046538" y="3875088"/>
              <a:ext cx="444500" cy="34925"/>
            </a:xfrm>
            <a:custGeom>
              <a:avLst/>
              <a:gdLst>
                <a:gd name="T0" fmla="*/ 72 w 158"/>
                <a:gd name="T1" fmla="*/ 0 h 12"/>
                <a:gd name="T2" fmla="*/ 0 w 158"/>
                <a:gd name="T3" fmla="*/ 4 h 12"/>
                <a:gd name="T4" fmla="*/ 0 w 158"/>
                <a:gd name="T5" fmla="*/ 11 h 12"/>
                <a:gd name="T6" fmla="*/ 72 w 158"/>
                <a:gd name="T7" fmla="*/ 6 h 12"/>
                <a:gd name="T8" fmla="*/ 158 w 158"/>
                <a:gd name="T9" fmla="*/ 12 h 12"/>
                <a:gd name="T10" fmla="*/ 158 w 158"/>
                <a:gd name="T11" fmla="*/ 6 h 12"/>
                <a:gd name="T12" fmla="*/ 72 w 15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2">
                  <a:moveTo>
                    <a:pt x="72" y="0"/>
                  </a:moveTo>
                  <a:cubicBezTo>
                    <a:pt x="48" y="0"/>
                    <a:pt x="24" y="1"/>
                    <a:pt x="0" y="4"/>
                  </a:cubicBezTo>
                  <a:cubicBezTo>
                    <a:pt x="0" y="6"/>
                    <a:pt x="0" y="8"/>
                    <a:pt x="0" y="11"/>
                  </a:cubicBezTo>
                  <a:cubicBezTo>
                    <a:pt x="24" y="8"/>
                    <a:pt x="48" y="6"/>
                    <a:pt x="72" y="6"/>
                  </a:cubicBezTo>
                  <a:cubicBezTo>
                    <a:pt x="101" y="6"/>
                    <a:pt x="130" y="8"/>
                    <a:pt x="158" y="12"/>
                  </a:cubicBezTo>
                  <a:cubicBezTo>
                    <a:pt x="158" y="10"/>
                    <a:pt x="158" y="8"/>
                    <a:pt x="158" y="6"/>
                  </a:cubicBezTo>
                  <a:cubicBezTo>
                    <a:pt x="130" y="2"/>
                    <a:pt x="101" y="0"/>
                    <a:pt x="72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90" name="Freeform 123"/>
            <p:cNvSpPr>
              <a:spLocks/>
            </p:cNvSpPr>
            <p:nvPr/>
          </p:nvSpPr>
          <p:spPr bwMode="auto">
            <a:xfrm>
              <a:off x="4046538" y="3924300"/>
              <a:ext cx="504825" cy="58738"/>
            </a:xfrm>
            <a:custGeom>
              <a:avLst/>
              <a:gdLst>
                <a:gd name="T0" fmla="*/ 72 w 179"/>
                <a:gd name="T1" fmla="*/ 0 h 21"/>
                <a:gd name="T2" fmla="*/ 0 w 179"/>
                <a:gd name="T3" fmla="*/ 5 h 21"/>
                <a:gd name="T4" fmla="*/ 0 w 179"/>
                <a:gd name="T5" fmla="*/ 9 h 21"/>
                <a:gd name="T6" fmla="*/ 72 w 179"/>
                <a:gd name="T7" fmla="*/ 5 h 21"/>
                <a:gd name="T8" fmla="*/ 158 w 179"/>
                <a:gd name="T9" fmla="*/ 11 h 21"/>
                <a:gd name="T10" fmla="*/ 158 w 179"/>
                <a:gd name="T11" fmla="*/ 17 h 21"/>
                <a:gd name="T12" fmla="*/ 179 w 179"/>
                <a:gd name="T13" fmla="*/ 21 h 21"/>
                <a:gd name="T14" fmla="*/ 179 w 179"/>
                <a:gd name="T15" fmla="*/ 10 h 21"/>
                <a:gd name="T16" fmla="*/ 72 w 179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1">
                  <a:moveTo>
                    <a:pt x="72" y="0"/>
                  </a:moveTo>
                  <a:cubicBezTo>
                    <a:pt x="48" y="0"/>
                    <a:pt x="24" y="2"/>
                    <a:pt x="0" y="5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24" y="6"/>
                    <a:pt x="48" y="5"/>
                    <a:pt x="72" y="5"/>
                  </a:cubicBezTo>
                  <a:cubicBezTo>
                    <a:pt x="101" y="5"/>
                    <a:pt x="130" y="7"/>
                    <a:pt x="158" y="11"/>
                  </a:cubicBezTo>
                  <a:cubicBezTo>
                    <a:pt x="158" y="13"/>
                    <a:pt x="158" y="15"/>
                    <a:pt x="158" y="17"/>
                  </a:cubicBezTo>
                  <a:cubicBezTo>
                    <a:pt x="165" y="18"/>
                    <a:pt x="172" y="19"/>
                    <a:pt x="179" y="21"/>
                  </a:cubicBezTo>
                  <a:cubicBezTo>
                    <a:pt x="179" y="17"/>
                    <a:pt x="179" y="13"/>
                    <a:pt x="179" y="10"/>
                  </a:cubicBezTo>
                  <a:cubicBezTo>
                    <a:pt x="144" y="3"/>
                    <a:pt x="108" y="0"/>
                    <a:pt x="72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91" name="Freeform 124"/>
            <p:cNvSpPr>
              <a:spLocks/>
            </p:cNvSpPr>
            <p:nvPr/>
          </p:nvSpPr>
          <p:spPr bwMode="auto">
            <a:xfrm>
              <a:off x="4046538" y="3938588"/>
              <a:ext cx="444500" cy="33338"/>
            </a:xfrm>
            <a:custGeom>
              <a:avLst/>
              <a:gdLst>
                <a:gd name="T0" fmla="*/ 72 w 158"/>
                <a:gd name="T1" fmla="*/ 0 h 12"/>
                <a:gd name="T2" fmla="*/ 0 w 158"/>
                <a:gd name="T3" fmla="*/ 4 h 12"/>
                <a:gd name="T4" fmla="*/ 0 w 158"/>
                <a:gd name="T5" fmla="*/ 11 h 12"/>
                <a:gd name="T6" fmla="*/ 72 w 158"/>
                <a:gd name="T7" fmla="*/ 6 h 12"/>
                <a:gd name="T8" fmla="*/ 158 w 158"/>
                <a:gd name="T9" fmla="*/ 12 h 12"/>
                <a:gd name="T10" fmla="*/ 158 w 158"/>
                <a:gd name="T11" fmla="*/ 6 h 12"/>
                <a:gd name="T12" fmla="*/ 72 w 15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2">
                  <a:moveTo>
                    <a:pt x="72" y="0"/>
                  </a:moveTo>
                  <a:cubicBezTo>
                    <a:pt x="48" y="0"/>
                    <a:pt x="24" y="1"/>
                    <a:pt x="0" y="4"/>
                  </a:cubicBezTo>
                  <a:cubicBezTo>
                    <a:pt x="0" y="6"/>
                    <a:pt x="0" y="8"/>
                    <a:pt x="0" y="11"/>
                  </a:cubicBezTo>
                  <a:cubicBezTo>
                    <a:pt x="24" y="8"/>
                    <a:pt x="48" y="6"/>
                    <a:pt x="72" y="6"/>
                  </a:cubicBezTo>
                  <a:cubicBezTo>
                    <a:pt x="101" y="6"/>
                    <a:pt x="130" y="8"/>
                    <a:pt x="158" y="12"/>
                  </a:cubicBezTo>
                  <a:cubicBezTo>
                    <a:pt x="158" y="10"/>
                    <a:pt x="158" y="8"/>
                    <a:pt x="158" y="6"/>
                  </a:cubicBezTo>
                  <a:cubicBezTo>
                    <a:pt x="130" y="2"/>
                    <a:pt x="101" y="0"/>
                    <a:pt x="72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92" name="Freeform 125"/>
            <p:cNvSpPr>
              <a:spLocks/>
            </p:cNvSpPr>
            <p:nvPr/>
          </p:nvSpPr>
          <p:spPr bwMode="auto">
            <a:xfrm>
              <a:off x="4046538" y="3986213"/>
              <a:ext cx="504825" cy="58738"/>
            </a:xfrm>
            <a:custGeom>
              <a:avLst/>
              <a:gdLst>
                <a:gd name="T0" fmla="*/ 72 w 179"/>
                <a:gd name="T1" fmla="*/ 0 h 21"/>
                <a:gd name="T2" fmla="*/ 0 w 179"/>
                <a:gd name="T3" fmla="*/ 5 h 21"/>
                <a:gd name="T4" fmla="*/ 0 w 179"/>
                <a:gd name="T5" fmla="*/ 9 h 21"/>
                <a:gd name="T6" fmla="*/ 72 w 179"/>
                <a:gd name="T7" fmla="*/ 5 h 21"/>
                <a:gd name="T8" fmla="*/ 158 w 179"/>
                <a:gd name="T9" fmla="*/ 11 h 21"/>
                <a:gd name="T10" fmla="*/ 158 w 179"/>
                <a:gd name="T11" fmla="*/ 17 h 21"/>
                <a:gd name="T12" fmla="*/ 179 w 179"/>
                <a:gd name="T13" fmla="*/ 21 h 21"/>
                <a:gd name="T14" fmla="*/ 179 w 179"/>
                <a:gd name="T15" fmla="*/ 10 h 21"/>
                <a:gd name="T16" fmla="*/ 72 w 179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1">
                  <a:moveTo>
                    <a:pt x="72" y="0"/>
                  </a:moveTo>
                  <a:cubicBezTo>
                    <a:pt x="48" y="0"/>
                    <a:pt x="24" y="2"/>
                    <a:pt x="0" y="5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24" y="6"/>
                    <a:pt x="48" y="5"/>
                    <a:pt x="72" y="5"/>
                  </a:cubicBezTo>
                  <a:cubicBezTo>
                    <a:pt x="101" y="5"/>
                    <a:pt x="130" y="7"/>
                    <a:pt x="158" y="11"/>
                  </a:cubicBezTo>
                  <a:cubicBezTo>
                    <a:pt x="158" y="13"/>
                    <a:pt x="158" y="15"/>
                    <a:pt x="158" y="17"/>
                  </a:cubicBezTo>
                  <a:cubicBezTo>
                    <a:pt x="165" y="18"/>
                    <a:pt x="172" y="19"/>
                    <a:pt x="179" y="21"/>
                  </a:cubicBezTo>
                  <a:cubicBezTo>
                    <a:pt x="179" y="17"/>
                    <a:pt x="179" y="13"/>
                    <a:pt x="179" y="10"/>
                  </a:cubicBezTo>
                  <a:cubicBezTo>
                    <a:pt x="144" y="3"/>
                    <a:pt x="108" y="0"/>
                    <a:pt x="72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93" name="Freeform 126"/>
            <p:cNvSpPr>
              <a:spLocks/>
            </p:cNvSpPr>
            <p:nvPr/>
          </p:nvSpPr>
          <p:spPr bwMode="auto">
            <a:xfrm>
              <a:off x="4046538" y="4000500"/>
              <a:ext cx="444500" cy="33338"/>
            </a:xfrm>
            <a:custGeom>
              <a:avLst/>
              <a:gdLst>
                <a:gd name="T0" fmla="*/ 72 w 158"/>
                <a:gd name="T1" fmla="*/ 0 h 12"/>
                <a:gd name="T2" fmla="*/ 0 w 158"/>
                <a:gd name="T3" fmla="*/ 4 h 12"/>
                <a:gd name="T4" fmla="*/ 0 w 158"/>
                <a:gd name="T5" fmla="*/ 11 h 12"/>
                <a:gd name="T6" fmla="*/ 72 w 158"/>
                <a:gd name="T7" fmla="*/ 6 h 12"/>
                <a:gd name="T8" fmla="*/ 158 w 158"/>
                <a:gd name="T9" fmla="*/ 12 h 12"/>
                <a:gd name="T10" fmla="*/ 158 w 158"/>
                <a:gd name="T11" fmla="*/ 6 h 12"/>
                <a:gd name="T12" fmla="*/ 72 w 15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2">
                  <a:moveTo>
                    <a:pt x="72" y="0"/>
                  </a:moveTo>
                  <a:cubicBezTo>
                    <a:pt x="48" y="0"/>
                    <a:pt x="24" y="1"/>
                    <a:pt x="0" y="4"/>
                  </a:cubicBezTo>
                  <a:cubicBezTo>
                    <a:pt x="0" y="6"/>
                    <a:pt x="0" y="9"/>
                    <a:pt x="0" y="11"/>
                  </a:cubicBezTo>
                  <a:cubicBezTo>
                    <a:pt x="24" y="8"/>
                    <a:pt x="48" y="6"/>
                    <a:pt x="72" y="6"/>
                  </a:cubicBezTo>
                  <a:cubicBezTo>
                    <a:pt x="101" y="6"/>
                    <a:pt x="130" y="8"/>
                    <a:pt x="158" y="12"/>
                  </a:cubicBezTo>
                  <a:cubicBezTo>
                    <a:pt x="158" y="10"/>
                    <a:pt x="158" y="8"/>
                    <a:pt x="158" y="6"/>
                  </a:cubicBezTo>
                  <a:cubicBezTo>
                    <a:pt x="130" y="2"/>
                    <a:pt x="101" y="0"/>
                    <a:pt x="72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94" name="Freeform 127"/>
            <p:cNvSpPr>
              <a:spLocks/>
            </p:cNvSpPr>
            <p:nvPr/>
          </p:nvSpPr>
          <p:spPr bwMode="auto">
            <a:xfrm>
              <a:off x="4046538" y="4048125"/>
              <a:ext cx="504825" cy="60325"/>
            </a:xfrm>
            <a:custGeom>
              <a:avLst/>
              <a:gdLst>
                <a:gd name="T0" fmla="*/ 72 w 179"/>
                <a:gd name="T1" fmla="*/ 0 h 21"/>
                <a:gd name="T2" fmla="*/ 0 w 179"/>
                <a:gd name="T3" fmla="*/ 5 h 21"/>
                <a:gd name="T4" fmla="*/ 0 w 179"/>
                <a:gd name="T5" fmla="*/ 9 h 21"/>
                <a:gd name="T6" fmla="*/ 72 w 179"/>
                <a:gd name="T7" fmla="*/ 5 h 21"/>
                <a:gd name="T8" fmla="*/ 158 w 179"/>
                <a:gd name="T9" fmla="*/ 11 h 21"/>
                <a:gd name="T10" fmla="*/ 158 w 179"/>
                <a:gd name="T11" fmla="*/ 17 h 21"/>
                <a:gd name="T12" fmla="*/ 179 w 179"/>
                <a:gd name="T13" fmla="*/ 21 h 21"/>
                <a:gd name="T14" fmla="*/ 179 w 179"/>
                <a:gd name="T15" fmla="*/ 10 h 21"/>
                <a:gd name="T16" fmla="*/ 72 w 179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1">
                  <a:moveTo>
                    <a:pt x="72" y="0"/>
                  </a:moveTo>
                  <a:cubicBezTo>
                    <a:pt x="48" y="0"/>
                    <a:pt x="24" y="2"/>
                    <a:pt x="0" y="5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24" y="7"/>
                    <a:pt x="48" y="5"/>
                    <a:pt x="72" y="5"/>
                  </a:cubicBezTo>
                  <a:cubicBezTo>
                    <a:pt x="101" y="5"/>
                    <a:pt x="130" y="7"/>
                    <a:pt x="158" y="11"/>
                  </a:cubicBezTo>
                  <a:cubicBezTo>
                    <a:pt x="158" y="13"/>
                    <a:pt x="158" y="15"/>
                    <a:pt x="158" y="17"/>
                  </a:cubicBezTo>
                  <a:cubicBezTo>
                    <a:pt x="165" y="18"/>
                    <a:pt x="172" y="19"/>
                    <a:pt x="179" y="21"/>
                  </a:cubicBezTo>
                  <a:cubicBezTo>
                    <a:pt x="179" y="17"/>
                    <a:pt x="179" y="13"/>
                    <a:pt x="179" y="10"/>
                  </a:cubicBezTo>
                  <a:cubicBezTo>
                    <a:pt x="144" y="3"/>
                    <a:pt x="108" y="0"/>
                    <a:pt x="72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95" name="Freeform 128"/>
            <p:cNvSpPr>
              <a:spLocks/>
            </p:cNvSpPr>
            <p:nvPr/>
          </p:nvSpPr>
          <p:spPr bwMode="auto">
            <a:xfrm>
              <a:off x="4046538" y="4062413"/>
              <a:ext cx="444500" cy="33338"/>
            </a:xfrm>
            <a:custGeom>
              <a:avLst/>
              <a:gdLst>
                <a:gd name="T0" fmla="*/ 72 w 158"/>
                <a:gd name="T1" fmla="*/ 0 h 12"/>
                <a:gd name="T2" fmla="*/ 0 w 158"/>
                <a:gd name="T3" fmla="*/ 4 h 12"/>
                <a:gd name="T4" fmla="*/ 0 w 158"/>
                <a:gd name="T5" fmla="*/ 11 h 12"/>
                <a:gd name="T6" fmla="*/ 72 w 158"/>
                <a:gd name="T7" fmla="*/ 6 h 12"/>
                <a:gd name="T8" fmla="*/ 158 w 158"/>
                <a:gd name="T9" fmla="*/ 12 h 12"/>
                <a:gd name="T10" fmla="*/ 158 w 158"/>
                <a:gd name="T11" fmla="*/ 6 h 12"/>
                <a:gd name="T12" fmla="*/ 72 w 15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2">
                  <a:moveTo>
                    <a:pt x="72" y="0"/>
                  </a:moveTo>
                  <a:cubicBezTo>
                    <a:pt x="48" y="0"/>
                    <a:pt x="24" y="2"/>
                    <a:pt x="0" y="4"/>
                  </a:cubicBezTo>
                  <a:cubicBezTo>
                    <a:pt x="0" y="6"/>
                    <a:pt x="0" y="9"/>
                    <a:pt x="0" y="11"/>
                  </a:cubicBezTo>
                  <a:cubicBezTo>
                    <a:pt x="24" y="8"/>
                    <a:pt x="48" y="6"/>
                    <a:pt x="72" y="6"/>
                  </a:cubicBezTo>
                  <a:cubicBezTo>
                    <a:pt x="101" y="6"/>
                    <a:pt x="130" y="8"/>
                    <a:pt x="158" y="12"/>
                  </a:cubicBezTo>
                  <a:cubicBezTo>
                    <a:pt x="158" y="10"/>
                    <a:pt x="158" y="8"/>
                    <a:pt x="158" y="6"/>
                  </a:cubicBezTo>
                  <a:cubicBezTo>
                    <a:pt x="130" y="2"/>
                    <a:pt x="101" y="0"/>
                    <a:pt x="72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96" name="Freeform 129"/>
            <p:cNvSpPr>
              <a:spLocks/>
            </p:cNvSpPr>
            <p:nvPr/>
          </p:nvSpPr>
          <p:spPr bwMode="auto">
            <a:xfrm>
              <a:off x="4046538" y="4110038"/>
              <a:ext cx="504825" cy="60325"/>
            </a:xfrm>
            <a:custGeom>
              <a:avLst/>
              <a:gdLst>
                <a:gd name="T0" fmla="*/ 72 w 179"/>
                <a:gd name="T1" fmla="*/ 0 h 21"/>
                <a:gd name="T2" fmla="*/ 0 w 179"/>
                <a:gd name="T3" fmla="*/ 5 h 21"/>
                <a:gd name="T4" fmla="*/ 0 w 179"/>
                <a:gd name="T5" fmla="*/ 9 h 21"/>
                <a:gd name="T6" fmla="*/ 72 w 179"/>
                <a:gd name="T7" fmla="*/ 5 h 21"/>
                <a:gd name="T8" fmla="*/ 158 w 179"/>
                <a:gd name="T9" fmla="*/ 11 h 21"/>
                <a:gd name="T10" fmla="*/ 158 w 179"/>
                <a:gd name="T11" fmla="*/ 18 h 21"/>
                <a:gd name="T12" fmla="*/ 179 w 179"/>
                <a:gd name="T13" fmla="*/ 21 h 21"/>
                <a:gd name="T14" fmla="*/ 179 w 179"/>
                <a:gd name="T15" fmla="*/ 10 h 21"/>
                <a:gd name="T16" fmla="*/ 72 w 179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1">
                  <a:moveTo>
                    <a:pt x="72" y="0"/>
                  </a:moveTo>
                  <a:cubicBezTo>
                    <a:pt x="48" y="0"/>
                    <a:pt x="24" y="2"/>
                    <a:pt x="0" y="5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24" y="7"/>
                    <a:pt x="48" y="5"/>
                    <a:pt x="72" y="5"/>
                  </a:cubicBezTo>
                  <a:cubicBezTo>
                    <a:pt x="101" y="5"/>
                    <a:pt x="130" y="7"/>
                    <a:pt x="158" y="11"/>
                  </a:cubicBezTo>
                  <a:cubicBezTo>
                    <a:pt x="158" y="13"/>
                    <a:pt x="158" y="15"/>
                    <a:pt x="158" y="18"/>
                  </a:cubicBezTo>
                  <a:cubicBezTo>
                    <a:pt x="165" y="18"/>
                    <a:pt x="172" y="20"/>
                    <a:pt x="179" y="21"/>
                  </a:cubicBezTo>
                  <a:cubicBezTo>
                    <a:pt x="179" y="17"/>
                    <a:pt x="179" y="13"/>
                    <a:pt x="179" y="10"/>
                  </a:cubicBezTo>
                  <a:cubicBezTo>
                    <a:pt x="144" y="4"/>
                    <a:pt x="108" y="0"/>
                    <a:pt x="72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97" name="Freeform 130"/>
            <p:cNvSpPr>
              <a:spLocks/>
            </p:cNvSpPr>
            <p:nvPr/>
          </p:nvSpPr>
          <p:spPr bwMode="auto">
            <a:xfrm>
              <a:off x="4046538" y="4124325"/>
              <a:ext cx="444500" cy="36513"/>
            </a:xfrm>
            <a:custGeom>
              <a:avLst/>
              <a:gdLst>
                <a:gd name="T0" fmla="*/ 72 w 158"/>
                <a:gd name="T1" fmla="*/ 0 h 13"/>
                <a:gd name="T2" fmla="*/ 0 w 158"/>
                <a:gd name="T3" fmla="*/ 4 h 13"/>
                <a:gd name="T4" fmla="*/ 0 w 158"/>
                <a:gd name="T5" fmla="*/ 11 h 13"/>
                <a:gd name="T6" fmla="*/ 72 w 158"/>
                <a:gd name="T7" fmla="*/ 6 h 13"/>
                <a:gd name="T8" fmla="*/ 158 w 158"/>
                <a:gd name="T9" fmla="*/ 13 h 13"/>
                <a:gd name="T10" fmla="*/ 158 w 158"/>
                <a:gd name="T11" fmla="*/ 6 h 13"/>
                <a:gd name="T12" fmla="*/ 72 w 158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3">
                  <a:moveTo>
                    <a:pt x="72" y="0"/>
                  </a:moveTo>
                  <a:cubicBezTo>
                    <a:pt x="48" y="0"/>
                    <a:pt x="24" y="2"/>
                    <a:pt x="0" y="4"/>
                  </a:cubicBezTo>
                  <a:cubicBezTo>
                    <a:pt x="0" y="7"/>
                    <a:pt x="0" y="9"/>
                    <a:pt x="0" y="11"/>
                  </a:cubicBezTo>
                  <a:cubicBezTo>
                    <a:pt x="24" y="8"/>
                    <a:pt x="48" y="6"/>
                    <a:pt x="72" y="6"/>
                  </a:cubicBezTo>
                  <a:cubicBezTo>
                    <a:pt x="101" y="6"/>
                    <a:pt x="130" y="8"/>
                    <a:pt x="158" y="13"/>
                  </a:cubicBezTo>
                  <a:cubicBezTo>
                    <a:pt x="158" y="10"/>
                    <a:pt x="158" y="8"/>
                    <a:pt x="158" y="6"/>
                  </a:cubicBezTo>
                  <a:cubicBezTo>
                    <a:pt x="130" y="2"/>
                    <a:pt x="101" y="0"/>
                    <a:pt x="72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98" name="Freeform 131"/>
            <p:cNvSpPr>
              <a:spLocks/>
            </p:cNvSpPr>
            <p:nvPr/>
          </p:nvSpPr>
          <p:spPr bwMode="auto">
            <a:xfrm>
              <a:off x="4046538" y="4175125"/>
              <a:ext cx="504825" cy="57150"/>
            </a:xfrm>
            <a:custGeom>
              <a:avLst/>
              <a:gdLst>
                <a:gd name="T0" fmla="*/ 72 w 179"/>
                <a:gd name="T1" fmla="*/ 0 h 20"/>
                <a:gd name="T2" fmla="*/ 0 w 179"/>
                <a:gd name="T3" fmla="*/ 4 h 20"/>
                <a:gd name="T4" fmla="*/ 0 w 179"/>
                <a:gd name="T5" fmla="*/ 9 h 20"/>
                <a:gd name="T6" fmla="*/ 72 w 179"/>
                <a:gd name="T7" fmla="*/ 4 h 20"/>
                <a:gd name="T8" fmla="*/ 158 w 179"/>
                <a:gd name="T9" fmla="*/ 10 h 20"/>
                <a:gd name="T10" fmla="*/ 158 w 179"/>
                <a:gd name="T11" fmla="*/ 17 h 20"/>
                <a:gd name="T12" fmla="*/ 179 w 179"/>
                <a:gd name="T13" fmla="*/ 20 h 20"/>
                <a:gd name="T14" fmla="*/ 179 w 179"/>
                <a:gd name="T15" fmla="*/ 9 h 20"/>
                <a:gd name="T16" fmla="*/ 72 w 179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0">
                  <a:moveTo>
                    <a:pt x="72" y="0"/>
                  </a:moveTo>
                  <a:cubicBezTo>
                    <a:pt x="48" y="0"/>
                    <a:pt x="24" y="1"/>
                    <a:pt x="0" y="4"/>
                  </a:cubicBezTo>
                  <a:cubicBezTo>
                    <a:pt x="0" y="5"/>
                    <a:pt x="0" y="7"/>
                    <a:pt x="0" y="9"/>
                  </a:cubicBezTo>
                  <a:cubicBezTo>
                    <a:pt x="24" y="6"/>
                    <a:pt x="48" y="4"/>
                    <a:pt x="72" y="4"/>
                  </a:cubicBezTo>
                  <a:cubicBezTo>
                    <a:pt x="101" y="4"/>
                    <a:pt x="130" y="6"/>
                    <a:pt x="158" y="10"/>
                  </a:cubicBezTo>
                  <a:cubicBezTo>
                    <a:pt x="158" y="12"/>
                    <a:pt x="158" y="14"/>
                    <a:pt x="158" y="17"/>
                  </a:cubicBezTo>
                  <a:cubicBezTo>
                    <a:pt x="165" y="18"/>
                    <a:pt x="172" y="19"/>
                    <a:pt x="179" y="20"/>
                  </a:cubicBezTo>
                  <a:cubicBezTo>
                    <a:pt x="179" y="16"/>
                    <a:pt x="179" y="12"/>
                    <a:pt x="179" y="9"/>
                  </a:cubicBezTo>
                  <a:cubicBezTo>
                    <a:pt x="144" y="3"/>
                    <a:pt x="108" y="0"/>
                    <a:pt x="72" y="0"/>
                  </a:cubicBezTo>
                </a:path>
              </a:pathLst>
            </a:custGeom>
            <a:solidFill>
              <a:srgbClr val="F0E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99" name="Freeform 132"/>
            <p:cNvSpPr>
              <a:spLocks/>
            </p:cNvSpPr>
            <p:nvPr/>
          </p:nvSpPr>
          <p:spPr bwMode="auto">
            <a:xfrm>
              <a:off x="4046538" y="4186238"/>
              <a:ext cx="444500" cy="38100"/>
            </a:xfrm>
            <a:custGeom>
              <a:avLst/>
              <a:gdLst>
                <a:gd name="T0" fmla="*/ 72 w 158"/>
                <a:gd name="T1" fmla="*/ 0 h 13"/>
                <a:gd name="T2" fmla="*/ 0 w 158"/>
                <a:gd name="T3" fmla="*/ 5 h 13"/>
                <a:gd name="T4" fmla="*/ 0 w 158"/>
                <a:gd name="T5" fmla="*/ 11 h 13"/>
                <a:gd name="T6" fmla="*/ 72 w 158"/>
                <a:gd name="T7" fmla="*/ 7 h 13"/>
                <a:gd name="T8" fmla="*/ 158 w 158"/>
                <a:gd name="T9" fmla="*/ 13 h 13"/>
                <a:gd name="T10" fmla="*/ 158 w 158"/>
                <a:gd name="T11" fmla="*/ 6 h 13"/>
                <a:gd name="T12" fmla="*/ 72 w 158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3">
                  <a:moveTo>
                    <a:pt x="72" y="0"/>
                  </a:moveTo>
                  <a:cubicBezTo>
                    <a:pt x="48" y="0"/>
                    <a:pt x="24" y="2"/>
                    <a:pt x="0" y="5"/>
                  </a:cubicBezTo>
                  <a:cubicBezTo>
                    <a:pt x="0" y="7"/>
                    <a:pt x="0" y="9"/>
                    <a:pt x="0" y="11"/>
                  </a:cubicBezTo>
                  <a:cubicBezTo>
                    <a:pt x="24" y="8"/>
                    <a:pt x="48" y="7"/>
                    <a:pt x="72" y="7"/>
                  </a:cubicBezTo>
                  <a:cubicBezTo>
                    <a:pt x="101" y="7"/>
                    <a:pt x="130" y="9"/>
                    <a:pt x="158" y="13"/>
                  </a:cubicBezTo>
                  <a:cubicBezTo>
                    <a:pt x="158" y="10"/>
                    <a:pt x="158" y="8"/>
                    <a:pt x="158" y="6"/>
                  </a:cubicBezTo>
                  <a:cubicBezTo>
                    <a:pt x="130" y="2"/>
                    <a:pt x="101" y="0"/>
                    <a:pt x="72" y="0"/>
                  </a:cubicBezTo>
                </a:path>
              </a:pathLst>
            </a:custGeom>
            <a:solidFill>
              <a:srgbClr val="9A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100" name="Freeform 133"/>
            <p:cNvSpPr>
              <a:spLocks noEditPoints="1"/>
            </p:cNvSpPr>
            <p:nvPr/>
          </p:nvSpPr>
          <p:spPr bwMode="auto">
            <a:xfrm>
              <a:off x="3978275" y="3465513"/>
              <a:ext cx="98425" cy="274638"/>
            </a:xfrm>
            <a:custGeom>
              <a:avLst/>
              <a:gdLst>
                <a:gd name="T0" fmla="*/ 35 w 35"/>
                <a:gd name="T1" fmla="*/ 93 h 97"/>
                <a:gd name="T2" fmla="*/ 32 w 35"/>
                <a:gd name="T3" fmla="*/ 93 h 97"/>
                <a:gd name="T4" fmla="*/ 35 w 35"/>
                <a:gd name="T5" fmla="*/ 97 h 97"/>
                <a:gd name="T6" fmla="*/ 35 w 35"/>
                <a:gd name="T7" fmla="*/ 93 h 97"/>
                <a:gd name="T8" fmla="*/ 31 w 35"/>
                <a:gd name="T9" fmla="*/ 0 h 97"/>
                <a:gd name="T10" fmla="*/ 0 w 35"/>
                <a:gd name="T11" fmla="*/ 5 h 97"/>
                <a:gd name="T12" fmla="*/ 0 w 35"/>
                <a:gd name="T13" fmla="*/ 97 h 97"/>
                <a:gd name="T14" fmla="*/ 3 w 35"/>
                <a:gd name="T15" fmla="*/ 93 h 97"/>
                <a:gd name="T16" fmla="*/ 3 w 35"/>
                <a:gd name="T17" fmla="*/ 86 h 97"/>
                <a:gd name="T18" fmla="*/ 9 w 35"/>
                <a:gd name="T19" fmla="*/ 85 h 97"/>
                <a:gd name="T20" fmla="*/ 17 w 35"/>
                <a:gd name="T21" fmla="*/ 74 h 97"/>
                <a:gd name="T22" fmla="*/ 24 w 35"/>
                <a:gd name="T23" fmla="*/ 82 h 97"/>
                <a:gd name="T24" fmla="*/ 24 w 35"/>
                <a:gd name="T25" fmla="*/ 78 h 97"/>
                <a:gd name="T26" fmla="*/ 35 w 35"/>
                <a:gd name="T27" fmla="*/ 77 h 97"/>
                <a:gd name="T28" fmla="*/ 35 w 35"/>
                <a:gd name="T29" fmla="*/ 71 h 97"/>
                <a:gd name="T30" fmla="*/ 3 w 35"/>
                <a:gd name="T31" fmla="*/ 75 h 97"/>
                <a:gd name="T32" fmla="*/ 3 w 35"/>
                <a:gd name="T33" fmla="*/ 64 h 97"/>
                <a:gd name="T34" fmla="*/ 24 w 35"/>
                <a:gd name="T35" fmla="*/ 61 h 97"/>
                <a:gd name="T36" fmla="*/ 24 w 35"/>
                <a:gd name="T37" fmla="*/ 56 h 97"/>
                <a:gd name="T38" fmla="*/ 35 w 35"/>
                <a:gd name="T39" fmla="*/ 55 h 97"/>
                <a:gd name="T40" fmla="*/ 35 w 35"/>
                <a:gd name="T41" fmla="*/ 49 h 97"/>
                <a:gd name="T42" fmla="*/ 3 w 35"/>
                <a:gd name="T43" fmla="*/ 53 h 97"/>
                <a:gd name="T44" fmla="*/ 3 w 35"/>
                <a:gd name="T45" fmla="*/ 42 h 97"/>
                <a:gd name="T46" fmla="*/ 24 w 35"/>
                <a:gd name="T47" fmla="*/ 39 h 97"/>
                <a:gd name="T48" fmla="*/ 24 w 35"/>
                <a:gd name="T49" fmla="*/ 34 h 97"/>
                <a:gd name="T50" fmla="*/ 35 w 35"/>
                <a:gd name="T51" fmla="*/ 33 h 97"/>
                <a:gd name="T52" fmla="*/ 35 w 35"/>
                <a:gd name="T53" fmla="*/ 0 h 97"/>
                <a:gd name="T54" fmla="*/ 31 w 35"/>
                <a:gd name="T5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97">
                  <a:moveTo>
                    <a:pt x="35" y="93"/>
                  </a:moveTo>
                  <a:cubicBezTo>
                    <a:pt x="34" y="93"/>
                    <a:pt x="33" y="93"/>
                    <a:pt x="32" y="93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5" y="93"/>
                    <a:pt x="35" y="93"/>
                    <a:pt x="35" y="93"/>
                  </a:cubicBezTo>
                  <a:moveTo>
                    <a:pt x="31" y="0"/>
                  </a:moveTo>
                  <a:cubicBezTo>
                    <a:pt x="19" y="0"/>
                    <a:pt x="0" y="5"/>
                    <a:pt x="0" y="5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3" y="90"/>
                    <a:pt x="3" y="88"/>
                    <a:pt x="3" y="86"/>
                  </a:cubicBezTo>
                  <a:cubicBezTo>
                    <a:pt x="5" y="86"/>
                    <a:pt x="7" y="85"/>
                    <a:pt x="9" y="8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4" y="81"/>
                    <a:pt x="24" y="79"/>
                    <a:pt x="24" y="78"/>
                  </a:cubicBezTo>
                  <a:cubicBezTo>
                    <a:pt x="27" y="78"/>
                    <a:pt x="31" y="77"/>
                    <a:pt x="35" y="77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24" y="72"/>
                    <a:pt x="14" y="73"/>
                    <a:pt x="3" y="75"/>
                  </a:cubicBezTo>
                  <a:cubicBezTo>
                    <a:pt x="3" y="71"/>
                    <a:pt x="3" y="67"/>
                    <a:pt x="3" y="64"/>
                  </a:cubicBezTo>
                  <a:cubicBezTo>
                    <a:pt x="10" y="63"/>
                    <a:pt x="17" y="62"/>
                    <a:pt x="24" y="61"/>
                  </a:cubicBezTo>
                  <a:cubicBezTo>
                    <a:pt x="24" y="59"/>
                    <a:pt x="24" y="58"/>
                    <a:pt x="24" y="56"/>
                  </a:cubicBezTo>
                  <a:cubicBezTo>
                    <a:pt x="27" y="56"/>
                    <a:pt x="31" y="55"/>
                    <a:pt x="35" y="55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24" y="50"/>
                    <a:pt x="14" y="51"/>
                    <a:pt x="3" y="53"/>
                  </a:cubicBezTo>
                  <a:cubicBezTo>
                    <a:pt x="3" y="49"/>
                    <a:pt x="3" y="45"/>
                    <a:pt x="3" y="42"/>
                  </a:cubicBezTo>
                  <a:cubicBezTo>
                    <a:pt x="10" y="41"/>
                    <a:pt x="17" y="40"/>
                    <a:pt x="24" y="39"/>
                  </a:cubicBezTo>
                  <a:cubicBezTo>
                    <a:pt x="24" y="37"/>
                    <a:pt x="24" y="36"/>
                    <a:pt x="24" y="34"/>
                  </a:cubicBezTo>
                  <a:cubicBezTo>
                    <a:pt x="27" y="34"/>
                    <a:pt x="31" y="33"/>
                    <a:pt x="35" y="33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2" y="0"/>
                    <a:pt x="31" y="0"/>
                  </a:cubicBezTo>
                </a:path>
              </a:pathLst>
            </a:custGeom>
            <a:solidFill>
              <a:srgbClr val="D7D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101" name="Freeform 134"/>
            <p:cNvSpPr>
              <a:spLocks/>
            </p:cNvSpPr>
            <p:nvPr/>
          </p:nvSpPr>
          <p:spPr bwMode="auto">
            <a:xfrm>
              <a:off x="3986213" y="3575050"/>
              <a:ext cx="90488" cy="39688"/>
            </a:xfrm>
            <a:custGeom>
              <a:avLst/>
              <a:gdLst>
                <a:gd name="T0" fmla="*/ 21 w 32"/>
                <a:gd name="T1" fmla="*/ 0 h 14"/>
                <a:gd name="T2" fmla="*/ 0 w 32"/>
                <a:gd name="T3" fmla="*/ 3 h 14"/>
                <a:gd name="T4" fmla="*/ 0 w 32"/>
                <a:gd name="T5" fmla="*/ 14 h 14"/>
                <a:gd name="T6" fmla="*/ 32 w 32"/>
                <a:gd name="T7" fmla="*/ 10 h 14"/>
                <a:gd name="T8" fmla="*/ 32 w 32"/>
                <a:gd name="T9" fmla="*/ 5 h 14"/>
                <a:gd name="T10" fmla="*/ 21 w 32"/>
                <a:gd name="T11" fmla="*/ 6 h 14"/>
                <a:gd name="T12" fmla="*/ 21 w 32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4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6"/>
                    <a:pt x="0" y="10"/>
                    <a:pt x="0" y="14"/>
                  </a:cubicBezTo>
                  <a:cubicBezTo>
                    <a:pt x="11" y="12"/>
                    <a:pt x="21" y="11"/>
                    <a:pt x="32" y="10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8" y="5"/>
                    <a:pt x="24" y="6"/>
                    <a:pt x="21" y="6"/>
                  </a:cubicBezTo>
                  <a:cubicBezTo>
                    <a:pt x="21" y="4"/>
                    <a:pt x="21" y="2"/>
                    <a:pt x="21" y="0"/>
                  </a:cubicBezTo>
                </a:path>
              </a:pathLst>
            </a:custGeom>
            <a:solidFill>
              <a:srgbClr val="83A5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102" name="Freeform 135"/>
            <p:cNvSpPr>
              <a:spLocks/>
            </p:cNvSpPr>
            <p:nvPr/>
          </p:nvSpPr>
          <p:spPr bwMode="auto">
            <a:xfrm>
              <a:off x="3986213" y="3638550"/>
              <a:ext cx="90488" cy="39688"/>
            </a:xfrm>
            <a:custGeom>
              <a:avLst/>
              <a:gdLst>
                <a:gd name="T0" fmla="*/ 21 w 32"/>
                <a:gd name="T1" fmla="*/ 0 h 14"/>
                <a:gd name="T2" fmla="*/ 0 w 32"/>
                <a:gd name="T3" fmla="*/ 3 h 14"/>
                <a:gd name="T4" fmla="*/ 0 w 32"/>
                <a:gd name="T5" fmla="*/ 14 h 14"/>
                <a:gd name="T6" fmla="*/ 32 w 32"/>
                <a:gd name="T7" fmla="*/ 10 h 14"/>
                <a:gd name="T8" fmla="*/ 32 w 32"/>
                <a:gd name="T9" fmla="*/ 5 h 14"/>
                <a:gd name="T10" fmla="*/ 21 w 32"/>
                <a:gd name="T11" fmla="*/ 6 h 14"/>
                <a:gd name="T12" fmla="*/ 21 w 32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4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6"/>
                    <a:pt x="0" y="10"/>
                    <a:pt x="0" y="14"/>
                  </a:cubicBezTo>
                  <a:cubicBezTo>
                    <a:pt x="11" y="12"/>
                    <a:pt x="21" y="11"/>
                    <a:pt x="32" y="10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8" y="5"/>
                    <a:pt x="24" y="6"/>
                    <a:pt x="21" y="6"/>
                  </a:cubicBezTo>
                  <a:cubicBezTo>
                    <a:pt x="21" y="4"/>
                    <a:pt x="21" y="2"/>
                    <a:pt x="21" y="0"/>
                  </a:cubicBezTo>
                </a:path>
              </a:pathLst>
            </a:custGeom>
            <a:solidFill>
              <a:srgbClr val="83A5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103" name="Freeform 136"/>
            <p:cNvSpPr>
              <a:spLocks noEditPoints="1"/>
            </p:cNvSpPr>
            <p:nvPr/>
          </p:nvSpPr>
          <p:spPr bwMode="auto">
            <a:xfrm>
              <a:off x="3986213" y="3705225"/>
              <a:ext cx="90488" cy="23813"/>
            </a:xfrm>
            <a:custGeom>
              <a:avLst/>
              <a:gdLst>
                <a:gd name="T0" fmla="*/ 32 w 32"/>
                <a:gd name="T1" fmla="*/ 3 h 8"/>
                <a:gd name="T2" fmla="*/ 26 w 32"/>
                <a:gd name="T3" fmla="*/ 4 h 8"/>
                <a:gd name="T4" fmla="*/ 29 w 32"/>
                <a:gd name="T5" fmla="*/ 8 h 8"/>
                <a:gd name="T6" fmla="*/ 32 w 32"/>
                <a:gd name="T7" fmla="*/ 8 h 8"/>
                <a:gd name="T8" fmla="*/ 32 w 32"/>
                <a:gd name="T9" fmla="*/ 3 h 8"/>
                <a:gd name="T10" fmla="*/ 6 w 32"/>
                <a:gd name="T11" fmla="*/ 0 h 8"/>
                <a:gd name="T12" fmla="*/ 0 w 32"/>
                <a:gd name="T13" fmla="*/ 1 h 8"/>
                <a:gd name="T14" fmla="*/ 0 w 32"/>
                <a:gd name="T15" fmla="*/ 8 h 8"/>
                <a:gd name="T16" fmla="*/ 6 w 32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8">
                  <a:moveTo>
                    <a:pt x="32" y="3"/>
                  </a:moveTo>
                  <a:cubicBezTo>
                    <a:pt x="30" y="3"/>
                    <a:pt x="28" y="4"/>
                    <a:pt x="26" y="4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0" y="8"/>
                    <a:pt x="31" y="8"/>
                    <a:pt x="32" y="8"/>
                  </a:cubicBezTo>
                  <a:cubicBezTo>
                    <a:pt x="32" y="3"/>
                    <a:pt x="32" y="3"/>
                    <a:pt x="32" y="3"/>
                  </a:cubicBezTo>
                  <a:moveTo>
                    <a:pt x="6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3"/>
                    <a:pt x="0" y="5"/>
                    <a:pt x="0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83A5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104" name="Freeform 137"/>
            <p:cNvSpPr>
              <a:spLocks/>
            </p:cNvSpPr>
            <p:nvPr/>
          </p:nvSpPr>
          <p:spPr bwMode="auto">
            <a:xfrm>
              <a:off x="4046538" y="3559175"/>
              <a:ext cx="30163" cy="15875"/>
            </a:xfrm>
            <a:custGeom>
              <a:avLst/>
              <a:gdLst>
                <a:gd name="T0" fmla="*/ 11 w 11"/>
                <a:gd name="T1" fmla="*/ 0 h 6"/>
                <a:gd name="T2" fmla="*/ 0 w 11"/>
                <a:gd name="T3" fmla="*/ 1 h 6"/>
                <a:gd name="T4" fmla="*/ 0 w 11"/>
                <a:gd name="T5" fmla="*/ 6 h 6"/>
                <a:gd name="T6" fmla="*/ 11 w 11"/>
                <a:gd name="T7" fmla="*/ 5 h 6"/>
                <a:gd name="T8" fmla="*/ 11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11" y="0"/>
                  </a:moveTo>
                  <a:cubicBezTo>
                    <a:pt x="7" y="0"/>
                    <a:pt x="3" y="1"/>
                    <a:pt x="0" y="1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3" y="5"/>
                    <a:pt x="7" y="5"/>
                    <a:pt x="11" y="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8D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105" name="Freeform 138"/>
            <p:cNvSpPr>
              <a:spLocks/>
            </p:cNvSpPr>
            <p:nvPr/>
          </p:nvSpPr>
          <p:spPr bwMode="auto">
            <a:xfrm>
              <a:off x="4046538" y="3573463"/>
              <a:ext cx="30163" cy="19050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1 h 7"/>
                <a:gd name="T4" fmla="*/ 0 w 11"/>
                <a:gd name="T5" fmla="*/ 7 h 7"/>
                <a:gd name="T6" fmla="*/ 11 w 11"/>
                <a:gd name="T7" fmla="*/ 6 h 7"/>
                <a:gd name="T8" fmla="*/ 11 w 1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0"/>
                    <a:pt x="3" y="0"/>
                    <a:pt x="0" y="1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3" y="7"/>
                    <a:pt x="7" y="6"/>
                    <a:pt x="11" y="6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8BAA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106" name="Freeform 139"/>
            <p:cNvSpPr>
              <a:spLocks/>
            </p:cNvSpPr>
            <p:nvPr/>
          </p:nvSpPr>
          <p:spPr bwMode="auto">
            <a:xfrm>
              <a:off x="4046538" y="3621088"/>
              <a:ext cx="30163" cy="17463"/>
            </a:xfrm>
            <a:custGeom>
              <a:avLst/>
              <a:gdLst>
                <a:gd name="T0" fmla="*/ 11 w 11"/>
                <a:gd name="T1" fmla="*/ 0 h 6"/>
                <a:gd name="T2" fmla="*/ 0 w 11"/>
                <a:gd name="T3" fmla="*/ 1 h 6"/>
                <a:gd name="T4" fmla="*/ 0 w 11"/>
                <a:gd name="T5" fmla="*/ 6 h 6"/>
                <a:gd name="T6" fmla="*/ 11 w 11"/>
                <a:gd name="T7" fmla="*/ 5 h 6"/>
                <a:gd name="T8" fmla="*/ 11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11" y="0"/>
                  </a:moveTo>
                  <a:cubicBezTo>
                    <a:pt x="7" y="0"/>
                    <a:pt x="3" y="1"/>
                    <a:pt x="0" y="1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3" y="6"/>
                    <a:pt x="7" y="5"/>
                    <a:pt x="11" y="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8D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107" name="Freeform 140"/>
            <p:cNvSpPr>
              <a:spLocks/>
            </p:cNvSpPr>
            <p:nvPr/>
          </p:nvSpPr>
          <p:spPr bwMode="auto">
            <a:xfrm>
              <a:off x="4046538" y="3635375"/>
              <a:ext cx="30163" cy="19050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1 h 7"/>
                <a:gd name="T4" fmla="*/ 0 w 11"/>
                <a:gd name="T5" fmla="*/ 7 h 7"/>
                <a:gd name="T6" fmla="*/ 11 w 11"/>
                <a:gd name="T7" fmla="*/ 6 h 7"/>
                <a:gd name="T8" fmla="*/ 11 w 1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0"/>
                    <a:pt x="3" y="1"/>
                    <a:pt x="0" y="1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3" y="7"/>
                    <a:pt x="7" y="6"/>
                    <a:pt x="11" y="6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8BAA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108" name="Freeform 141"/>
            <p:cNvSpPr>
              <a:spLocks/>
            </p:cNvSpPr>
            <p:nvPr/>
          </p:nvSpPr>
          <p:spPr bwMode="auto">
            <a:xfrm>
              <a:off x="4046538" y="3683000"/>
              <a:ext cx="30163" cy="17463"/>
            </a:xfrm>
            <a:custGeom>
              <a:avLst/>
              <a:gdLst>
                <a:gd name="T0" fmla="*/ 11 w 11"/>
                <a:gd name="T1" fmla="*/ 0 h 6"/>
                <a:gd name="T2" fmla="*/ 0 w 11"/>
                <a:gd name="T3" fmla="*/ 1 h 6"/>
                <a:gd name="T4" fmla="*/ 0 w 11"/>
                <a:gd name="T5" fmla="*/ 5 h 6"/>
                <a:gd name="T6" fmla="*/ 0 w 11"/>
                <a:gd name="T7" fmla="*/ 6 h 6"/>
                <a:gd name="T8" fmla="*/ 11 w 11"/>
                <a:gd name="T9" fmla="*/ 5 h 6"/>
                <a:gd name="T10" fmla="*/ 11 w 1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11" y="0"/>
                  </a:moveTo>
                  <a:cubicBezTo>
                    <a:pt x="7" y="0"/>
                    <a:pt x="3" y="1"/>
                    <a:pt x="0" y="1"/>
                  </a:cubicBezTo>
                  <a:cubicBezTo>
                    <a:pt x="0" y="2"/>
                    <a:pt x="0" y="4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5"/>
                    <a:pt x="8" y="5"/>
                    <a:pt x="11" y="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8D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109" name="Freeform 142"/>
            <p:cNvSpPr>
              <a:spLocks/>
            </p:cNvSpPr>
            <p:nvPr/>
          </p:nvSpPr>
          <p:spPr bwMode="auto">
            <a:xfrm>
              <a:off x="4046538" y="3697288"/>
              <a:ext cx="30163" cy="19050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1 h 7"/>
                <a:gd name="T4" fmla="*/ 5 w 11"/>
                <a:gd name="T5" fmla="*/ 7 h 7"/>
                <a:gd name="T6" fmla="*/ 11 w 11"/>
                <a:gd name="T7" fmla="*/ 6 h 7"/>
                <a:gd name="T8" fmla="*/ 11 w 1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8" y="0"/>
                    <a:pt x="4" y="0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7"/>
                    <a:pt x="9" y="6"/>
                    <a:pt x="11" y="6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8BAA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  <p:sp>
          <p:nvSpPr>
            <p:cNvPr id="110" name="Freeform 143"/>
            <p:cNvSpPr>
              <a:spLocks/>
            </p:cNvSpPr>
            <p:nvPr/>
          </p:nvSpPr>
          <p:spPr bwMode="auto">
            <a:xfrm>
              <a:off x="3963988" y="3459163"/>
              <a:ext cx="101600" cy="277813"/>
            </a:xfrm>
            <a:custGeom>
              <a:avLst/>
              <a:gdLst>
                <a:gd name="T0" fmla="*/ 36 w 36"/>
                <a:gd name="T1" fmla="*/ 98 h 98"/>
                <a:gd name="T2" fmla="*/ 18 w 36"/>
                <a:gd name="T3" fmla="*/ 75 h 98"/>
                <a:gd name="T4" fmla="*/ 0 w 36"/>
                <a:gd name="T5" fmla="*/ 98 h 98"/>
                <a:gd name="T6" fmla="*/ 0 w 36"/>
                <a:gd name="T7" fmla="*/ 6 h 98"/>
                <a:gd name="T8" fmla="*/ 35 w 36"/>
                <a:gd name="T9" fmla="*/ 1 h 98"/>
                <a:gd name="T10" fmla="*/ 36 w 36"/>
                <a:gd name="T1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98">
                  <a:moveTo>
                    <a:pt x="36" y="98"/>
                  </a:moveTo>
                  <a:cubicBezTo>
                    <a:pt x="18" y="75"/>
                    <a:pt x="18" y="75"/>
                    <a:pt x="18" y="7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23" y="0"/>
                    <a:pt x="35" y="1"/>
                  </a:cubicBezTo>
                  <a:lnTo>
                    <a:pt x="36" y="98"/>
                  </a:lnTo>
                  <a:close/>
                </a:path>
              </a:pathLst>
            </a:custGeom>
            <a:solidFill>
              <a:srgbClr val="2D4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7086" tIns="43543" rIns="87086" bIns="43543" numCol="1" anchor="t" anchorCtr="0" compatLnSpc="1">
              <a:prstTxWarp prst="textNoShape">
                <a:avLst/>
              </a:prstTxWarp>
            </a:bodyPr>
            <a:lstStyle/>
            <a:p>
              <a:endParaRPr lang="en-US" sz="1714"/>
            </a:p>
          </p:txBody>
        </p:sp>
      </p:grpSp>
    </p:spTree>
    <p:extLst>
      <p:ext uri="{BB962C8B-B14F-4D97-AF65-F5344CB8AC3E}">
        <p14:creationId xmlns:p14="http://schemas.microsoft.com/office/powerpoint/2010/main" val="561583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61518" y="1349208"/>
            <a:ext cx="8323090" cy="795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286" b="1" dirty="0">
                <a:solidFill>
                  <a:srgbClr val="2CB2AF"/>
                </a:solidFill>
                <a:latin typeface="Myriad Pro" panose="020B0503030403020204" pitchFamily="34" charset="0"/>
              </a:rPr>
              <a:t>Menjelaskan dan Menyajikan Hasil Kesimpulan Isi Teks Paparan Iklan Media Cetak</a:t>
            </a:r>
            <a:endParaRPr lang="id-ID" sz="2286" b="1" dirty="0">
              <a:solidFill>
                <a:srgbClr val="2CB2AF"/>
              </a:solidFill>
              <a:latin typeface="Myriad Pro" panose="020B0503030403020204" pitchFamily="34" charset="0"/>
              <a:ea typeface="Adobe Gothic Std B" panose="020B0800000000000000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749" y="2124891"/>
            <a:ext cx="8320921" cy="69686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4">
              <a:latin typeface="Myriad Pro" panose="020B0503030403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49" y="124533"/>
            <a:ext cx="5206960" cy="68571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89822" y="822996"/>
            <a:ext cx="3432756" cy="502766"/>
            <a:chOff x="183738" y="930747"/>
            <a:chExt cx="3604393" cy="527904"/>
          </a:xfrm>
        </p:grpSpPr>
        <p:sp>
          <p:nvSpPr>
            <p:cNvPr id="15" name="Rectangle 14"/>
            <p:cNvSpPr/>
            <p:nvPr/>
          </p:nvSpPr>
          <p:spPr>
            <a:xfrm>
              <a:off x="906842" y="930747"/>
              <a:ext cx="2881289" cy="5279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2667" b="1" dirty="0">
                  <a:solidFill>
                    <a:srgbClr val="2CB2AF"/>
                  </a:solidFill>
                  <a:latin typeface="Myriad Pro" panose="020B0503030403020204" pitchFamily="34" charset="0"/>
                  <a:cs typeface="Arial" pitchFamily="34" charset="0"/>
                </a:rPr>
                <a:t>Ayo </a:t>
              </a:r>
              <a:r>
                <a:rPr lang="en-US" sz="2667" b="1" dirty="0">
                  <a:solidFill>
                    <a:srgbClr val="2CB2AF"/>
                  </a:solidFill>
                  <a:latin typeface="Myriad Pro" panose="020B0503030403020204" pitchFamily="34" charset="0"/>
                  <a:cs typeface="Arial" pitchFamily="34" charset="0"/>
                </a:rPr>
                <a:t>Me</a:t>
              </a:r>
              <a:r>
                <a:rPr lang="id-ID" sz="2667" b="1" dirty="0">
                  <a:solidFill>
                    <a:srgbClr val="2CB2AF"/>
                  </a:solidFill>
                  <a:latin typeface="Myriad Pro" panose="020B0503030403020204" pitchFamily="34" charset="0"/>
                  <a:cs typeface="Arial" pitchFamily="34" charset="0"/>
                </a:rPr>
                <a:t>ngamati</a:t>
              </a:r>
              <a:endParaRPr lang="id-ID" sz="2667" dirty="0">
                <a:solidFill>
                  <a:srgbClr val="2CB2AF"/>
                </a:solidFill>
                <a:latin typeface="Myriad Pro" panose="020B0503030403020204" pitchFamily="34" charset="0"/>
                <a:cs typeface="Arial" pitchFamily="34" charset="0"/>
              </a:endParaRPr>
            </a:p>
          </p:txBody>
        </p:sp>
        <p:pic>
          <p:nvPicPr>
            <p:cNvPr id="16" name="Picture 2" descr="C:\Users\user\Documents\ENDAH\130018 Tematik terpadu 1a NEW\hasil\gambar\abc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38" y="975125"/>
              <a:ext cx="777635" cy="445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809749" y="2463575"/>
            <a:ext cx="3747080" cy="3794594"/>
          </a:xfrm>
          <a:prstGeom prst="rect">
            <a:avLst/>
          </a:prstGeom>
          <a:noFill/>
          <a:ln w="28575">
            <a:solidFill>
              <a:srgbClr val="33CCCC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2857" tIns="137143" rIns="102857" bIns="137143" rtlCol="0" anchor="ctr">
            <a:spAutoFit/>
          </a:bodyPr>
          <a:lstStyle/>
          <a:p>
            <a:pPr algn="ctr"/>
            <a:r>
              <a:rPr lang="id-ID" sz="2286" b="1" dirty="0">
                <a:solidFill>
                  <a:srgbClr val="FF3399"/>
                </a:solidFill>
                <a:latin typeface="Myriad Pro" panose="020B0503030403020204" pitchFamily="34" charset="0"/>
              </a:rPr>
              <a:t>IKLAN</a:t>
            </a:r>
            <a:r>
              <a:rPr lang="id-ID" sz="2286" b="1" dirty="0">
                <a:latin typeface="Myriad Pro" panose="020B0503030403020204" pitchFamily="34" charset="0"/>
              </a:rPr>
              <a:t> </a:t>
            </a:r>
          </a:p>
          <a:p>
            <a:pPr algn="ctr"/>
            <a:r>
              <a:rPr lang="id-ID" sz="2286" dirty="0">
                <a:latin typeface="Myriad Pro" panose="020B0503030403020204" pitchFamily="34" charset="0"/>
              </a:rPr>
              <a:t>adalah pesan atau informasi tentang suatu barang atau jasa yang dibuat untuk menarik perhatian serta membujuk masyarakat yang melihatnya agar tertarik pada barang atau jasa yang ditawarkan.</a:t>
            </a:r>
            <a:endParaRPr lang="en-US" sz="2286" dirty="0">
              <a:solidFill>
                <a:schemeClr val="tx1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61976" y="2046618"/>
            <a:ext cx="2168190" cy="2652851"/>
          </a:xfrm>
          <a:prstGeom prst="wedgeRoundRectCallout">
            <a:avLst>
              <a:gd name="adj1" fmla="val -60365"/>
              <a:gd name="adj2" fmla="val 309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id-ID" sz="2286" dirty="0">
                <a:latin typeface="Myriad Pro" panose="020B0503030403020204" pitchFamily="34" charset="0"/>
              </a:rPr>
              <a:t>Bahasa yang digunakan pada iklan sederhana dan mudah dipahami pembaca.</a:t>
            </a:r>
            <a:endParaRPr lang="en-US" sz="1905" dirty="0">
              <a:solidFill>
                <a:schemeClr val="tx1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5426" y="2102424"/>
            <a:ext cx="1966721" cy="438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02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3831A-B0F3-4B08-81CD-8C32B54B18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/>
        </p:blipFill>
        <p:spPr>
          <a:xfrm flipH="1">
            <a:off x="7765370" y="2740550"/>
            <a:ext cx="1807224" cy="33148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0AE13BD-48E8-4D48-A785-B5B7DBB2D2CA}"/>
              </a:ext>
            </a:extLst>
          </p:cNvPr>
          <p:cNvGrpSpPr/>
          <p:nvPr/>
        </p:nvGrpSpPr>
        <p:grpSpPr>
          <a:xfrm>
            <a:off x="576774" y="1026942"/>
            <a:ext cx="9129934" cy="1563859"/>
            <a:chOff x="0" y="1412013"/>
            <a:chExt cx="9144000" cy="16002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E425C3E-5BFB-49F2-BE61-B2DCA54AF5B4}"/>
                </a:ext>
              </a:extLst>
            </p:cNvPr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29E9F0-8F76-4789-A874-2BD75EBCF21E}"/>
                </a:ext>
              </a:extLst>
            </p:cNvPr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E99C8FC-A2E3-47E4-9A5E-5F83BC60EA2F}"/>
                  </a:ext>
                </a:extLst>
              </p:cNvPr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31509DC-2211-4B31-A59D-6F342A502D85}"/>
                  </a:ext>
                </a:extLst>
              </p:cNvPr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69DB4A-953D-4971-B689-77EA6B9B9B62}"/>
                  </a:ext>
                </a:extLst>
              </p:cNvPr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T9  St1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A351F77-B9B6-4799-8A77-5C0CFF81ECBA}"/>
                  </a:ext>
                </a:extLst>
              </p:cNvPr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2B0FE86F-FD48-4CF9-BFAC-5288B4DA97EE}"/>
                    </a:ext>
                  </a:extLst>
                </p:cNvPr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212BA5F-5425-4522-8101-8E13B392A70E}"/>
                    </a:ext>
                  </a:extLst>
                </p:cNvPr>
                <p:cNvSpPr/>
                <p:nvPr/>
              </p:nvSpPr>
              <p:spPr>
                <a:xfrm>
                  <a:off x="6391206" y="2667001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P1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6F1BC-6641-42A2-807D-D417A1F2D4B4}"/>
                  </a:ext>
                </a:extLst>
              </p:cNvPr>
              <p:cNvSpPr txBox="1"/>
              <p:nvPr/>
            </p:nvSpPr>
            <p:spPr>
              <a:xfrm>
                <a:off x="7064469" y="625218"/>
                <a:ext cx="1927130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6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600" b="1" dirty="0" err="1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sz="1600" b="1" dirty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dirty="0">
                    <a:latin typeface="Arial" pitchFamily="34" charset="0"/>
                    <a:cs typeface="Arial" pitchFamily="34" charset="0"/>
                  </a:rPr>
                  <a:t>KD 3.4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4.4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F0C0CE-B99A-4AD2-9A15-C652A91DD9AE}"/>
                  </a:ext>
                </a:extLst>
              </p:cNvPr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1:</a:t>
                </a: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0949A26-9A02-454E-8371-2A963316EFE1}"/>
                </a:ext>
              </a:extLst>
            </p:cNvPr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1FAD777-A23D-4908-86E0-9C53F7820780}"/>
              </a:ext>
            </a:extLst>
          </p:cNvPr>
          <p:cNvSpPr txBox="1"/>
          <p:nvPr/>
        </p:nvSpPr>
        <p:spPr>
          <a:xfrm>
            <a:off x="576774" y="1444381"/>
            <a:ext cx="705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Menjelaskan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Isi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Iklan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Media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Cetak</a:t>
            </a:r>
            <a:endParaRPr lang="en-US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4D4AD4AF-E3B4-489B-A124-1D3F7145E3EF}"/>
              </a:ext>
            </a:extLst>
          </p:cNvPr>
          <p:cNvSpPr/>
          <p:nvPr/>
        </p:nvSpPr>
        <p:spPr>
          <a:xfrm>
            <a:off x="805022" y="2179494"/>
            <a:ext cx="6558502" cy="3875920"/>
          </a:xfrm>
          <a:prstGeom prst="roundRect">
            <a:avLst>
              <a:gd name="adj" fmla="val 11332"/>
            </a:avLst>
          </a:prstGeom>
          <a:ln w="28575"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Iklan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adalah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informasi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untuk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mendorong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membujuk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memberikan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pengaruh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kepada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pembaca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agar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tertarik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pada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barang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jasa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ditawarkan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</a:t>
            </a:r>
            <a:r>
              <a:rPr lang="nl-NL" sz="2200" dirty="0">
                <a:latin typeface="Arial" pitchFamily="34" charset="0"/>
                <a:cs typeface="Arial" pitchFamily="34" charset="0"/>
              </a:rPr>
              <a:t> Iklan disajikan dalam bentuk media cetak dan media elektronik.</a:t>
            </a:r>
          </a:p>
          <a:p>
            <a:r>
              <a:rPr lang="en-US" sz="2200" dirty="0" err="1">
                <a:latin typeface="Arial" pitchFamily="34" charset="0"/>
                <a:cs typeface="Arial" pitchFamily="34" charset="0"/>
              </a:rPr>
              <a:t>Iklan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media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cetak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merupakan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iklan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ditulis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dicetak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Contoh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media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cetak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yaitu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koran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majalah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tabloid,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brosur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baliho.Sedangkan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Media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elektronik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berupa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televisi,radio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dan internet. </a:t>
            </a:r>
          </a:p>
        </p:txBody>
      </p:sp>
    </p:spTree>
    <p:extLst>
      <p:ext uri="{BB962C8B-B14F-4D97-AF65-F5344CB8AC3E}">
        <p14:creationId xmlns:p14="http://schemas.microsoft.com/office/powerpoint/2010/main" val="98375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F3F7D3-71C4-4BAC-BF66-6563A6D15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151" y="1722266"/>
            <a:ext cx="4060581" cy="4060581"/>
          </a:xfrm>
          <a:prstGeom prst="rect">
            <a:avLst/>
          </a:prstGeom>
        </p:spPr>
      </p:pic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10420051-6DEE-4DFB-BAAB-D0BCDBC03BB3}"/>
              </a:ext>
            </a:extLst>
          </p:cNvPr>
          <p:cNvSpPr/>
          <p:nvPr/>
        </p:nvSpPr>
        <p:spPr>
          <a:xfrm>
            <a:off x="2757268" y="872196"/>
            <a:ext cx="6400800" cy="66118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Bernard MT Condensed" panose="02050806060905020404" pitchFamily="18" charset="0"/>
              </a:rPr>
              <a:t>CONTOH IKLAN MEDIA CETAK</a:t>
            </a:r>
            <a:endParaRPr lang="en-ID" sz="3600" dirty="0">
              <a:solidFill>
                <a:srgbClr val="00B050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29DF17-7685-4ACE-A3BB-BBD7EFB2E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65" y="1722265"/>
            <a:ext cx="5738447" cy="406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4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587" y="582367"/>
            <a:ext cx="8160907" cy="19076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47446" y="2489981"/>
            <a:ext cx="6263030" cy="3785652"/>
          </a:xfrm>
          <a:prstGeom prst="rect">
            <a:avLst/>
          </a:prstGeom>
          <a:noFill/>
          <a:ln w="28575">
            <a:solidFill>
              <a:srgbClr val="33CCCC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id-ID" sz="2000" dirty="0">
                <a:latin typeface="Myriad Pro" panose="020B0503030403020204" pitchFamily="34" charset="0"/>
              </a:rPr>
              <a:t>Berdasarkan iklan susu tersebut, kerjakan soal-soal berikut! </a:t>
            </a:r>
          </a:p>
          <a:p>
            <a:pPr marL="435437" indent="-435437">
              <a:buFont typeface="+mj-lt"/>
              <a:buAutoNum type="arabicPeriod"/>
            </a:pPr>
            <a:r>
              <a:rPr lang="id-ID" sz="2000" dirty="0">
                <a:latin typeface="Myriad Pro" panose="020B0503030403020204" pitchFamily="34" charset="0"/>
              </a:rPr>
              <a:t>Informasi apa saja yang disampaikan dalam gambar tersebut? </a:t>
            </a:r>
          </a:p>
          <a:p>
            <a:pPr marL="435437" indent="-435437">
              <a:buFont typeface="+mj-lt"/>
              <a:buAutoNum type="arabicPeriod"/>
            </a:pPr>
            <a:r>
              <a:rPr lang="id-ID" sz="2000" dirty="0">
                <a:latin typeface="Myriad Pro" panose="020B0503030403020204" pitchFamily="34" charset="0"/>
              </a:rPr>
              <a:t>Menurutmu, mengapa gambar tersebut dikelompokkan sebagai iklan? Jelaskan! </a:t>
            </a:r>
          </a:p>
          <a:p>
            <a:pPr marL="435437" indent="-435437">
              <a:buFont typeface="+mj-lt"/>
              <a:buAutoNum type="arabicPeriod"/>
            </a:pPr>
            <a:r>
              <a:rPr lang="sv-SE" sz="2000" dirty="0">
                <a:latin typeface="Myriad Pro" panose="020B0503030403020204" pitchFamily="34" charset="0"/>
              </a:rPr>
              <a:t>Dalam iklan susu tersebut terdapat kata praktis dan higienis. Jelaskan arti dari kedua kata tersebut! </a:t>
            </a:r>
          </a:p>
          <a:p>
            <a:pPr marL="435437" indent="-435437">
              <a:buFont typeface="+mj-lt"/>
              <a:buAutoNum type="arabicPeriod"/>
            </a:pPr>
            <a:r>
              <a:rPr lang="sv-SE" sz="2000" dirty="0">
                <a:latin typeface="Myriad Pro" panose="020B0503030403020204" pitchFamily="34" charset="0"/>
              </a:rPr>
              <a:t>Adakah kata yang tidak kamu ketahui artinya dalam tulisan iklan tersebut? Coba tuliskan dan cari arti kata tersebut! </a:t>
            </a:r>
            <a:endParaRPr lang="en-US" sz="2000" dirty="0">
              <a:latin typeface="Myriad Pro" panose="020B0503030403020204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35" y="2377439"/>
            <a:ext cx="2228435" cy="422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4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91A75-31DB-4D63-9597-75C1B7BF4578}"/>
              </a:ext>
            </a:extLst>
          </p:cNvPr>
          <p:cNvSpPr txBox="1"/>
          <p:nvPr/>
        </p:nvSpPr>
        <p:spPr>
          <a:xfrm>
            <a:off x="590842" y="591544"/>
            <a:ext cx="5190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Benda </a:t>
            </a:r>
            <a:r>
              <a:rPr lang="en-US" sz="27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Kehidupan</a:t>
            </a:r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Sehari-hari</a:t>
            </a:r>
            <a:endParaRPr lang="en-US" sz="27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3B39FD-22EE-441B-9F38-BB1198B524A7}"/>
              </a:ext>
            </a:extLst>
          </p:cNvPr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CA63247-C861-4344-AFAA-1E6FDC332C4A}"/>
                </a:ext>
              </a:extLst>
            </p:cNvPr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CE9D5B6-DC0C-400E-A809-6DD5FD5950C7}"/>
                </a:ext>
              </a:extLst>
            </p:cNvPr>
            <p:cNvGrpSpPr/>
            <p:nvPr/>
          </p:nvGrpSpPr>
          <p:grpSpPr>
            <a:xfrm>
              <a:off x="304800" y="1412013"/>
              <a:ext cx="8839200" cy="1600200"/>
              <a:chOff x="304800" y="0"/>
              <a:chExt cx="8839200" cy="16002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DB0717A-C40E-4B62-AE41-2AE272748167}"/>
                  </a:ext>
                </a:extLst>
              </p:cNvPr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42A9757-58B3-4A2B-B144-136F8E654514}"/>
                  </a:ext>
                </a:extLst>
              </p:cNvPr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610B61-11B5-419C-AE92-6B92FE6D7C55}"/>
                  </a:ext>
                </a:extLst>
              </p:cNvPr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T9  St1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48F5532-64E3-4E23-ABC0-023F40482F10}"/>
                  </a:ext>
                </a:extLst>
              </p:cNvPr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55F4E50F-74DE-4B09-A68B-00124ADB2394}"/>
                    </a:ext>
                  </a:extLst>
                </p:cNvPr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75E4B07-C695-408B-ABF3-6554D4F13C50}"/>
                    </a:ext>
                  </a:extLst>
                </p:cNvPr>
                <p:cNvSpPr/>
                <p:nvPr/>
              </p:nvSpPr>
              <p:spPr>
                <a:xfrm>
                  <a:off x="6391206" y="2654554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P1</a:t>
                  </a: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A71FAE-AFB0-4593-A138-DADCAA1AC37C}"/>
                  </a:ext>
                </a:extLst>
              </p:cNvPr>
              <p:cNvSpPr txBox="1"/>
              <p:nvPr/>
            </p:nvSpPr>
            <p:spPr>
              <a:xfrm>
                <a:off x="7251219" y="625218"/>
                <a:ext cx="155363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6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600" b="1" dirty="0">
                    <a:latin typeface="Arial" pitchFamily="34" charset="0"/>
                    <a:cs typeface="Arial" pitchFamily="34" charset="0"/>
                  </a:rPr>
                  <a:t>IPA</a:t>
                </a:r>
              </a:p>
              <a:p>
                <a:pPr algn="ctr"/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3.9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4.9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6C89F3-726A-4897-BD74-187E896A33A2}"/>
                  </a:ext>
                </a:extLst>
              </p:cNvPr>
              <p:cNvSpPr txBox="1"/>
              <p:nvPr/>
            </p:nvSpPr>
            <p:spPr>
              <a:xfrm>
                <a:off x="304800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1:</a:t>
                </a:r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429400E-AF74-4093-AE44-19D1979EFA9C}"/>
                </a:ext>
              </a:extLst>
            </p:cNvPr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E49469-2559-4C98-B6F5-29C82EE93B4A}"/>
              </a:ext>
            </a:extLst>
          </p:cNvPr>
          <p:cNvGrpSpPr/>
          <p:nvPr/>
        </p:nvGrpSpPr>
        <p:grpSpPr>
          <a:xfrm>
            <a:off x="1161757" y="1514874"/>
            <a:ext cx="5520397" cy="4586450"/>
            <a:chOff x="381000" y="1618875"/>
            <a:chExt cx="5791200" cy="4594121"/>
          </a:xfrm>
        </p:grpSpPr>
        <p:pic>
          <p:nvPicPr>
            <p:cNvPr id="16" name="Picture 15" descr="E:\ELISA\PPT ESPS\2016\ESPS edisi kurnas\PERINTILAN ESPS KURNAS\background segitiga.jpg">
              <a:extLst>
                <a:ext uri="{FF2B5EF4-FFF2-40B4-BE49-F238E27FC236}">
                  <a16:creationId xmlns:a16="http://schemas.microsoft.com/office/drawing/2014/main" id="{E76D5A3C-D38D-47A3-92BE-06C9ABDE7C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1" t="19320" r="47024" b="10781"/>
            <a:stretch/>
          </p:blipFill>
          <p:spPr bwMode="auto">
            <a:xfrm>
              <a:off x="381000" y="1618875"/>
              <a:ext cx="5791200" cy="4594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E3BD3D-AE2C-450F-8FF8-30956B7282E2}"/>
                </a:ext>
              </a:extLst>
            </p:cNvPr>
            <p:cNvSpPr/>
            <p:nvPr/>
          </p:nvSpPr>
          <p:spPr>
            <a:xfrm>
              <a:off x="533399" y="2209800"/>
              <a:ext cx="5343644" cy="3483692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Di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sekitar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kita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banyak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terdapat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benda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 Ada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benda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cair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benda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padat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benda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gas. Benda-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benda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itu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menempati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ruang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memiliki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massa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Artinya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benda-benda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itu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bisa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diukur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volumenya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bisa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ditimbang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massanya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Segala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sesuatu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yang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memiliki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massa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disebut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materi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 </a:t>
              </a:r>
            </a:p>
          </p:txBody>
        </p:sp>
      </p:grpSp>
      <p:pic>
        <p:nvPicPr>
          <p:cNvPr id="18" name="Picture 2" descr="O:\PROJECT ERLANGGA\BUPENA 4C\GAMBAR UNTUK PPT BUPENA 4C\TEMA 6 SUBTEMA 1\st4.p6.6 membaca puisi.jpg">
            <a:extLst>
              <a:ext uri="{FF2B5EF4-FFF2-40B4-BE49-F238E27FC236}">
                <a16:creationId xmlns:a16="http://schemas.microsoft.com/office/drawing/2014/main" id="{B52C62F8-A1D0-412A-9F97-5FCC42F89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729917"/>
            <a:ext cx="2057400" cy="412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58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dinna data\BUPENA\BUPENA 5D\BUPENA 5D\Gambar BUPENA 5D\TEMA 9\gelas berisi air.jpg">
            <a:extLst>
              <a:ext uri="{FF2B5EF4-FFF2-40B4-BE49-F238E27FC236}">
                <a16:creationId xmlns:a16="http://schemas.microsoft.com/office/drawing/2014/main" id="{B50B0C6C-7667-49D8-AAA2-B44E9144A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083" y="596866"/>
            <a:ext cx="1684606" cy="283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:\dinna data\BUPENA\BUPENA 5D\BUPENA 5D\Gambar BUPENA 5D\TEMA 9\susu yang ada di dalam sendok makan dan ada toples susu.jpg">
            <a:extLst>
              <a:ext uri="{FF2B5EF4-FFF2-40B4-BE49-F238E27FC236}">
                <a16:creationId xmlns:a16="http://schemas.microsoft.com/office/drawing/2014/main" id="{9C1D0201-A458-4EE7-BFC3-E1C137080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58456"/>
            <a:ext cx="3678237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2BB670-2593-46A7-89AB-54E3E96649BE}"/>
              </a:ext>
            </a:extLst>
          </p:cNvPr>
          <p:cNvSpPr/>
          <p:nvPr/>
        </p:nvSpPr>
        <p:spPr>
          <a:xfrm>
            <a:off x="304800" y="3581400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Air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hangat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menempati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ruang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memiliki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massa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497AA7-D05D-492B-A6F3-E782B4000C4D}"/>
              </a:ext>
            </a:extLst>
          </p:cNvPr>
          <p:cNvSpPr/>
          <p:nvPr/>
        </p:nvSpPr>
        <p:spPr>
          <a:xfrm>
            <a:off x="4662055" y="3581400"/>
            <a:ext cx="41084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Susu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bubuk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menempati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ruang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memiliki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massa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965C107-586A-4C8F-8284-1D14DCF38FA7}"/>
              </a:ext>
            </a:extLst>
          </p:cNvPr>
          <p:cNvSpPr/>
          <p:nvPr/>
        </p:nvSpPr>
        <p:spPr>
          <a:xfrm>
            <a:off x="604910" y="4792904"/>
            <a:ext cx="7929489" cy="1226895"/>
          </a:xfrm>
          <a:prstGeom prst="roundRect">
            <a:avLst/>
          </a:prstGeom>
          <a:solidFill>
            <a:srgbClr val="92D050"/>
          </a:solidFill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itchFamily="34" charset="0"/>
                <a:cs typeface="Arial" pitchFamily="34" charset="0"/>
              </a:rPr>
              <a:t>Air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hangat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susu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bubuk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termasuk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materi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Masih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banyak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contoh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materi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ada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kehidupan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sehari-hari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Kecap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gula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susu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kental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manis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garam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termasuk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materi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953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94</TotalTime>
  <Words>471</Words>
  <Application>Microsoft Office PowerPoint</Application>
  <PresentationFormat>Widescreen</PresentationFormat>
  <Paragraphs>65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Bahnschrift Condensed</vt:lpstr>
      <vt:lpstr>Bernard MT Condensed</vt:lpstr>
      <vt:lpstr>Calibri</vt:lpstr>
      <vt:lpstr>Garamond</vt:lpstr>
      <vt:lpstr>Myriad Pro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heni hp</dc:creator>
  <cp:lastModifiedBy>heni hp</cp:lastModifiedBy>
  <cp:revision>8</cp:revision>
  <dcterms:created xsi:type="dcterms:W3CDTF">2021-04-02T09:41:58Z</dcterms:created>
  <dcterms:modified xsi:type="dcterms:W3CDTF">2021-04-02T11:16:13Z</dcterms:modified>
</cp:coreProperties>
</file>