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7" r:id="rId2"/>
    <p:sldId id="263" r:id="rId3"/>
    <p:sldId id="297" r:id="rId4"/>
    <p:sldId id="298" r:id="rId5"/>
    <p:sldId id="299" r:id="rId6"/>
    <p:sldId id="271" r:id="rId7"/>
    <p:sldId id="265" r:id="rId8"/>
    <p:sldId id="30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20F0CF4-DBA6-4326-8956-62D7786B12D2}" type="datetimeFigureOut">
              <a:rPr lang="en-ID" smtClean="0"/>
              <a:t>15/11/2021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8EDE2EC-9256-45D9-B613-990B707B1C9C}" type="slidenum">
              <a:rPr lang="en-ID" smtClean="0"/>
              <a:t>‹#›</a:t>
            </a:fld>
            <a:endParaRPr lang="en-ID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2789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F0CF4-DBA6-4326-8956-62D7786B12D2}" type="datetimeFigureOut">
              <a:rPr lang="en-ID" smtClean="0"/>
              <a:t>15/11/2021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E2EC-9256-45D9-B613-990B707B1C9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90036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F0CF4-DBA6-4326-8956-62D7786B12D2}" type="datetimeFigureOut">
              <a:rPr lang="en-ID" smtClean="0"/>
              <a:t>15/11/2021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E2EC-9256-45D9-B613-990B707B1C9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91796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7813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F0CF4-DBA6-4326-8956-62D7786B12D2}" type="datetimeFigureOut">
              <a:rPr lang="en-ID" smtClean="0"/>
              <a:t>15/11/2021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E2EC-9256-45D9-B613-990B707B1C9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52482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F0CF4-DBA6-4326-8956-62D7786B12D2}" type="datetimeFigureOut">
              <a:rPr lang="en-ID" smtClean="0"/>
              <a:t>15/11/2021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E2EC-9256-45D9-B613-990B707B1C9C}" type="slidenum">
              <a:rPr lang="en-ID" smtClean="0"/>
              <a:t>‹#›</a:t>
            </a:fld>
            <a:endParaRPr lang="en-ID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289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F0CF4-DBA6-4326-8956-62D7786B12D2}" type="datetimeFigureOut">
              <a:rPr lang="en-ID" smtClean="0"/>
              <a:t>15/11/2021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E2EC-9256-45D9-B613-990B707B1C9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56547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F0CF4-DBA6-4326-8956-62D7786B12D2}" type="datetimeFigureOut">
              <a:rPr lang="en-ID" smtClean="0"/>
              <a:t>15/11/2021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E2EC-9256-45D9-B613-990B707B1C9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33689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F0CF4-DBA6-4326-8956-62D7786B12D2}" type="datetimeFigureOut">
              <a:rPr lang="en-ID" smtClean="0"/>
              <a:t>15/11/2021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E2EC-9256-45D9-B613-990B707B1C9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58434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F0CF4-DBA6-4326-8956-62D7786B12D2}" type="datetimeFigureOut">
              <a:rPr lang="en-ID" smtClean="0"/>
              <a:t>15/11/2021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E2EC-9256-45D9-B613-990B707B1C9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3944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F0CF4-DBA6-4326-8956-62D7786B12D2}" type="datetimeFigureOut">
              <a:rPr lang="en-ID" smtClean="0"/>
              <a:t>15/11/2021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E2EC-9256-45D9-B613-990B707B1C9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83403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F0CF4-DBA6-4326-8956-62D7786B12D2}" type="datetimeFigureOut">
              <a:rPr lang="en-ID" smtClean="0"/>
              <a:t>15/11/2021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E2EC-9256-45D9-B613-990B707B1C9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34279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620F0CF4-DBA6-4326-8956-62D7786B12D2}" type="datetimeFigureOut">
              <a:rPr lang="en-ID" smtClean="0"/>
              <a:t>15/11/2021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8EDE2EC-9256-45D9-B613-990B707B1C9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61699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548" y="543340"/>
            <a:ext cx="8110331" cy="5749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56382" y="1000540"/>
            <a:ext cx="377686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Media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Mengajar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Buku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Pendamping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TEMATIK TERPADU</a:t>
            </a:r>
          </a:p>
          <a:p>
            <a:pPr algn="ctr"/>
            <a:r>
              <a:rPr lang="en-US" sz="3200" b="1" dirty="0">
                <a:solidFill>
                  <a:srgbClr val="00990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Pendidikan Pancasila </a:t>
            </a:r>
          </a:p>
          <a:p>
            <a:pPr algn="ctr"/>
            <a:r>
              <a:rPr lang="en-US" sz="3200" b="1" dirty="0">
                <a:solidFill>
                  <a:srgbClr val="00990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dan </a:t>
            </a:r>
            <a:r>
              <a:rPr lang="en-US" sz="3200" b="1" dirty="0" err="1">
                <a:solidFill>
                  <a:srgbClr val="00990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Kewarganegaraan</a:t>
            </a:r>
            <a:endParaRPr lang="en-US" sz="3200" b="1" dirty="0">
              <a:solidFill>
                <a:srgbClr val="009900"/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3200" b="1" dirty="0" err="1">
                <a:solidFill>
                  <a:srgbClr val="00990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untuk</a:t>
            </a:r>
            <a:r>
              <a:rPr lang="en-US" sz="3200" b="1" dirty="0">
                <a:solidFill>
                  <a:srgbClr val="00990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SD/MI Kelas V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219EB9-967B-4627-8B95-E78EFF61B2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73" y="782801"/>
            <a:ext cx="3063961" cy="386438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4DC83F4-E007-4390-BF71-139D643BB9BB}"/>
              </a:ext>
            </a:extLst>
          </p:cNvPr>
          <p:cNvSpPr/>
          <p:nvPr/>
        </p:nvSpPr>
        <p:spPr>
          <a:xfrm>
            <a:off x="1063125" y="5381382"/>
            <a:ext cx="4134123" cy="6006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HENI </a:t>
            </a:r>
            <a:r>
              <a:rPr lang="en-US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NURHAENI,M.Pd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30D4E91-F6EE-47CC-A739-AB11187261E1}"/>
              </a:ext>
            </a:extLst>
          </p:cNvPr>
          <p:cNvSpPr/>
          <p:nvPr/>
        </p:nvSpPr>
        <p:spPr bwMode="auto">
          <a:xfrm>
            <a:off x="7765774" y="2650435"/>
            <a:ext cx="3796471" cy="3736100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7D769082-B529-473F-AF81-A11249FF6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5774" y="4333461"/>
            <a:ext cx="3644348" cy="1898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t-IT" altLang="en-US" sz="5867" b="1" dirty="0">
                <a:solidFill>
                  <a:srgbClr val="0070C0"/>
                </a:solidFill>
                <a:cs typeface="Calibri" pitchFamily="34" charset="0"/>
              </a:rPr>
              <a:t>Ekosistem</a:t>
            </a:r>
          </a:p>
          <a:p>
            <a:pPr algn="ctr"/>
            <a:r>
              <a:rPr lang="it-IT" altLang="en-US" sz="5867" b="1" dirty="0">
                <a:solidFill>
                  <a:srgbClr val="0070C0"/>
                </a:solidFill>
                <a:cs typeface="Calibri" pitchFamily="34" charset="0"/>
              </a:rPr>
              <a:t> </a:t>
            </a:r>
            <a:endParaRPr lang="en-US" altLang="en-US" sz="5867" b="1" dirty="0">
              <a:solidFill>
                <a:srgbClr val="0070C0"/>
              </a:solidFill>
              <a:cs typeface="Calibri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B19F49-206E-4F17-8918-FCD28A05DEAD}"/>
              </a:ext>
            </a:extLst>
          </p:cNvPr>
          <p:cNvSpPr/>
          <p:nvPr/>
        </p:nvSpPr>
        <p:spPr bwMode="auto">
          <a:xfrm rot="10800000" flipV="1">
            <a:off x="8083826" y="3256789"/>
            <a:ext cx="3039780" cy="913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333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Tema</a:t>
            </a:r>
            <a:r>
              <a:rPr lang="en-US" sz="5333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93035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ED31A40-42E6-4EA2-A845-9A398ADA7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92" y="456760"/>
            <a:ext cx="11310032" cy="6125725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E0ACE22-54D9-4A36-983D-B46D9A457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46" y="2338390"/>
            <a:ext cx="5204564" cy="390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295192" y="275515"/>
            <a:ext cx="7319664" cy="689574"/>
            <a:chOff x="-1" y="0"/>
            <a:chExt cx="5738602" cy="749444"/>
          </a:xfrm>
        </p:grpSpPr>
        <p:pic>
          <p:nvPicPr>
            <p:cNvPr id="16" name="Picture 15" descr="E:\ELISA\PPT ESPS\2016\ESPS edisi kurnas\PERINTILAN ESPS KURNAS\pita label 5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5738602" cy="749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228600" y="44904"/>
              <a:ext cx="4724400" cy="5617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Materi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Inti </a:t>
              </a:r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Subtema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2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372808" y="275515"/>
            <a:ext cx="1524000" cy="556975"/>
            <a:chOff x="7772400" y="57150"/>
            <a:chExt cx="1143000" cy="417731"/>
          </a:xfrm>
        </p:grpSpPr>
        <p:sp>
          <p:nvSpPr>
            <p:cNvPr id="19" name="Rounded Rectangle 18"/>
            <p:cNvSpPr/>
            <p:nvPr/>
          </p:nvSpPr>
          <p:spPr>
            <a:xfrm>
              <a:off x="7772400" y="57150"/>
              <a:ext cx="1143000" cy="4177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852716" y="81864"/>
              <a:ext cx="99678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KD 3.4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9286D47-5213-4385-9C31-669DE6A0C7FD}"/>
              </a:ext>
            </a:extLst>
          </p:cNvPr>
          <p:cNvSpPr txBox="1"/>
          <p:nvPr/>
        </p:nvSpPr>
        <p:spPr>
          <a:xfrm>
            <a:off x="1138919" y="1037294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dirty="0"/>
              <a:t>Pada 16 </a:t>
            </a:r>
            <a:r>
              <a:rPr lang="en-ID" sz="2400" dirty="0" err="1"/>
              <a:t>Agustus</a:t>
            </a:r>
            <a:r>
              <a:rPr lang="en-ID" sz="2400" dirty="0"/>
              <a:t> 1945, para </a:t>
            </a:r>
            <a:r>
              <a:rPr lang="en-ID" sz="2400" dirty="0" err="1"/>
              <a:t>tokoh</a:t>
            </a:r>
            <a:r>
              <a:rPr lang="en-ID" sz="2400" dirty="0"/>
              <a:t> </a:t>
            </a:r>
            <a:r>
              <a:rPr lang="en-ID" sz="2400" dirty="0" err="1"/>
              <a:t>dari</a:t>
            </a:r>
            <a:r>
              <a:rPr lang="en-ID" sz="2400" dirty="0"/>
              <a:t> </a:t>
            </a:r>
            <a:r>
              <a:rPr lang="en-ID" sz="2400" dirty="0" err="1"/>
              <a:t>Golongan</a:t>
            </a:r>
            <a:r>
              <a:rPr lang="en-ID" sz="2400" dirty="0"/>
              <a:t> Muda “</a:t>
            </a:r>
            <a:r>
              <a:rPr lang="en-ID" sz="2400" dirty="0" err="1"/>
              <a:t>menculik</a:t>
            </a:r>
            <a:r>
              <a:rPr lang="en-ID" sz="2400" dirty="0"/>
              <a:t>” Soekarno dan Hatta </a:t>
            </a:r>
            <a:r>
              <a:rPr lang="en-ID" sz="2400" dirty="0" err="1"/>
              <a:t>ke</a:t>
            </a:r>
            <a:r>
              <a:rPr lang="en-ID" sz="2400" dirty="0"/>
              <a:t> Kota </a:t>
            </a:r>
            <a:r>
              <a:rPr lang="en-ID" sz="2400" dirty="0" err="1"/>
              <a:t>Rengasdengklok</a:t>
            </a:r>
            <a:r>
              <a:rPr lang="en-ID" sz="2400" dirty="0"/>
              <a:t>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337D6C-C80F-4A0C-A6E9-07D196EC08E5}"/>
              </a:ext>
            </a:extLst>
          </p:cNvPr>
          <p:cNvSpPr txBox="1"/>
          <p:nvPr/>
        </p:nvSpPr>
        <p:spPr>
          <a:xfrm>
            <a:off x="7155406" y="1295400"/>
            <a:ext cx="40220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dirty="0" err="1"/>
              <a:t>Tujuannya</a:t>
            </a:r>
            <a:r>
              <a:rPr lang="en-ID" sz="2400" dirty="0"/>
              <a:t> </a:t>
            </a:r>
            <a:r>
              <a:rPr lang="en-ID" sz="2400" dirty="0" err="1"/>
              <a:t>adalah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menjauhkan</a:t>
            </a:r>
            <a:r>
              <a:rPr lang="en-ID" sz="2400" dirty="0"/>
              <a:t> </a:t>
            </a:r>
            <a:r>
              <a:rPr lang="en-ID" sz="2400" dirty="0" err="1"/>
              <a:t>kedua</a:t>
            </a:r>
            <a:r>
              <a:rPr lang="en-ID" sz="2400" dirty="0"/>
              <a:t> </a:t>
            </a:r>
            <a:r>
              <a:rPr lang="en-ID" sz="2400" dirty="0" err="1"/>
              <a:t>tokoh</a:t>
            </a:r>
            <a:r>
              <a:rPr lang="en-ID" sz="2400" dirty="0"/>
              <a:t> </a:t>
            </a:r>
            <a:r>
              <a:rPr lang="en-ID" sz="2400" dirty="0" err="1"/>
              <a:t>dari</a:t>
            </a:r>
            <a:r>
              <a:rPr lang="en-ID" sz="2400" dirty="0"/>
              <a:t> </a:t>
            </a:r>
            <a:r>
              <a:rPr lang="en-ID" sz="2400" dirty="0" err="1"/>
              <a:t>pengaruh</a:t>
            </a:r>
            <a:r>
              <a:rPr lang="en-ID" sz="2400" dirty="0"/>
              <a:t> </a:t>
            </a:r>
            <a:r>
              <a:rPr lang="en-ID" sz="2400" dirty="0" err="1"/>
              <a:t>Jepang</a:t>
            </a:r>
            <a:r>
              <a:rPr lang="en-ID" sz="2400" dirty="0"/>
              <a:t>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9C8D50-318E-4F8B-ABC9-094A3818A889}"/>
              </a:ext>
            </a:extLst>
          </p:cNvPr>
          <p:cNvSpPr/>
          <p:nvPr/>
        </p:nvSpPr>
        <p:spPr>
          <a:xfrm>
            <a:off x="2636148" y="6009216"/>
            <a:ext cx="2457601" cy="30480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67" dirty="0" err="1"/>
              <a:t>Sumber</a:t>
            </a:r>
            <a:r>
              <a:rPr lang="en-US" sz="1067" dirty="0"/>
              <a:t>: commons.wikimedia.org</a:t>
            </a:r>
            <a:endParaRPr lang="en-ID" sz="1067" dirty="0"/>
          </a:p>
        </p:txBody>
      </p:sp>
      <p:sp>
        <p:nvSpPr>
          <p:cNvPr id="3" name="Arrow: Curved Left 2">
            <a:extLst>
              <a:ext uri="{FF2B5EF4-FFF2-40B4-BE49-F238E27FC236}">
                <a16:creationId xmlns:a16="http://schemas.microsoft.com/office/drawing/2014/main" id="{A8CB35AC-BF79-482F-A912-7B78D57B4229}"/>
              </a:ext>
            </a:extLst>
          </p:cNvPr>
          <p:cNvSpPr/>
          <p:nvPr/>
        </p:nvSpPr>
        <p:spPr>
          <a:xfrm rot="15481457">
            <a:off x="3695879" y="1906666"/>
            <a:ext cx="1016000" cy="4390820"/>
          </a:xfrm>
          <a:prstGeom prst="curvedLeft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2400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5D41AEB-742A-41DF-8259-F5267C76A2E4}"/>
              </a:ext>
            </a:extLst>
          </p:cNvPr>
          <p:cNvGrpSpPr/>
          <p:nvPr/>
        </p:nvGrpSpPr>
        <p:grpSpPr>
          <a:xfrm>
            <a:off x="8026401" y="3700214"/>
            <a:ext cx="3535540" cy="1969770"/>
            <a:chOff x="6019800" y="2775161"/>
            <a:chExt cx="2651655" cy="147732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CA17322-BB6C-416D-9D4D-A8A11E2E7B4F}"/>
                </a:ext>
              </a:extLst>
            </p:cNvPr>
            <p:cNvSpPr/>
            <p:nvPr/>
          </p:nvSpPr>
          <p:spPr>
            <a:xfrm>
              <a:off x="6019800" y="2775161"/>
              <a:ext cx="2651655" cy="1477328"/>
            </a:xfrm>
            <a:prstGeom prst="rect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 sz="240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446F4C8-5209-4632-9441-F9D2A8306898}"/>
                </a:ext>
              </a:extLst>
            </p:cNvPr>
            <p:cNvSpPr/>
            <p:nvPr/>
          </p:nvSpPr>
          <p:spPr>
            <a:xfrm>
              <a:off x="6720282" y="2995155"/>
              <a:ext cx="1814118" cy="1053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133" dirty="0" err="1"/>
                <a:t>Rumah</a:t>
              </a:r>
              <a:r>
                <a:rPr lang="en-US" sz="2133" dirty="0"/>
                <a:t> </a:t>
              </a:r>
              <a:r>
                <a:rPr lang="en-US" sz="2133" dirty="0" err="1"/>
                <a:t>tempat</a:t>
              </a:r>
              <a:r>
                <a:rPr lang="en-US" sz="2133" dirty="0"/>
                <a:t> Soekarno dan Hatta “</a:t>
              </a:r>
              <a:r>
                <a:rPr lang="en-US" sz="2133" dirty="0" err="1"/>
                <a:t>diculik</a:t>
              </a:r>
              <a:r>
                <a:rPr lang="en-US" sz="2133" dirty="0"/>
                <a:t>” di </a:t>
              </a:r>
              <a:r>
                <a:rPr lang="en-US" sz="2133" dirty="0" err="1"/>
                <a:t>Rengasdengklok</a:t>
              </a:r>
              <a:r>
                <a:rPr lang="en-US" sz="2133" dirty="0"/>
                <a:t>.</a:t>
              </a:r>
              <a:endParaRPr lang="id-ID" sz="2133" dirty="0"/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70E4859B-3EF1-44EF-939B-A92F7EB7C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107" y="4023947"/>
            <a:ext cx="3231624" cy="2423717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12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C395DB3-E7DD-42F0-AADC-A6C33EA419D7}"/>
              </a:ext>
            </a:extLst>
          </p:cNvPr>
          <p:cNvGrpSpPr/>
          <p:nvPr/>
        </p:nvGrpSpPr>
        <p:grpSpPr>
          <a:xfrm>
            <a:off x="3242463" y="4303064"/>
            <a:ext cx="7416800" cy="1880220"/>
            <a:chOff x="2431847" y="3227298"/>
            <a:chExt cx="5562600" cy="1410165"/>
          </a:xfrm>
        </p:grpSpPr>
        <p:sp>
          <p:nvSpPr>
            <p:cNvPr id="22" name="Rounded Rectangle 7">
              <a:extLst>
                <a:ext uri="{FF2B5EF4-FFF2-40B4-BE49-F238E27FC236}">
                  <a16:creationId xmlns:a16="http://schemas.microsoft.com/office/drawing/2014/main" id="{76CEC39D-B9A8-4018-B53C-8E3A0B3D8624}"/>
                </a:ext>
              </a:extLst>
            </p:cNvPr>
            <p:cNvSpPr/>
            <p:nvPr/>
          </p:nvSpPr>
          <p:spPr>
            <a:xfrm>
              <a:off x="2431847" y="3227298"/>
              <a:ext cx="5562600" cy="1410165"/>
            </a:xfrm>
            <a:prstGeom prst="roundRect">
              <a:avLst>
                <a:gd name="adj" fmla="val 6178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4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3FA5E5B-45FF-4213-9B88-8FAE7D7BC0AF}"/>
                </a:ext>
              </a:extLst>
            </p:cNvPr>
            <p:cNvSpPr txBox="1"/>
            <p:nvPr/>
          </p:nvSpPr>
          <p:spPr>
            <a:xfrm>
              <a:off x="2527300" y="3638550"/>
              <a:ext cx="5363929" cy="9002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sz="2400" dirty="0"/>
                <a:t>Setelah </a:t>
              </a:r>
              <a:r>
                <a:rPr lang="en-ID" sz="2400" dirty="0" err="1"/>
                <a:t>terjadi</a:t>
              </a:r>
              <a:r>
                <a:rPr lang="en-ID" sz="2400" dirty="0"/>
                <a:t> </a:t>
              </a:r>
              <a:r>
                <a:rPr lang="en-ID" sz="2400" dirty="0" err="1"/>
                <a:t>kesepakatan</a:t>
              </a:r>
              <a:r>
                <a:rPr lang="en-ID" sz="2400" dirty="0"/>
                <a:t> di </a:t>
              </a:r>
              <a:r>
                <a:rPr lang="en-ID" sz="2400" dirty="0" err="1"/>
                <a:t>Rengasdengklok</a:t>
              </a:r>
              <a:r>
                <a:rPr lang="en-ID" sz="2400" dirty="0"/>
                <a:t>, Soekarno, Hatta, dan Ahmad </a:t>
              </a:r>
              <a:r>
                <a:rPr lang="en-ID" sz="2400" dirty="0" err="1"/>
                <a:t>Subarjo</a:t>
              </a:r>
              <a:r>
                <a:rPr lang="en-ID" sz="2400" dirty="0"/>
                <a:t> </a:t>
              </a:r>
              <a:r>
                <a:rPr lang="en-ID" sz="2400" dirty="0" err="1"/>
                <a:t>merumuskan</a:t>
              </a:r>
              <a:r>
                <a:rPr lang="en-ID" sz="2400" dirty="0"/>
                <a:t> </a:t>
              </a:r>
              <a:r>
                <a:rPr lang="en-ID" sz="2400" dirty="0" err="1"/>
                <a:t>teks</a:t>
              </a:r>
              <a:r>
                <a:rPr lang="en-ID" sz="2400" dirty="0"/>
                <a:t> </a:t>
              </a:r>
              <a:r>
                <a:rPr lang="en-ID" sz="2400" dirty="0" err="1"/>
                <a:t>proklamasi</a:t>
              </a:r>
              <a:r>
                <a:rPr lang="en-ID" sz="2400" dirty="0"/>
                <a:t> di </a:t>
              </a:r>
              <a:r>
                <a:rPr lang="en-ID" sz="2400" dirty="0" err="1"/>
                <a:t>rumah</a:t>
              </a:r>
              <a:r>
                <a:rPr lang="en-ID" sz="2400" dirty="0"/>
                <a:t> </a:t>
              </a:r>
              <a:r>
                <a:rPr lang="en-ID" sz="2400" dirty="0" err="1"/>
                <a:t>Laksamana</a:t>
              </a:r>
              <a:r>
                <a:rPr lang="en-ID" sz="2400" dirty="0"/>
                <a:t> Maeda. 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3C35582-E443-4091-8717-DC526A4F04A6}"/>
              </a:ext>
            </a:extLst>
          </p:cNvPr>
          <p:cNvGrpSpPr/>
          <p:nvPr/>
        </p:nvGrpSpPr>
        <p:grpSpPr>
          <a:xfrm>
            <a:off x="802486" y="2921000"/>
            <a:ext cx="7325513" cy="1880220"/>
            <a:chOff x="601864" y="2190750"/>
            <a:chExt cx="5494135" cy="1410165"/>
          </a:xfrm>
        </p:grpSpPr>
        <p:sp>
          <p:nvSpPr>
            <p:cNvPr id="20" name="Rounded Rectangle 7">
              <a:extLst>
                <a:ext uri="{FF2B5EF4-FFF2-40B4-BE49-F238E27FC236}">
                  <a16:creationId xmlns:a16="http://schemas.microsoft.com/office/drawing/2014/main" id="{2FB12305-5081-48F1-B4E9-DBB76FA36E00}"/>
                </a:ext>
              </a:extLst>
            </p:cNvPr>
            <p:cNvSpPr/>
            <p:nvPr/>
          </p:nvSpPr>
          <p:spPr>
            <a:xfrm>
              <a:off x="601864" y="2190750"/>
              <a:ext cx="5494135" cy="1410165"/>
            </a:xfrm>
            <a:prstGeom prst="roundRect">
              <a:avLst>
                <a:gd name="adj" fmla="val 6178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40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1EB1FB8-B108-4878-81BD-79791F210442}"/>
                </a:ext>
              </a:extLst>
            </p:cNvPr>
            <p:cNvSpPr txBox="1"/>
            <p:nvPr/>
          </p:nvSpPr>
          <p:spPr>
            <a:xfrm>
              <a:off x="748102" y="2359748"/>
              <a:ext cx="4400509" cy="11772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sz="2400" dirty="0" err="1"/>
                <a:t>Namun</a:t>
              </a:r>
              <a:r>
                <a:rPr lang="en-ID" sz="2400" dirty="0"/>
                <a:t>, </a:t>
              </a:r>
              <a:r>
                <a:rPr lang="en-ID" sz="2400" dirty="0" err="1"/>
                <a:t>dengan</a:t>
              </a:r>
              <a:r>
                <a:rPr lang="en-ID" sz="2400" dirty="0"/>
                <a:t> </a:t>
              </a:r>
              <a:r>
                <a:rPr lang="en-ID" sz="2400" dirty="0" err="1"/>
                <a:t>alasan</a:t>
              </a:r>
              <a:r>
                <a:rPr lang="en-ID" sz="2400" dirty="0"/>
                <a:t> </a:t>
              </a:r>
              <a:r>
                <a:rPr lang="en-ID" sz="2400" dirty="0" err="1"/>
                <a:t>keamanan</a:t>
              </a:r>
              <a:r>
                <a:rPr lang="en-ID" sz="2400" dirty="0"/>
                <a:t>, </a:t>
              </a:r>
              <a:r>
                <a:rPr lang="en-ID" sz="2400" dirty="0" err="1"/>
                <a:t>tokoh-tokoh</a:t>
              </a:r>
              <a:r>
                <a:rPr lang="en-ID" sz="2400" dirty="0"/>
                <a:t> </a:t>
              </a:r>
              <a:r>
                <a:rPr lang="en-ID" sz="2400" dirty="0" err="1"/>
                <a:t>dari</a:t>
              </a:r>
              <a:r>
                <a:rPr lang="en-ID" sz="2400" dirty="0"/>
                <a:t> </a:t>
              </a:r>
              <a:r>
                <a:rPr lang="en-ID" sz="2400" dirty="0" err="1"/>
                <a:t>Golongan</a:t>
              </a:r>
              <a:r>
                <a:rPr lang="en-ID" sz="2400" dirty="0"/>
                <a:t> </a:t>
              </a:r>
              <a:r>
                <a:rPr lang="en-ID" sz="2400" dirty="0" err="1"/>
                <a:t>Tua</a:t>
              </a:r>
              <a:r>
                <a:rPr lang="en-ID" sz="2400" dirty="0"/>
                <a:t>, </a:t>
              </a:r>
              <a:r>
                <a:rPr lang="en-ID" sz="2400" dirty="0" err="1"/>
                <a:t>termasuk</a:t>
              </a:r>
              <a:r>
                <a:rPr lang="en-ID" sz="2400" dirty="0"/>
                <a:t> Soekarno dan Hatta, </a:t>
              </a:r>
              <a:r>
                <a:rPr lang="en-ID" sz="2400" dirty="0" err="1"/>
                <a:t>menolak</a:t>
              </a:r>
              <a:r>
                <a:rPr lang="en-ID" sz="2400" dirty="0"/>
                <a:t> </a:t>
              </a:r>
              <a:r>
                <a:rPr lang="en-ID" sz="2400" dirty="0" err="1"/>
                <a:t>sehingga</a:t>
              </a:r>
              <a:r>
                <a:rPr lang="en-ID" sz="2400" dirty="0"/>
                <a:t> </a:t>
              </a:r>
              <a:r>
                <a:rPr lang="en-ID" sz="2400" dirty="0" err="1"/>
                <a:t>terjadilah</a:t>
              </a:r>
              <a:r>
                <a:rPr lang="en-ID" sz="2400" dirty="0"/>
                <a:t> </a:t>
              </a:r>
              <a:r>
                <a:rPr lang="en-ID" sz="2400" dirty="0" err="1"/>
                <a:t>Peristiwa</a:t>
              </a:r>
              <a:r>
                <a:rPr lang="en-ID" sz="2400" dirty="0"/>
                <a:t> </a:t>
              </a:r>
              <a:r>
                <a:rPr lang="en-ID" sz="2400" dirty="0" err="1"/>
                <a:t>Rengasdengklok</a:t>
              </a:r>
              <a:r>
                <a:rPr lang="en-ID" sz="2400" dirty="0"/>
                <a:t>. 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0FF33C7-D218-4202-9F5E-99230431C3F6}"/>
              </a:ext>
            </a:extLst>
          </p:cNvPr>
          <p:cNvGrpSpPr/>
          <p:nvPr/>
        </p:nvGrpSpPr>
        <p:grpSpPr>
          <a:xfrm>
            <a:off x="601932" y="541069"/>
            <a:ext cx="6289080" cy="2605260"/>
            <a:chOff x="451449" y="405802"/>
            <a:chExt cx="4716810" cy="1953945"/>
          </a:xfrm>
        </p:grpSpPr>
        <p:sp>
          <p:nvSpPr>
            <p:cNvPr id="18" name="Rounded Rectangle 7">
              <a:extLst>
                <a:ext uri="{FF2B5EF4-FFF2-40B4-BE49-F238E27FC236}">
                  <a16:creationId xmlns:a16="http://schemas.microsoft.com/office/drawing/2014/main" id="{FDE06F74-2682-4155-85AD-1D8D6B012975}"/>
                </a:ext>
              </a:extLst>
            </p:cNvPr>
            <p:cNvSpPr/>
            <p:nvPr/>
          </p:nvSpPr>
          <p:spPr>
            <a:xfrm>
              <a:off x="451449" y="405802"/>
              <a:ext cx="4716810" cy="1953945"/>
            </a:xfrm>
            <a:prstGeom prst="roundRect">
              <a:avLst>
                <a:gd name="adj" fmla="val 6178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40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2F9629B-C33C-4D33-A74E-440FBC826021}"/>
                </a:ext>
              </a:extLst>
            </p:cNvPr>
            <p:cNvSpPr txBox="1"/>
            <p:nvPr/>
          </p:nvSpPr>
          <p:spPr>
            <a:xfrm>
              <a:off x="601865" y="512624"/>
              <a:ext cx="4198735" cy="14542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sz="2400" dirty="0"/>
                <a:t>Para </a:t>
              </a:r>
              <a:r>
                <a:rPr lang="en-ID" sz="2400" dirty="0" err="1"/>
                <a:t>tokoh</a:t>
              </a:r>
              <a:r>
                <a:rPr lang="en-ID" sz="2400" dirty="0"/>
                <a:t> </a:t>
              </a:r>
              <a:r>
                <a:rPr lang="en-ID" sz="2400" dirty="0" err="1"/>
                <a:t>dari</a:t>
              </a:r>
              <a:r>
                <a:rPr lang="en-ID" sz="2400" dirty="0"/>
                <a:t> </a:t>
              </a:r>
              <a:r>
                <a:rPr lang="en-ID" sz="2400" dirty="0" err="1"/>
                <a:t>Golongan</a:t>
              </a:r>
              <a:r>
                <a:rPr lang="en-ID" sz="2400" dirty="0"/>
                <a:t> Muda </a:t>
              </a:r>
              <a:r>
                <a:rPr lang="en-ID" sz="2400" dirty="0" err="1"/>
                <a:t>mendengar</a:t>
              </a:r>
              <a:r>
                <a:rPr lang="en-ID" sz="2400" dirty="0"/>
                <a:t> </a:t>
              </a:r>
              <a:r>
                <a:rPr lang="en-ID" sz="2400" dirty="0" err="1"/>
                <a:t>kekalahan</a:t>
              </a:r>
              <a:r>
                <a:rPr lang="en-ID" sz="2400" dirty="0"/>
                <a:t> </a:t>
              </a:r>
              <a:r>
                <a:rPr lang="en-ID" sz="2400" dirty="0" err="1"/>
                <a:t>Jepang</a:t>
              </a:r>
              <a:r>
                <a:rPr lang="en-ID" sz="2400" dirty="0"/>
                <a:t> </a:t>
              </a:r>
              <a:r>
                <a:rPr lang="en-ID" sz="2400" dirty="0" err="1"/>
                <a:t>dari</a:t>
              </a:r>
              <a:r>
                <a:rPr lang="en-ID" sz="2400" dirty="0"/>
                <a:t> </a:t>
              </a:r>
              <a:r>
                <a:rPr lang="en-ID" sz="2400" dirty="0" err="1"/>
                <a:t>Sekutu</a:t>
              </a:r>
              <a:r>
                <a:rPr lang="en-ID" sz="2400" dirty="0"/>
                <a:t>. </a:t>
              </a:r>
              <a:r>
                <a:rPr lang="en-ID" sz="2400" dirty="0" err="1"/>
                <a:t>Mereka</a:t>
              </a:r>
              <a:r>
                <a:rPr lang="en-ID" sz="2400" dirty="0"/>
                <a:t> </a:t>
              </a:r>
              <a:r>
                <a:rPr lang="en-ID" sz="2400" dirty="0" err="1"/>
                <a:t>mendesak</a:t>
              </a:r>
              <a:r>
                <a:rPr lang="en-ID" sz="2400" dirty="0"/>
                <a:t> Soekarno dan Hatta agar </a:t>
              </a:r>
              <a:r>
                <a:rPr lang="en-ID" sz="2400" dirty="0" err="1"/>
                <a:t>segera</a:t>
              </a:r>
              <a:r>
                <a:rPr lang="en-ID" sz="2400" dirty="0"/>
                <a:t> </a:t>
              </a:r>
              <a:r>
                <a:rPr lang="en-ID" sz="2400" dirty="0" err="1"/>
                <a:t>memproklamasikan</a:t>
              </a:r>
              <a:r>
                <a:rPr lang="en-ID" sz="2400" dirty="0"/>
                <a:t> </a:t>
              </a:r>
              <a:r>
                <a:rPr lang="en-ID" sz="2400" dirty="0" err="1"/>
                <a:t>kemerdekaan</a:t>
              </a:r>
              <a:r>
                <a:rPr lang="en-ID" sz="2400" dirty="0"/>
                <a:t> Indonesia. </a:t>
              </a:r>
            </a:p>
          </p:txBody>
        </p:sp>
      </p:grpSp>
      <p:pic>
        <p:nvPicPr>
          <p:cNvPr id="7" name="Picture 2">
            <a:extLst>
              <a:ext uri="{FF2B5EF4-FFF2-40B4-BE49-F238E27FC236}">
                <a16:creationId xmlns:a16="http://schemas.microsoft.com/office/drawing/2014/main" id="{B2C5839C-1B02-435D-9313-CA3F2B95B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783" y="243426"/>
            <a:ext cx="5503494" cy="4472565"/>
          </a:xfrm>
          <a:prstGeom prst="teardrop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E17B4BD-2FAF-4BA3-B7BB-C44736310DCF}"/>
              </a:ext>
            </a:extLst>
          </p:cNvPr>
          <p:cNvSpPr/>
          <p:nvPr/>
        </p:nvSpPr>
        <p:spPr>
          <a:xfrm>
            <a:off x="7905885" y="3939716"/>
            <a:ext cx="2457601" cy="30480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67" dirty="0" err="1"/>
              <a:t>Sumber</a:t>
            </a:r>
            <a:r>
              <a:rPr lang="en-US" sz="1067" dirty="0"/>
              <a:t>: commons.wikimedia.org</a:t>
            </a:r>
            <a:endParaRPr lang="en-ID" sz="1067" dirty="0"/>
          </a:p>
        </p:txBody>
      </p:sp>
    </p:spTree>
    <p:extLst>
      <p:ext uri="{BB962C8B-B14F-4D97-AF65-F5344CB8AC3E}">
        <p14:creationId xmlns:p14="http://schemas.microsoft.com/office/powerpoint/2010/main" val="211181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6D626F5-1135-42D7-8647-2D35F235D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52" y="491552"/>
            <a:ext cx="10999305" cy="605502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6E402C3-EAE5-4553-9B5A-81AA19033884}"/>
              </a:ext>
            </a:extLst>
          </p:cNvPr>
          <p:cNvGrpSpPr/>
          <p:nvPr/>
        </p:nvGrpSpPr>
        <p:grpSpPr>
          <a:xfrm>
            <a:off x="1454642" y="3617015"/>
            <a:ext cx="9209277" cy="2560820"/>
            <a:chOff x="1090981" y="2712761"/>
            <a:chExt cx="6906958" cy="192061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0A1DFA1-B08F-432B-BD4B-AC697E406987}"/>
                </a:ext>
              </a:extLst>
            </p:cNvPr>
            <p:cNvGrpSpPr/>
            <p:nvPr/>
          </p:nvGrpSpPr>
          <p:grpSpPr>
            <a:xfrm>
              <a:off x="1090981" y="2907907"/>
              <a:ext cx="4114800" cy="1477328"/>
              <a:chOff x="1090981" y="2907907"/>
              <a:chExt cx="4114800" cy="1477328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F6538BD-54E2-4A45-9878-8CFF7E2A75BB}"/>
                  </a:ext>
                </a:extLst>
              </p:cNvPr>
              <p:cNvSpPr txBox="1"/>
              <p:nvPr/>
            </p:nvSpPr>
            <p:spPr>
              <a:xfrm>
                <a:off x="1345591" y="3011814"/>
                <a:ext cx="3531209" cy="11772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D" sz="2400" dirty="0" err="1"/>
                  <a:t>Pembacaan</a:t>
                </a:r>
                <a:r>
                  <a:rPr lang="en-ID" sz="2400" dirty="0"/>
                  <a:t> </a:t>
                </a:r>
                <a:r>
                  <a:rPr lang="en-ID" sz="2400" dirty="0" err="1"/>
                  <a:t>teks</a:t>
                </a:r>
                <a:r>
                  <a:rPr lang="en-ID" sz="2400" dirty="0"/>
                  <a:t> </a:t>
                </a:r>
                <a:r>
                  <a:rPr lang="en-ID" sz="2400" dirty="0" err="1"/>
                  <a:t>proklamasi</a:t>
                </a:r>
                <a:r>
                  <a:rPr lang="en-ID" sz="2400" dirty="0"/>
                  <a:t> </a:t>
                </a:r>
                <a:r>
                  <a:rPr lang="en-ID" sz="2400" dirty="0" err="1"/>
                  <a:t>dilanjutkan</a:t>
                </a:r>
                <a:r>
                  <a:rPr lang="en-ID" sz="2400" dirty="0"/>
                  <a:t> </a:t>
                </a:r>
                <a:r>
                  <a:rPr lang="en-ID" sz="2400" dirty="0" err="1"/>
                  <a:t>dengan</a:t>
                </a:r>
                <a:r>
                  <a:rPr lang="en-ID" sz="2400" dirty="0"/>
                  <a:t> </a:t>
                </a:r>
                <a:r>
                  <a:rPr lang="en-ID" sz="2400" dirty="0" err="1"/>
                  <a:t>pengibaran</a:t>
                </a:r>
                <a:r>
                  <a:rPr lang="en-ID" sz="2400" dirty="0"/>
                  <a:t> </a:t>
                </a:r>
                <a:r>
                  <a:rPr lang="en-ID" sz="2400" dirty="0" err="1"/>
                  <a:t>bendera</a:t>
                </a:r>
                <a:r>
                  <a:rPr lang="en-ID" sz="2400" dirty="0"/>
                  <a:t> Merah </a:t>
                </a:r>
                <a:r>
                  <a:rPr lang="en-ID" sz="2400" dirty="0" err="1"/>
                  <a:t>Putih</a:t>
                </a:r>
                <a:r>
                  <a:rPr lang="en-ID" sz="2400" dirty="0"/>
                  <a:t> yang </a:t>
                </a:r>
                <a:r>
                  <a:rPr lang="en-ID" sz="2400" dirty="0" err="1"/>
                  <a:t>dijahit</a:t>
                </a:r>
                <a:r>
                  <a:rPr lang="en-ID" sz="2400" dirty="0"/>
                  <a:t> oleh Ibu </a:t>
                </a:r>
                <a:r>
                  <a:rPr lang="en-ID" sz="2400" dirty="0" err="1"/>
                  <a:t>Fatmawati</a:t>
                </a:r>
                <a:r>
                  <a:rPr lang="en-ID" sz="2400" dirty="0"/>
                  <a:t>. </a:t>
                </a:r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1B484F7-1A72-46FE-BB40-BAE07491E8F0}"/>
                  </a:ext>
                </a:extLst>
              </p:cNvPr>
              <p:cNvSpPr/>
              <p:nvPr/>
            </p:nvSpPr>
            <p:spPr>
              <a:xfrm>
                <a:off x="1090981" y="2907907"/>
                <a:ext cx="4114800" cy="1477328"/>
              </a:xfrm>
              <a:prstGeom prst="rect">
                <a:avLst/>
              </a:prstGeom>
              <a:noFill/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id-ID" sz="240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50654BA-A124-4AB3-904D-8397A5A736BF}"/>
                </a:ext>
              </a:extLst>
            </p:cNvPr>
            <p:cNvGrpSpPr/>
            <p:nvPr/>
          </p:nvGrpSpPr>
          <p:grpSpPr>
            <a:xfrm>
              <a:off x="5060099" y="2712761"/>
              <a:ext cx="2937840" cy="1920615"/>
              <a:chOff x="5060099" y="2712761"/>
              <a:chExt cx="2937840" cy="1920615"/>
            </a:xfrm>
          </p:grpSpPr>
          <p:pic>
            <p:nvPicPr>
              <p:cNvPr id="2054" name="Picture 6">
                <a:extLst>
                  <a:ext uri="{FF2B5EF4-FFF2-40B4-BE49-F238E27FC236}">
                    <a16:creationId xmlns:a16="http://schemas.microsoft.com/office/drawing/2014/main" id="{29CA9FAC-6228-44F6-B39C-18B7744819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60099" y="2712761"/>
                <a:ext cx="2937840" cy="1920615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3C2824C-BC47-47D1-9622-414DAF22A55B}"/>
                  </a:ext>
                </a:extLst>
              </p:cNvPr>
              <p:cNvSpPr/>
              <p:nvPr/>
            </p:nvSpPr>
            <p:spPr>
              <a:xfrm>
                <a:off x="6463776" y="4425950"/>
                <a:ext cx="1384824" cy="188925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67" dirty="0" err="1"/>
                  <a:t>Sumber</a:t>
                </a:r>
                <a:r>
                  <a:rPr lang="en-US" sz="1067" dirty="0"/>
                  <a:t>: id.wikipedia.org</a:t>
                </a:r>
                <a:endParaRPr lang="en-ID" sz="1067" dirty="0"/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F472196-59E1-4905-92F1-8BC1F2195687}"/>
              </a:ext>
            </a:extLst>
          </p:cNvPr>
          <p:cNvGrpSpPr/>
          <p:nvPr/>
        </p:nvGrpSpPr>
        <p:grpSpPr>
          <a:xfrm>
            <a:off x="1270000" y="684659"/>
            <a:ext cx="9652000" cy="2749917"/>
            <a:chOff x="952500" y="513494"/>
            <a:chExt cx="7239000" cy="206243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C2191A3-4C00-4C78-AE88-B59422C53592}"/>
                </a:ext>
              </a:extLst>
            </p:cNvPr>
            <p:cNvGrpSpPr/>
            <p:nvPr/>
          </p:nvGrpSpPr>
          <p:grpSpPr>
            <a:xfrm>
              <a:off x="4076700" y="651135"/>
              <a:ext cx="4114800" cy="1920615"/>
              <a:chOff x="4076700" y="651135"/>
              <a:chExt cx="4114800" cy="1920615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4DE2F2C-CBAB-4C21-AAB8-B62FF190F814}"/>
                  </a:ext>
                </a:extLst>
              </p:cNvPr>
              <p:cNvSpPr/>
              <p:nvPr/>
            </p:nvSpPr>
            <p:spPr>
              <a:xfrm>
                <a:off x="4076700" y="651135"/>
                <a:ext cx="4114800" cy="1920615"/>
              </a:xfrm>
              <a:prstGeom prst="rect">
                <a:avLst/>
              </a:prstGeom>
              <a:noFill/>
              <a:ln w="28575">
                <a:solidFill>
                  <a:schemeClr val="accent5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id-ID" sz="240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2470C5D-D427-48A5-9963-2DF7EBE4EAFB}"/>
                  </a:ext>
                </a:extLst>
              </p:cNvPr>
              <p:cNvSpPr txBox="1"/>
              <p:nvPr/>
            </p:nvSpPr>
            <p:spPr>
              <a:xfrm>
                <a:off x="4357800" y="741224"/>
                <a:ext cx="3640139" cy="14542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D" sz="2400" dirty="0"/>
                  <a:t>Pada 17 </a:t>
                </a:r>
                <a:r>
                  <a:rPr lang="en-ID" sz="2400" dirty="0" err="1"/>
                  <a:t>Agustus</a:t>
                </a:r>
                <a:r>
                  <a:rPr lang="en-ID" sz="2400" dirty="0"/>
                  <a:t> 1945 </a:t>
                </a:r>
                <a:r>
                  <a:rPr lang="en-ID" sz="2400" dirty="0" err="1"/>
                  <a:t>pukul</a:t>
                </a:r>
                <a:r>
                  <a:rPr lang="en-ID" sz="2400" dirty="0"/>
                  <a:t> 10.00 WIB di Jalan </a:t>
                </a:r>
                <a:r>
                  <a:rPr lang="en-ID" sz="2400" dirty="0" err="1"/>
                  <a:t>Pegangsaan</a:t>
                </a:r>
                <a:r>
                  <a:rPr lang="en-ID" sz="2400" dirty="0"/>
                  <a:t> Timur </a:t>
                </a:r>
                <a:r>
                  <a:rPr lang="en-ID" sz="2400" dirty="0" err="1"/>
                  <a:t>Nomor</a:t>
                </a:r>
                <a:r>
                  <a:rPr lang="en-ID" sz="2400" dirty="0"/>
                  <a:t> 56 Jakarta, </a:t>
                </a:r>
                <a:r>
                  <a:rPr lang="en-ID" sz="2400" dirty="0" err="1"/>
                  <a:t>teks</a:t>
                </a:r>
                <a:r>
                  <a:rPr lang="en-ID" sz="2400" dirty="0"/>
                  <a:t> </a:t>
                </a:r>
                <a:r>
                  <a:rPr lang="en-ID" sz="2400" dirty="0" err="1"/>
                  <a:t>proklamasi</a:t>
                </a:r>
                <a:r>
                  <a:rPr lang="en-ID" sz="2400" dirty="0"/>
                  <a:t> </a:t>
                </a:r>
                <a:r>
                  <a:rPr lang="en-ID" sz="2400" dirty="0" err="1"/>
                  <a:t>kemerdekaan</a:t>
                </a:r>
                <a:r>
                  <a:rPr lang="en-ID" sz="2400" dirty="0"/>
                  <a:t> </a:t>
                </a:r>
                <a:r>
                  <a:rPr lang="en-ID" sz="2400" dirty="0" err="1"/>
                  <a:t>Republik</a:t>
                </a:r>
                <a:r>
                  <a:rPr lang="en-ID" sz="2400" dirty="0"/>
                  <a:t> Indonesia </a:t>
                </a:r>
                <a:r>
                  <a:rPr lang="en-ID" sz="2400" dirty="0" err="1"/>
                  <a:t>dibacakan</a:t>
                </a:r>
                <a:r>
                  <a:rPr lang="en-ID" sz="2400" dirty="0"/>
                  <a:t> oleh Soekarno. </a:t>
                </a: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8950650-0117-45A9-AD52-64C17FE154DD}"/>
                </a:ext>
              </a:extLst>
            </p:cNvPr>
            <p:cNvGrpSpPr/>
            <p:nvPr/>
          </p:nvGrpSpPr>
          <p:grpSpPr>
            <a:xfrm>
              <a:off x="952500" y="513494"/>
              <a:ext cx="3254341" cy="2062438"/>
              <a:chOff x="952500" y="513494"/>
              <a:chExt cx="3254341" cy="2062438"/>
            </a:xfrm>
          </p:grpSpPr>
          <p:pic>
            <p:nvPicPr>
              <p:cNvPr id="2052" name="Picture 4">
                <a:extLst>
                  <a:ext uri="{FF2B5EF4-FFF2-40B4-BE49-F238E27FC236}">
                    <a16:creationId xmlns:a16="http://schemas.microsoft.com/office/drawing/2014/main" id="{98E1BA24-01E5-4E7E-872D-436DDF3E9B6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2500" y="513494"/>
                <a:ext cx="3254341" cy="2062438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AB58841-4245-4BC7-AEAE-16C98AF06E33}"/>
                  </a:ext>
                </a:extLst>
              </p:cNvPr>
              <p:cNvSpPr/>
              <p:nvPr/>
            </p:nvSpPr>
            <p:spPr>
              <a:xfrm>
                <a:off x="2691876" y="2366984"/>
                <a:ext cx="1384824" cy="188925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67" dirty="0" err="1"/>
                  <a:t>Sumber</a:t>
                </a:r>
                <a:r>
                  <a:rPr lang="en-US" sz="1067" dirty="0"/>
                  <a:t>: id.wikipedia.org</a:t>
                </a:r>
                <a:endParaRPr lang="en-ID" sz="1067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832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FB24C952-64C0-4DCE-A5D0-1B4F56EB29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 t="13075" r="31999" b="37313"/>
          <a:stretch/>
        </p:blipFill>
        <p:spPr bwMode="auto">
          <a:xfrm>
            <a:off x="609600" y="2279665"/>
            <a:ext cx="5789256" cy="3733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A09C3A2-C8A0-4A69-8FF3-DC734634A2DE}"/>
              </a:ext>
            </a:extLst>
          </p:cNvPr>
          <p:cNvGrpSpPr/>
          <p:nvPr/>
        </p:nvGrpSpPr>
        <p:grpSpPr>
          <a:xfrm>
            <a:off x="6340187" y="1993755"/>
            <a:ext cx="5547013" cy="3995188"/>
            <a:chOff x="4755140" y="1495316"/>
            <a:chExt cx="4160260" cy="299639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17D6A51-DAC3-47FF-B8B0-EA66A3D0BDE0}"/>
                </a:ext>
              </a:extLst>
            </p:cNvPr>
            <p:cNvGrpSpPr/>
            <p:nvPr/>
          </p:nvGrpSpPr>
          <p:grpSpPr>
            <a:xfrm>
              <a:off x="4755140" y="1495316"/>
              <a:ext cx="4160260" cy="2996391"/>
              <a:chOff x="467544" y="1375559"/>
              <a:chExt cx="3931660" cy="2996391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CAF0FC66-C2BA-4C40-95ED-10D14A3D30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6796" y="1375559"/>
                <a:ext cx="3672408" cy="2996391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F57447B3-3FB4-4478-8547-57C92AF585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7544" y="1551817"/>
                <a:ext cx="662519" cy="874113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48BF03F-A2C6-4533-8A27-883544F46658}"/>
                  </a:ext>
                </a:extLst>
              </p:cNvPr>
              <p:cNvSpPr txBox="1"/>
              <p:nvPr/>
            </p:nvSpPr>
            <p:spPr>
              <a:xfrm>
                <a:off x="906816" y="1563638"/>
                <a:ext cx="3312368" cy="3770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id-ID" sz="2667" dirty="0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2E8635C-4985-4B07-BEDC-6A9C5778E3B1}"/>
                </a:ext>
              </a:extLst>
            </p:cNvPr>
            <p:cNvSpPr txBox="1"/>
            <p:nvPr/>
          </p:nvSpPr>
          <p:spPr>
            <a:xfrm>
              <a:off x="5334000" y="2038350"/>
              <a:ext cx="3383224" cy="16083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sz="2667" dirty="0"/>
                <a:t>Kita juga </a:t>
              </a:r>
              <a:r>
                <a:rPr lang="en-ID" sz="2667" dirty="0" err="1"/>
                <a:t>dapat</a:t>
              </a:r>
              <a:r>
                <a:rPr lang="en-ID" sz="2667" dirty="0"/>
                <a:t> </a:t>
              </a:r>
              <a:r>
                <a:rPr lang="en-ID" sz="2667" dirty="0" err="1"/>
                <a:t>menerapkan</a:t>
              </a:r>
              <a:r>
                <a:rPr lang="en-ID" sz="2667" dirty="0"/>
                <a:t> </a:t>
              </a:r>
              <a:r>
                <a:rPr lang="en-ID" sz="2667" dirty="0" err="1"/>
                <a:t>semangat</a:t>
              </a:r>
              <a:r>
                <a:rPr lang="en-ID" sz="2667" dirty="0"/>
                <a:t> </a:t>
              </a:r>
              <a:r>
                <a:rPr lang="en-ID" sz="2667" dirty="0" err="1"/>
                <a:t>persatuan</a:t>
              </a:r>
              <a:r>
                <a:rPr lang="en-ID" sz="2667" dirty="0"/>
                <a:t> dan </a:t>
              </a:r>
              <a:r>
                <a:rPr lang="en-ID" sz="2667" dirty="0" err="1"/>
                <a:t>kesatuan</a:t>
              </a:r>
              <a:r>
                <a:rPr lang="en-ID" sz="2667" dirty="0"/>
                <a:t> </a:t>
              </a:r>
              <a:r>
                <a:rPr lang="en-ID" sz="2667" dirty="0" err="1"/>
                <a:t>dalam</a:t>
              </a:r>
              <a:r>
                <a:rPr lang="en-ID" sz="2667" dirty="0"/>
                <a:t> </a:t>
              </a:r>
              <a:r>
                <a:rPr lang="en-ID" sz="2667" dirty="0" err="1"/>
                <a:t>kehidupan</a:t>
              </a:r>
              <a:r>
                <a:rPr lang="en-ID" sz="2667" dirty="0"/>
                <a:t> </a:t>
              </a:r>
              <a:r>
                <a:rPr lang="en-ID" sz="2667" dirty="0" err="1"/>
                <a:t>sehari-hari</a:t>
              </a:r>
              <a:r>
                <a:rPr lang="en-ID" sz="2667" dirty="0"/>
                <a:t>, </a:t>
              </a:r>
              <a:r>
                <a:rPr lang="en-ID" sz="2667" dirty="0" err="1"/>
                <a:t>baik</a:t>
              </a:r>
              <a:r>
                <a:rPr lang="en-ID" sz="2667" dirty="0"/>
                <a:t> di </a:t>
              </a:r>
              <a:r>
                <a:rPr lang="en-ID" sz="2667" dirty="0" err="1"/>
                <a:t>rumah</a:t>
              </a:r>
              <a:r>
                <a:rPr lang="en-ID" sz="2667" dirty="0"/>
                <a:t>, </a:t>
              </a:r>
              <a:r>
                <a:rPr lang="en-ID" sz="2667" dirty="0" err="1"/>
                <a:t>sekolah</a:t>
              </a:r>
              <a:r>
                <a:rPr lang="en-ID" sz="2667" dirty="0"/>
                <a:t>, </a:t>
              </a:r>
              <a:r>
                <a:rPr lang="en-ID" sz="2667" dirty="0" err="1"/>
                <a:t>maupun</a:t>
              </a:r>
              <a:r>
                <a:rPr lang="en-ID" sz="2667" dirty="0"/>
                <a:t> </a:t>
              </a:r>
              <a:r>
                <a:rPr lang="en-ID" sz="2667" dirty="0" err="1"/>
                <a:t>masyarakat</a:t>
              </a:r>
              <a:r>
                <a:rPr lang="en-ID" sz="2667" dirty="0"/>
                <a:t>. 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E46ED5C-31DC-474B-A162-0326CCD17EA3}"/>
              </a:ext>
            </a:extLst>
          </p:cNvPr>
          <p:cNvSpPr txBox="1"/>
          <p:nvPr/>
        </p:nvSpPr>
        <p:spPr>
          <a:xfrm>
            <a:off x="609600" y="482600"/>
            <a:ext cx="8128000" cy="1323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667" dirty="0" err="1"/>
              <a:t>Peristiwa-peristiwa</a:t>
            </a:r>
            <a:r>
              <a:rPr lang="en-ID" sz="2667" dirty="0"/>
              <a:t> </a:t>
            </a:r>
            <a:r>
              <a:rPr lang="en-ID" sz="2667" dirty="0" err="1"/>
              <a:t>sekitar</a:t>
            </a:r>
            <a:r>
              <a:rPr lang="en-ID" sz="2667" dirty="0"/>
              <a:t> </a:t>
            </a:r>
            <a:r>
              <a:rPr lang="en-ID" sz="2667" dirty="0" err="1"/>
              <a:t>proklamasi</a:t>
            </a:r>
            <a:r>
              <a:rPr lang="en-ID" sz="2667" dirty="0"/>
              <a:t> </a:t>
            </a:r>
            <a:r>
              <a:rPr lang="en-ID" sz="2667" dirty="0" err="1"/>
              <a:t>menunjukkan</a:t>
            </a:r>
            <a:r>
              <a:rPr lang="en-ID" sz="2667" dirty="0"/>
              <a:t> </a:t>
            </a:r>
            <a:r>
              <a:rPr lang="en-ID" sz="2667" dirty="0" err="1"/>
              <a:t>semangat</a:t>
            </a:r>
            <a:r>
              <a:rPr lang="en-ID" sz="2667" dirty="0"/>
              <a:t> </a:t>
            </a:r>
            <a:r>
              <a:rPr lang="en-ID" sz="2667" dirty="0" err="1"/>
              <a:t>persatuan</a:t>
            </a:r>
            <a:r>
              <a:rPr lang="en-ID" sz="2667" dirty="0"/>
              <a:t> dan </a:t>
            </a:r>
            <a:r>
              <a:rPr lang="en-ID" sz="2667" dirty="0" err="1"/>
              <a:t>kesatuan</a:t>
            </a:r>
            <a:r>
              <a:rPr lang="en-ID" sz="2667" dirty="0"/>
              <a:t> </a:t>
            </a:r>
            <a:r>
              <a:rPr lang="en-ID" sz="2667" dirty="0" err="1"/>
              <a:t>bangsa</a:t>
            </a:r>
            <a:r>
              <a:rPr lang="en-ID" sz="2667" dirty="0"/>
              <a:t> Indonesia </a:t>
            </a:r>
            <a:r>
              <a:rPr lang="en-ID" sz="2667" dirty="0" err="1"/>
              <a:t>dalam</a:t>
            </a:r>
            <a:r>
              <a:rPr lang="en-ID" sz="2667" dirty="0"/>
              <a:t> </a:t>
            </a:r>
            <a:r>
              <a:rPr lang="en-ID" sz="2667" dirty="0" err="1"/>
              <a:t>upaya</a:t>
            </a:r>
            <a:r>
              <a:rPr lang="en-ID" sz="2667" dirty="0"/>
              <a:t> </a:t>
            </a:r>
            <a:r>
              <a:rPr lang="en-ID" sz="2667" dirty="0" err="1"/>
              <a:t>mencapai</a:t>
            </a:r>
            <a:r>
              <a:rPr lang="en-ID" sz="2667" dirty="0"/>
              <a:t> </a:t>
            </a:r>
            <a:r>
              <a:rPr lang="en-ID" sz="2667" dirty="0" err="1"/>
              <a:t>kemerdekaan</a:t>
            </a:r>
            <a:r>
              <a:rPr lang="en-ID" sz="2667" dirty="0"/>
              <a:t>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F0C111-8F95-44F9-A66D-47CDCF8FB10F}"/>
              </a:ext>
            </a:extLst>
          </p:cNvPr>
          <p:cNvSpPr/>
          <p:nvPr/>
        </p:nvSpPr>
        <p:spPr>
          <a:xfrm>
            <a:off x="4493755" y="5562601"/>
            <a:ext cx="1846432" cy="25190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67" dirty="0" err="1"/>
              <a:t>Sumber</a:t>
            </a:r>
            <a:r>
              <a:rPr lang="en-US" sz="1067" dirty="0"/>
              <a:t>: id.wikipedia.org</a:t>
            </a:r>
            <a:endParaRPr lang="en-ID" sz="1067" dirty="0"/>
          </a:p>
        </p:txBody>
      </p:sp>
    </p:spTree>
    <p:extLst>
      <p:ext uri="{BB962C8B-B14F-4D97-AF65-F5344CB8AC3E}">
        <p14:creationId xmlns:p14="http://schemas.microsoft.com/office/powerpoint/2010/main" val="349910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10.1.20.245\Public\MASTER GAMBAR\BUPENA\guru.jpg">
            <a:extLst>
              <a:ext uri="{FF2B5EF4-FFF2-40B4-BE49-F238E27FC236}">
                <a16:creationId xmlns:a16="http://schemas.microsoft.com/office/drawing/2014/main" id="{A5EE2154-4504-419C-A3F6-87676D198F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84"/>
          <a:stretch/>
        </p:blipFill>
        <p:spPr bwMode="auto">
          <a:xfrm>
            <a:off x="7159486" y="1520329"/>
            <a:ext cx="2459609" cy="457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40CAEF6-39E7-4203-BE7B-9FBDBDFA15B7}"/>
              </a:ext>
            </a:extLst>
          </p:cNvPr>
          <p:cNvSpPr txBox="1"/>
          <p:nvPr/>
        </p:nvSpPr>
        <p:spPr>
          <a:xfrm>
            <a:off x="259502" y="564708"/>
            <a:ext cx="9836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2913" algn="l"/>
              </a:tabLst>
            </a:pP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Usaha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Mempersatukan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Negara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Kesatuan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Republik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Indonesia (NKRI)</a:t>
            </a:r>
            <a:endParaRPr lang="en-US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8A2CD95-EB65-473D-859E-D9E6436B9287}"/>
              </a:ext>
            </a:extLst>
          </p:cNvPr>
          <p:cNvGrpSpPr/>
          <p:nvPr/>
        </p:nvGrpSpPr>
        <p:grpSpPr>
          <a:xfrm>
            <a:off x="516835" y="1736034"/>
            <a:ext cx="6255025" cy="4465425"/>
            <a:chOff x="304800" y="1600200"/>
            <a:chExt cx="5105400" cy="460126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8638B21-928C-428F-A5AF-AFFDE9C9CCD0}"/>
                </a:ext>
              </a:extLst>
            </p:cNvPr>
            <p:cNvSpPr txBox="1"/>
            <p:nvPr/>
          </p:nvSpPr>
          <p:spPr>
            <a:xfrm>
              <a:off x="304800" y="1600200"/>
              <a:ext cx="5105400" cy="4601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400" dirty="0">
                  <a:latin typeface="Arial" pitchFamily="34" charset="0"/>
                  <a:cs typeface="Arial" pitchFamily="34" charset="0"/>
                </a:rPr>
                <a:t>Salah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satu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cara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yang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dapat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kita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lakukan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untuk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mempersatukan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NKRI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adalah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berpartisipasi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dalam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upaya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menjaga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keutuhan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wilayah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dan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bangsa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Indonesia. </a:t>
              </a:r>
            </a:p>
            <a:p>
              <a:endParaRPr lang="en-US" sz="2400" dirty="0">
                <a:latin typeface="Arial" pitchFamily="34" charset="0"/>
                <a:cs typeface="Arial" pitchFamily="34" charset="0"/>
              </a:endParaRPr>
            </a:p>
            <a:p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Upaya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mempersatukan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bangsa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perlu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dilakukan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secara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terus-menerus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dan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berkesinambungan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oleh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seluruh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lapisan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masyarakat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Dengan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persatuan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keutuhan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bangsa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dapat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tetap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terjaga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. </a:t>
              </a:r>
              <a:endParaRPr lang="id-ID" sz="24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402019B-0DE6-4B08-BD88-38B89D25775B}"/>
                </a:ext>
              </a:extLst>
            </p:cNvPr>
            <p:cNvCxnSpPr/>
            <p:nvPr/>
          </p:nvCxnSpPr>
          <p:spPr>
            <a:xfrm>
              <a:off x="304800" y="3733800"/>
              <a:ext cx="4953000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1586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F300499A-4ABC-4C84-9F69-D91E6E224BF1}"/>
              </a:ext>
            </a:extLst>
          </p:cNvPr>
          <p:cNvSpPr txBox="1"/>
          <p:nvPr/>
        </p:nvSpPr>
        <p:spPr>
          <a:xfrm>
            <a:off x="596348" y="503583"/>
            <a:ext cx="82163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2913" algn="l"/>
              </a:tabLst>
            </a:pPr>
            <a:r>
              <a:rPr lang="en-US" sz="2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Upaya</a:t>
            </a:r>
            <a:r>
              <a:rPr lang="en-US" sz="2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Mempertahankan</a:t>
            </a:r>
            <a:r>
              <a:rPr lang="en-US" sz="2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Persatuan</a:t>
            </a:r>
            <a:r>
              <a:rPr lang="en-US" sz="2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Kesatuan</a:t>
            </a:r>
            <a:r>
              <a:rPr lang="en-US" sz="2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Bangsa</a:t>
            </a:r>
            <a:r>
              <a:rPr lang="en-US" sz="2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Indonesia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C96EA3-8D5F-4ED0-B2E2-FA0AB4EB1F81}"/>
              </a:ext>
            </a:extLst>
          </p:cNvPr>
          <p:cNvSpPr/>
          <p:nvPr/>
        </p:nvSpPr>
        <p:spPr>
          <a:xfrm>
            <a:off x="490331" y="2743200"/>
            <a:ext cx="9806608" cy="3273287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numCol="2" spcCol="457200">
            <a:spAutoFit/>
          </a:bodyPr>
          <a:lstStyle/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Saling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menghormati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menghargai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Menghargai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hak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kewajiban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antaranggota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masyarakat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Bergotong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royong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melakukan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berbagai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kegiatan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Memiliki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sikap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peduli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terhadap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lingkungan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sekitar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Menghargai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pendapat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orang    lain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saat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bermusyawarah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Menolong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      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tetangga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mengalami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musibah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Memiliki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rasa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toleransi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antarsesama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9440A5E-2685-41FD-AAD5-7CC1E46C75DF}"/>
              </a:ext>
            </a:extLst>
          </p:cNvPr>
          <p:cNvSpPr/>
          <p:nvPr/>
        </p:nvSpPr>
        <p:spPr>
          <a:xfrm>
            <a:off x="689113" y="1538646"/>
            <a:ext cx="8375374" cy="830997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numCol="1" spcCol="457200">
            <a:spAutoFit/>
          </a:bodyPr>
          <a:lstStyle/>
          <a:p>
            <a:r>
              <a:rPr lang="fi-FI" sz="2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Berikut beberapa cara mempertahankan persatuan dan kesatuan. </a:t>
            </a:r>
          </a:p>
        </p:txBody>
      </p:sp>
    </p:spTree>
    <p:extLst>
      <p:ext uri="{BB962C8B-B14F-4D97-AF65-F5344CB8AC3E}">
        <p14:creationId xmlns:p14="http://schemas.microsoft.com/office/powerpoint/2010/main" val="77543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8B8F52F8-30A0-49DE-B095-35F99311A0DA}"/>
              </a:ext>
            </a:extLst>
          </p:cNvPr>
          <p:cNvSpPr/>
          <p:nvPr/>
        </p:nvSpPr>
        <p:spPr>
          <a:xfrm>
            <a:off x="1083212" y="1659988"/>
            <a:ext cx="6589795" cy="29427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lgerian" panose="04020705040A02060702" pitchFamily="82" charset="0"/>
              </a:rPr>
              <a:t>TERIMA KASIH</a:t>
            </a:r>
            <a:br>
              <a:rPr lang="en-US" sz="3200" b="1" dirty="0">
                <a:solidFill>
                  <a:srgbClr val="FF0000"/>
                </a:solidFill>
                <a:latin typeface="Algerian" panose="04020705040A02060702" pitchFamily="82" charset="0"/>
              </a:rPr>
            </a:br>
            <a:r>
              <a:rPr lang="en-US" sz="3200" b="1" dirty="0">
                <a:solidFill>
                  <a:srgbClr val="FF0000"/>
                </a:solidFill>
                <a:latin typeface="Algerian" panose="04020705040A02060702" pitchFamily="82" charset="0"/>
              </a:rPr>
              <a:t>SELAMAT BELAJAR &amp;</a:t>
            </a:r>
            <a:br>
              <a:rPr lang="en-US" sz="3200" b="1" dirty="0">
                <a:solidFill>
                  <a:srgbClr val="FF0000"/>
                </a:solidFill>
                <a:latin typeface="Algerian" panose="04020705040A02060702" pitchFamily="82" charset="0"/>
              </a:rPr>
            </a:br>
            <a:r>
              <a:rPr lang="en-US" sz="3200" b="1" dirty="0">
                <a:solidFill>
                  <a:srgbClr val="FF0000"/>
                </a:solidFill>
                <a:latin typeface="Algerian" panose="04020705040A02060702" pitchFamily="82" charset="0"/>
              </a:rPr>
              <a:t>TETAP SEMANGAT</a:t>
            </a:r>
            <a:br>
              <a:rPr lang="en-US" sz="3200" b="1" dirty="0">
                <a:latin typeface="Algerian" panose="04020705040A02060702" pitchFamily="82" charset="0"/>
              </a:rPr>
            </a:br>
            <a:endParaRPr lang="en-ID" sz="32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6EFF20D-FBE6-4EE9-B467-8C79FB799D8F}"/>
              </a:ext>
            </a:extLst>
          </p:cNvPr>
          <p:cNvSpPr/>
          <p:nvPr/>
        </p:nvSpPr>
        <p:spPr>
          <a:xfrm>
            <a:off x="2584173" y="5499651"/>
            <a:ext cx="5088835" cy="3578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HENI </a:t>
            </a:r>
            <a:r>
              <a:rPr lang="en-US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NURHAENI,M.Pd</a:t>
            </a:r>
            <a:endParaRPr lang="en-ID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90A593-AFA8-47B2-9555-811C1F3383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045" y="720522"/>
            <a:ext cx="2493564" cy="513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97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Basis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241</TotalTime>
  <Words>375</Words>
  <Application>Microsoft Office PowerPoint</Application>
  <PresentationFormat>Widescreen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Algerian</vt:lpstr>
      <vt:lpstr>Arial</vt:lpstr>
      <vt:lpstr>Arial Black</vt:lpstr>
      <vt:lpstr>Arial Rounded MT Bold</vt:lpstr>
      <vt:lpstr>Calibri</vt:lpstr>
      <vt:lpstr>Corbel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heni hp</dc:creator>
  <cp:lastModifiedBy>heni hp</cp:lastModifiedBy>
  <cp:revision>3</cp:revision>
  <dcterms:created xsi:type="dcterms:W3CDTF">2021-10-31T02:18:39Z</dcterms:created>
  <dcterms:modified xsi:type="dcterms:W3CDTF">2021-11-15T14:37:34Z</dcterms:modified>
</cp:coreProperties>
</file>