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67" r:id="rId4"/>
    <p:sldId id="271" r:id="rId5"/>
    <p:sldId id="272" r:id="rId6"/>
    <p:sldId id="268" r:id="rId7"/>
    <p:sldId id="273" r:id="rId8"/>
    <p:sldId id="25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926E81-E2A5-4603-A799-EA39839088C7}" type="doc">
      <dgm:prSet loTypeId="urn:microsoft.com/office/officeart/2005/8/layout/hierarchy2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id-ID"/>
        </a:p>
      </dgm:t>
    </dgm:pt>
    <dgm:pt modelId="{9EB640B9-C9D4-4C64-B466-A4B25496849D}">
      <dgm:prSet phldrT="[Text]"/>
      <dgm:spPr/>
      <dgm:t>
        <a:bodyPr/>
        <a:lstStyle/>
        <a:p>
          <a:r>
            <a:rPr lang="id-ID" dirty="0">
              <a:solidFill>
                <a:schemeClr val="tx1"/>
              </a:solidFill>
            </a:rPr>
            <a:t>Perkalian pecahan desimal</a:t>
          </a:r>
        </a:p>
      </dgm:t>
    </dgm:pt>
    <dgm:pt modelId="{81BC419E-E153-4AEB-A7B5-ED8F723183BC}" type="parTrans" cxnId="{4998235D-513E-46A0-8803-1CE9B5438A78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884CCC84-98AE-4110-80A9-B6FDDD4BD201}" type="sibTrans" cxnId="{4998235D-513E-46A0-8803-1CE9B5438A78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DFECBCF7-AA86-4815-BE0B-13BB4D3A66A3}">
      <dgm:prSet phldrT="[Text]"/>
      <dgm:spPr/>
      <dgm:t>
        <a:bodyPr/>
        <a:lstStyle/>
        <a:p>
          <a:r>
            <a:rPr lang="id-ID" dirty="0">
              <a:solidFill>
                <a:schemeClr val="tx1"/>
              </a:solidFill>
            </a:rPr>
            <a:t>Mengubah menjadi pecahan biasa terlebih dahulu</a:t>
          </a:r>
        </a:p>
      </dgm:t>
    </dgm:pt>
    <dgm:pt modelId="{00D02250-BE71-4CC1-8524-53362B81E007}" type="parTrans" cxnId="{D87E1B26-CF39-4059-A63C-A9D3AFD5774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924EAF07-1E6A-41A5-B266-818E3725DDD2}" type="sibTrans" cxnId="{D87E1B26-CF39-4059-A63C-A9D3AFD5774D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E797C738-E277-47F0-AE42-536B2EAC36B5}">
      <dgm:prSet phldrT="[Text]"/>
      <dgm:spPr/>
      <dgm:t>
        <a:bodyPr/>
        <a:lstStyle/>
        <a:p>
          <a:r>
            <a:rPr lang="id-ID" dirty="0">
              <a:solidFill>
                <a:schemeClr val="tx1"/>
              </a:solidFill>
            </a:rPr>
            <a:t>Cara bersusun ke bawah</a:t>
          </a:r>
        </a:p>
      </dgm:t>
    </dgm:pt>
    <dgm:pt modelId="{A624AC57-5740-4735-9759-1262B92A8A03}" type="parTrans" cxnId="{D12CFC03-C3A7-4CC6-A24F-1405BFA481C6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9EF33CB3-1CF9-433F-89D0-4ABA90A4DE68}" type="sibTrans" cxnId="{D12CFC03-C3A7-4CC6-A24F-1405BFA481C6}">
      <dgm:prSet/>
      <dgm:spPr/>
      <dgm:t>
        <a:bodyPr/>
        <a:lstStyle/>
        <a:p>
          <a:endParaRPr lang="id-ID">
            <a:solidFill>
              <a:schemeClr val="tx1"/>
            </a:solidFill>
          </a:endParaRPr>
        </a:p>
      </dgm:t>
    </dgm:pt>
    <dgm:pt modelId="{0C3D89B5-68AB-46A8-88CB-29D0D24C410D}" type="pres">
      <dgm:prSet presAssocID="{69926E81-E2A5-4603-A799-EA39839088C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351C1715-1D6D-4C6D-9E42-1BEFCCDF2061}" type="pres">
      <dgm:prSet presAssocID="{9EB640B9-C9D4-4C64-B466-A4B25496849D}" presName="root1" presStyleCnt="0"/>
      <dgm:spPr/>
    </dgm:pt>
    <dgm:pt modelId="{DA953924-7CDA-4F6C-8FCC-30EA00EC2A29}" type="pres">
      <dgm:prSet presAssocID="{9EB640B9-C9D4-4C64-B466-A4B25496849D}" presName="LevelOneTextNode" presStyleLbl="node0" presStyleIdx="0" presStyleCnt="1" custScaleX="96760" custScaleY="66490">
        <dgm:presLayoutVars>
          <dgm:chPref val="3"/>
        </dgm:presLayoutVars>
      </dgm:prSet>
      <dgm:spPr/>
    </dgm:pt>
    <dgm:pt modelId="{2F161D60-D8A8-4B70-BF3A-FCE59AD88AA6}" type="pres">
      <dgm:prSet presAssocID="{9EB640B9-C9D4-4C64-B466-A4B25496849D}" presName="level2hierChild" presStyleCnt="0"/>
      <dgm:spPr/>
    </dgm:pt>
    <dgm:pt modelId="{44FE5C4E-C52F-4714-980D-0C40ED0A9C1D}" type="pres">
      <dgm:prSet presAssocID="{00D02250-BE71-4CC1-8524-53362B81E007}" presName="conn2-1" presStyleLbl="parChTrans1D2" presStyleIdx="0" presStyleCnt="2"/>
      <dgm:spPr/>
    </dgm:pt>
    <dgm:pt modelId="{25EF4B9C-B65E-4EC9-BF34-2B3EA3568DE5}" type="pres">
      <dgm:prSet presAssocID="{00D02250-BE71-4CC1-8524-53362B81E007}" presName="connTx" presStyleLbl="parChTrans1D2" presStyleIdx="0" presStyleCnt="2"/>
      <dgm:spPr/>
    </dgm:pt>
    <dgm:pt modelId="{2D89B7C2-6C9D-4BC0-974A-973519E74330}" type="pres">
      <dgm:prSet presAssocID="{DFECBCF7-AA86-4815-BE0B-13BB4D3A66A3}" presName="root2" presStyleCnt="0"/>
      <dgm:spPr/>
    </dgm:pt>
    <dgm:pt modelId="{2288AD70-5462-4505-A16F-B8F416DBAF37}" type="pres">
      <dgm:prSet presAssocID="{DFECBCF7-AA86-4815-BE0B-13BB4D3A66A3}" presName="LevelTwoTextNode" presStyleLbl="node2" presStyleIdx="0" presStyleCnt="2" custScaleX="171261" custScaleY="67311">
        <dgm:presLayoutVars>
          <dgm:chPref val="3"/>
        </dgm:presLayoutVars>
      </dgm:prSet>
      <dgm:spPr/>
    </dgm:pt>
    <dgm:pt modelId="{FC132DBD-DDD7-41E8-B281-8A4A0D1DB836}" type="pres">
      <dgm:prSet presAssocID="{DFECBCF7-AA86-4815-BE0B-13BB4D3A66A3}" presName="level3hierChild" presStyleCnt="0"/>
      <dgm:spPr/>
    </dgm:pt>
    <dgm:pt modelId="{C2C432E8-AFA8-4B39-B3FF-9EDF4B7E2DE6}" type="pres">
      <dgm:prSet presAssocID="{A624AC57-5740-4735-9759-1262B92A8A03}" presName="conn2-1" presStyleLbl="parChTrans1D2" presStyleIdx="1" presStyleCnt="2"/>
      <dgm:spPr/>
    </dgm:pt>
    <dgm:pt modelId="{A5AFFDE9-8144-4ACF-B636-8A1C83AC51FF}" type="pres">
      <dgm:prSet presAssocID="{A624AC57-5740-4735-9759-1262B92A8A03}" presName="connTx" presStyleLbl="parChTrans1D2" presStyleIdx="1" presStyleCnt="2"/>
      <dgm:spPr/>
    </dgm:pt>
    <dgm:pt modelId="{E3F91FED-D86A-4BDC-9C03-7B05D4F3013A}" type="pres">
      <dgm:prSet presAssocID="{E797C738-E277-47F0-AE42-536B2EAC36B5}" presName="root2" presStyleCnt="0"/>
      <dgm:spPr/>
    </dgm:pt>
    <dgm:pt modelId="{5144C3F3-46D8-4858-8280-B4D3BB8CB466}" type="pres">
      <dgm:prSet presAssocID="{E797C738-E277-47F0-AE42-536B2EAC36B5}" presName="LevelTwoTextNode" presStyleLbl="node2" presStyleIdx="1" presStyleCnt="2" custScaleX="171266" custScaleY="67441">
        <dgm:presLayoutVars>
          <dgm:chPref val="3"/>
        </dgm:presLayoutVars>
      </dgm:prSet>
      <dgm:spPr/>
    </dgm:pt>
    <dgm:pt modelId="{3F27288C-0A27-40FA-8CD5-106927492B27}" type="pres">
      <dgm:prSet presAssocID="{E797C738-E277-47F0-AE42-536B2EAC36B5}" presName="level3hierChild" presStyleCnt="0"/>
      <dgm:spPr/>
    </dgm:pt>
  </dgm:ptLst>
  <dgm:cxnLst>
    <dgm:cxn modelId="{D12CFC03-C3A7-4CC6-A24F-1405BFA481C6}" srcId="{9EB640B9-C9D4-4C64-B466-A4B25496849D}" destId="{E797C738-E277-47F0-AE42-536B2EAC36B5}" srcOrd="1" destOrd="0" parTransId="{A624AC57-5740-4735-9759-1262B92A8A03}" sibTransId="{9EF33CB3-1CF9-433F-89D0-4ABA90A4DE68}"/>
    <dgm:cxn modelId="{D87E1B26-CF39-4059-A63C-A9D3AFD5774D}" srcId="{9EB640B9-C9D4-4C64-B466-A4B25496849D}" destId="{DFECBCF7-AA86-4815-BE0B-13BB4D3A66A3}" srcOrd="0" destOrd="0" parTransId="{00D02250-BE71-4CC1-8524-53362B81E007}" sibTransId="{924EAF07-1E6A-41A5-B266-818E3725DDD2}"/>
    <dgm:cxn modelId="{2A26543B-F0EB-456B-8CE2-77E4D79062B1}" type="presOf" srcId="{9EB640B9-C9D4-4C64-B466-A4B25496849D}" destId="{DA953924-7CDA-4F6C-8FCC-30EA00EC2A29}" srcOrd="0" destOrd="0" presId="urn:microsoft.com/office/officeart/2005/8/layout/hierarchy2"/>
    <dgm:cxn modelId="{4998235D-513E-46A0-8803-1CE9B5438A78}" srcId="{69926E81-E2A5-4603-A799-EA39839088C7}" destId="{9EB640B9-C9D4-4C64-B466-A4B25496849D}" srcOrd="0" destOrd="0" parTransId="{81BC419E-E153-4AEB-A7B5-ED8F723183BC}" sibTransId="{884CCC84-98AE-4110-80A9-B6FDDD4BD201}"/>
    <dgm:cxn modelId="{DB6BAB5E-FCAE-40F3-8C0A-C477D0AFBB58}" type="presOf" srcId="{DFECBCF7-AA86-4815-BE0B-13BB4D3A66A3}" destId="{2288AD70-5462-4505-A16F-B8F416DBAF37}" srcOrd="0" destOrd="0" presId="urn:microsoft.com/office/officeart/2005/8/layout/hierarchy2"/>
    <dgm:cxn modelId="{91F19D76-4B92-4228-864D-FC12990ED5C8}" type="presOf" srcId="{A624AC57-5740-4735-9759-1262B92A8A03}" destId="{A5AFFDE9-8144-4ACF-B636-8A1C83AC51FF}" srcOrd="1" destOrd="0" presId="urn:microsoft.com/office/officeart/2005/8/layout/hierarchy2"/>
    <dgm:cxn modelId="{673E4490-8C12-48E4-A2E1-BD435B832A6C}" type="presOf" srcId="{E797C738-E277-47F0-AE42-536B2EAC36B5}" destId="{5144C3F3-46D8-4858-8280-B4D3BB8CB466}" srcOrd="0" destOrd="0" presId="urn:microsoft.com/office/officeart/2005/8/layout/hierarchy2"/>
    <dgm:cxn modelId="{302852A5-623F-48D3-A3F8-C5ECD36886DD}" type="presOf" srcId="{00D02250-BE71-4CC1-8524-53362B81E007}" destId="{25EF4B9C-B65E-4EC9-BF34-2B3EA3568DE5}" srcOrd="1" destOrd="0" presId="urn:microsoft.com/office/officeart/2005/8/layout/hierarchy2"/>
    <dgm:cxn modelId="{FD359FE7-103D-494F-A73B-9ACDFCF65B96}" type="presOf" srcId="{00D02250-BE71-4CC1-8524-53362B81E007}" destId="{44FE5C4E-C52F-4714-980D-0C40ED0A9C1D}" srcOrd="0" destOrd="0" presId="urn:microsoft.com/office/officeart/2005/8/layout/hierarchy2"/>
    <dgm:cxn modelId="{4062EFFC-7EEA-48BD-A6E9-E5309E94F62A}" type="presOf" srcId="{69926E81-E2A5-4603-A799-EA39839088C7}" destId="{0C3D89B5-68AB-46A8-88CB-29D0D24C410D}" srcOrd="0" destOrd="0" presId="urn:microsoft.com/office/officeart/2005/8/layout/hierarchy2"/>
    <dgm:cxn modelId="{2CFA49FE-B3BF-4143-8F9F-73050A64AFBF}" type="presOf" srcId="{A624AC57-5740-4735-9759-1262B92A8A03}" destId="{C2C432E8-AFA8-4B39-B3FF-9EDF4B7E2DE6}" srcOrd="0" destOrd="0" presId="urn:microsoft.com/office/officeart/2005/8/layout/hierarchy2"/>
    <dgm:cxn modelId="{646CCC2E-C2E6-4AA4-B07E-F8E7EBF232B4}" type="presParOf" srcId="{0C3D89B5-68AB-46A8-88CB-29D0D24C410D}" destId="{351C1715-1D6D-4C6D-9E42-1BEFCCDF2061}" srcOrd="0" destOrd="0" presId="urn:microsoft.com/office/officeart/2005/8/layout/hierarchy2"/>
    <dgm:cxn modelId="{F1606BEF-E535-416B-B498-D3FEC7C83EDB}" type="presParOf" srcId="{351C1715-1D6D-4C6D-9E42-1BEFCCDF2061}" destId="{DA953924-7CDA-4F6C-8FCC-30EA00EC2A29}" srcOrd="0" destOrd="0" presId="urn:microsoft.com/office/officeart/2005/8/layout/hierarchy2"/>
    <dgm:cxn modelId="{E8EE0FD4-5F68-4C9F-BEA2-F3FA0E671BC7}" type="presParOf" srcId="{351C1715-1D6D-4C6D-9E42-1BEFCCDF2061}" destId="{2F161D60-D8A8-4B70-BF3A-FCE59AD88AA6}" srcOrd="1" destOrd="0" presId="urn:microsoft.com/office/officeart/2005/8/layout/hierarchy2"/>
    <dgm:cxn modelId="{0716F7ED-4678-4A3B-8C2B-05B34FDD29CB}" type="presParOf" srcId="{2F161D60-D8A8-4B70-BF3A-FCE59AD88AA6}" destId="{44FE5C4E-C52F-4714-980D-0C40ED0A9C1D}" srcOrd="0" destOrd="0" presId="urn:microsoft.com/office/officeart/2005/8/layout/hierarchy2"/>
    <dgm:cxn modelId="{B099921A-8EBD-4D57-9F5B-4777BD296011}" type="presParOf" srcId="{44FE5C4E-C52F-4714-980D-0C40ED0A9C1D}" destId="{25EF4B9C-B65E-4EC9-BF34-2B3EA3568DE5}" srcOrd="0" destOrd="0" presId="urn:microsoft.com/office/officeart/2005/8/layout/hierarchy2"/>
    <dgm:cxn modelId="{D3BF60AE-5089-4A3C-94BC-F98A60B144EF}" type="presParOf" srcId="{2F161D60-D8A8-4B70-BF3A-FCE59AD88AA6}" destId="{2D89B7C2-6C9D-4BC0-974A-973519E74330}" srcOrd="1" destOrd="0" presId="urn:microsoft.com/office/officeart/2005/8/layout/hierarchy2"/>
    <dgm:cxn modelId="{033D202B-3B7E-47C2-BBE2-212A80807916}" type="presParOf" srcId="{2D89B7C2-6C9D-4BC0-974A-973519E74330}" destId="{2288AD70-5462-4505-A16F-B8F416DBAF37}" srcOrd="0" destOrd="0" presId="urn:microsoft.com/office/officeart/2005/8/layout/hierarchy2"/>
    <dgm:cxn modelId="{27B14699-3616-46BF-9521-F41DACDB3491}" type="presParOf" srcId="{2D89B7C2-6C9D-4BC0-974A-973519E74330}" destId="{FC132DBD-DDD7-41E8-B281-8A4A0D1DB836}" srcOrd="1" destOrd="0" presId="urn:microsoft.com/office/officeart/2005/8/layout/hierarchy2"/>
    <dgm:cxn modelId="{6A778AED-2284-4F9E-813D-1996CCDA870A}" type="presParOf" srcId="{2F161D60-D8A8-4B70-BF3A-FCE59AD88AA6}" destId="{C2C432E8-AFA8-4B39-B3FF-9EDF4B7E2DE6}" srcOrd="2" destOrd="0" presId="urn:microsoft.com/office/officeart/2005/8/layout/hierarchy2"/>
    <dgm:cxn modelId="{56984449-1B48-484E-98C7-99A12D6765EC}" type="presParOf" srcId="{C2C432E8-AFA8-4B39-B3FF-9EDF4B7E2DE6}" destId="{A5AFFDE9-8144-4ACF-B636-8A1C83AC51FF}" srcOrd="0" destOrd="0" presId="urn:microsoft.com/office/officeart/2005/8/layout/hierarchy2"/>
    <dgm:cxn modelId="{D5FFD5BE-728A-46DB-AE44-E4BAA91EA9E1}" type="presParOf" srcId="{2F161D60-D8A8-4B70-BF3A-FCE59AD88AA6}" destId="{E3F91FED-D86A-4BDC-9C03-7B05D4F3013A}" srcOrd="3" destOrd="0" presId="urn:microsoft.com/office/officeart/2005/8/layout/hierarchy2"/>
    <dgm:cxn modelId="{440E3DC2-894C-4E19-A35C-39595E2948A1}" type="presParOf" srcId="{E3F91FED-D86A-4BDC-9C03-7B05D4F3013A}" destId="{5144C3F3-46D8-4858-8280-B4D3BB8CB466}" srcOrd="0" destOrd="0" presId="urn:microsoft.com/office/officeart/2005/8/layout/hierarchy2"/>
    <dgm:cxn modelId="{3CA8DAC3-5AC9-403E-905E-A775D284A6F9}" type="presParOf" srcId="{E3F91FED-D86A-4BDC-9C03-7B05D4F3013A}" destId="{3F27288C-0A27-40FA-8CD5-106927492B27}" srcOrd="1" destOrd="0" presId="urn:microsoft.com/office/officeart/2005/8/layout/hierarchy2"/>
  </dgm:cxnLst>
  <dgm:bg>
    <a:gradFill flip="none" rotWithShape="1">
      <a:gsLst>
        <a:gs pos="0">
          <a:schemeClr val="accent4">
            <a:lumMod val="5000"/>
            <a:lumOff val="95000"/>
          </a:schemeClr>
        </a:gs>
        <a:gs pos="74000">
          <a:schemeClr val="accent4">
            <a:lumMod val="45000"/>
            <a:lumOff val="55000"/>
          </a:schemeClr>
        </a:gs>
        <a:gs pos="83000">
          <a:schemeClr val="accent4">
            <a:lumMod val="45000"/>
            <a:lumOff val="55000"/>
          </a:schemeClr>
        </a:gs>
        <a:gs pos="100000">
          <a:schemeClr val="accent4">
            <a:lumMod val="30000"/>
            <a:lumOff val="70000"/>
          </a:schemeClr>
        </a:gs>
      </a:gsLst>
      <a:lin ang="5400000" scaled="1"/>
      <a:tileRect/>
    </a:gra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53924-7CDA-4F6C-8FCC-30EA00EC2A29}">
      <dsp:nvSpPr>
        <dsp:cNvPr id="0" name=""/>
        <dsp:cNvSpPr/>
      </dsp:nvSpPr>
      <dsp:spPr>
        <a:xfrm>
          <a:off x="215" y="1078841"/>
          <a:ext cx="2616938" cy="899133"/>
        </a:xfrm>
        <a:prstGeom prst="roundRect">
          <a:avLst>
            <a:gd name="adj" fmla="val 10000"/>
          </a:avLst>
        </a:prstGeom>
        <a:solidFill>
          <a:schemeClr val="accent2">
            <a:alpha val="8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kern="1200" dirty="0">
              <a:solidFill>
                <a:schemeClr val="tx1"/>
              </a:solidFill>
            </a:rPr>
            <a:t>Perkalian pecahan desimal</a:t>
          </a:r>
        </a:p>
      </dsp:txBody>
      <dsp:txXfrm>
        <a:off x="26550" y="1105176"/>
        <a:ext cx="2564268" cy="846463"/>
      </dsp:txXfrm>
    </dsp:sp>
    <dsp:sp modelId="{44FE5C4E-C52F-4714-980D-0C40ED0A9C1D}">
      <dsp:nvSpPr>
        <dsp:cNvPr id="0" name=""/>
        <dsp:cNvSpPr/>
      </dsp:nvSpPr>
      <dsp:spPr>
        <a:xfrm rot="19964396">
          <a:off x="2549573" y="1209885"/>
          <a:ext cx="1216989" cy="79628"/>
        </a:xfrm>
        <a:custGeom>
          <a:avLst/>
          <a:gdLst/>
          <a:ahLst/>
          <a:cxnLst/>
          <a:rect l="0" t="0" r="0" b="0"/>
          <a:pathLst>
            <a:path>
              <a:moveTo>
                <a:pt x="0" y="39814"/>
              </a:moveTo>
              <a:lnTo>
                <a:pt x="1216989" y="39814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500" kern="1200">
            <a:solidFill>
              <a:schemeClr val="tx1"/>
            </a:solidFill>
          </a:endParaRPr>
        </a:p>
      </dsp:txBody>
      <dsp:txXfrm>
        <a:off x="3127643" y="1219274"/>
        <a:ext cx="60849" cy="60849"/>
      </dsp:txXfrm>
    </dsp:sp>
    <dsp:sp modelId="{2288AD70-5462-4505-A16F-B8F416DBAF37}">
      <dsp:nvSpPr>
        <dsp:cNvPr id="0" name=""/>
        <dsp:cNvSpPr/>
      </dsp:nvSpPr>
      <dsp:spPr>
        <a:xfrm>
          <a:off x="3698981" y="515872"/>
          <a:ext cx="4631867" cy="910235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kern="1200" dirty="0">
              <a:solidFill>
                <a:schemeClr val="tx1"/>
              </a:solidFill>
            </a:rPr>
            <a:t>Mengubah menjadi pecahan biasa terlebih dahulu</a:t>
          </a:r>
        </a:p>
      </dsp:txBody>
      <dsp:txXfrm>
        <a:off x="3725641" y="542532"/>
        <a:ext cx="4578547" cy="856915"/>
      </dsp:txXfrm>
    </dsp:sp>
    <dsp:sp modelId="{C2C432E8-AFA8-4B39-B3FF-9EDF4B7E2DE6}">
      <dsp:nvSpPr>
        <dsp:cNvPr id="0" name=""/>
        <dsp:cNvSpPr/>
      </dsp:nvSpPr>
      <dsp:spPr>
        <a:xfrm rot="1633396">
          <a:off x="2549774" y="1766863"/>
          <a:ext cx="1216587" cy="79628"/>
        </a:xfrm>
        <a:custGeom>
          <a:avLst/>
          <a:gdLst/>
          <a:ahLst/>
          <a:cxnLst/>
          <a:rect l="0" t="0" r="0" b="0"/>
          <a:pathLst>
            <a:path>
              <a:moveTo>
                <a:pt x="0" y="39814"/>
              </a:moveTo>
              <a:lnTo>
                <a:pt x="1216587" y="39814"/>
              </a:lnTo>
            </a:path>
          </a:pathLst>
        </a:custGeom>
        <a:noFill/>
        <a:ln w="1905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d-ID" sz="500" kern="1200">
            <a:solidFill>
              <a:schemeClr val="tx1"/>
            </a:solidFill>
          </a:endParaRPr>
        </a:p>
      </dsp:txBody>
      <dsp:txXfrm>
        <a:off x="3127653" y="1776263"/>
        <a:ext cx="60829" cy="60829"/>
      </dsp:txXfrm>
    </dsp:sp>
    <dsp:sp modelId="{5144C3F3-46D8-4858-8280-B4D3BB8CB466}">
      <dsp:nvSpPr>
        <dsp:cNvPr id="0" name=""/>
        <dsp:cNvSpPr/>
      </dsp:nvSpPr>
      <dsp:spPr>
        <a:xfrm>
          <a:off x="3698981" y="1628950"/>
          <a:ext cx="4632003" cy="911993"/>
        </a:xfrm>
        <a:prstGeom prst="roundRect">
          <a:avLst>
            <a:gd name="adj" fmla="val 10000"/>
          </a:avLst>
        </a:prstGeom>
        <a:solidFill>
          <a:schemeClr val="accent2">
            <a:alpha val="7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700" kern="1200" dirty="0">
              <a:solidFill>
                <a:schemeClr val="tx1"/>
              </a:solidFill>
            </a:rPr>
            <a:t>Cara bersusun ke bawah</a:t>
          </a:r>
        </a:p>
      </dsp:txBody>
      <dsp:txXfrm>
        <a:off x="3725692" y="1655661"/>
        <a:ext cx="4578581" cy="8585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2664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6397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2363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058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6406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21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642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80334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290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552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65553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848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F54EAD8-3EE7-4DE0-A54D-620BE925ABF0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C03A2A1-E956-4C53-ADA1-8977303EE78F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31141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3.png"/><Relationship Id="rId5" Type="http://schemas.openxmlformats.org/officeDocument/2006/relationships/image" Target="../media/image92.png"/><Relationship Id="rId4" Type="http://schemas.openxmlformats.org/officeDocument/2006/relationships/image" Target="../media/image9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9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"/>
            <a:ext cx="12192000" cy="68715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5918954" y="1650652"/>
            <a:ext cx="4856907" cy="35396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Teks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5333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Matematika</a:t>
            </a:r>
            <a:endParaRPr lang="en-US" sz="4267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4267" b="1" dirty="0" err="1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id-ID" sz="4267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V</a:t>
            </a:r>
            <a:endParaRPr lang="en-US" sz="4267" b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23" y="943301"/>
            <a:ext cx="3906143" cy="49849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7694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060951" y="177801"/>
            <a:ext cx="7010400" cy="5772150"/>
            <a:chOff x="3795402" y="133350"/>
            <a:chExt cx="5257800" cy="4328802"/>
          </a:xfrm>
        </p:grpSpPr>
        <p:sp>
          <p:nvSpPr>
            <p:cNvPr id="11" name="Oval 10"/>
            <p:cNvSpPr/>
            <p:nvPr/>
          </p:nvSpPr>
          <p:spPr>
            <a:xfrm>
              <a:off x="4190689" y="133350"/>
              <a:ext cx="4329113" cy="432880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12" name="Rectangle 1"/>
            <p:cNvSpPr>
              <a:spLocks noChangeArrowheads="1"/>
            </p:cNvSpPr>
            <p:nvPr/>
          </p:nvSpPr>
          <p:spPr bwMode="auto">
            <a:xfrm>
              <a:off x="4862202" y="2024564"/>
              <a:ext cx="3657600" cy="1300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id-ID" sz="5333" b="1" dirty="0"/>
                <a:t>Operasi Hitung Pecahan</a:t>
              </a:r>
              <a:endParaRPr lang="en-US" sz="5333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795402" y="1352462"/>
              <a:ext cx="5257800" cy="6847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d-ID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Bab </a:t>
              </a:r>
              <a:r>
                <a:rPr lang="en-US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1</a:t>
              </a:r>
            </a:p>
          </p:txBody>
        </p:sp>
      </p:grpSp>
      <p:pic>
        <p:nvPicPr>
          <p:cNvPr id="8" name="Picture 2" descr="C:\Users\P1846\Desktop\Koreksi BUPING PPKN 1\gbr opening.png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4991" y="342869"/>
            <a:ext cx="6604000" cy="617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304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Y:\TRANSIT JOB GAMBAR\Tematik 4E\anak pakai seragam-D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5251" y="1895049"/>
            <a:ext cx="2623395" cy="3816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363201" cy="6722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" name="TextBox 39"/>
          <p:cNvSpPr txBox="1"/>
          <p:nvPr/>
        </p:nvSpPr>
        <p:spPr>
          <a:xfrm>
            <a:off x="241934" y="-25400"/>
            <a:ext cx="849566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</a:rPr>
              <a:t>Materi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en-US" sz="3733" b="1" dirty="0" err="1">
                <a:solidFill>
                  <a:schemeClr val="bg1"/>
                </a:solidFill>
              </a:rPr>
              <a:t>Inti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id-ID" sz="3733" b="1" dirty="0">
                <a:solidFill>
                  <a:schemeClr val="bg1"/>
                </a:solidFill>
              </a:rPr>
              <a:t>3</a:t>
            </a:r>
            <a:r>
              <a:rPr lang="en-US" sz="3733" b="1" dirty="0">
                <a:solidFill>
                  <a:schemeClr val="bg1"/>
                </a:solidFill>
              </a:rPr>
              <a:t>: </a:t>
            </a:r>
            <a:r>
              <a:rPr lang="id-ID" sz="3733" b="1" dirty="0">
                <a:solidFill>
                  <a:schemeClr val="bg1"/>
                </a:solidFill>
              </a:rPr>
              <a:t>Perkalian Pecahan </a:t>
            </a:r>
            <a:endParaRPr lang="en-US" sz="3733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346" y="685801"/>
            <a:ext cx="488588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bg2">
                    <a:lumMod val="25000"/>
                  </a:schemeClr>
                </a:solidFill>
              </a:rPr>
              <a:t>Perkalian pecahan desimal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95582689"/>
              </p:ext>
            </p:extLst>
          </p:nvPr>
        </p:nvGraphicFramePr>
        <p:xfrm>
          <a:off x="406399" y="1606381"/>
          <a:ext cx="8331200" cy="3056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944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363201" cy="6722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" name="TextBox 39"/>
          <p:cNvSpPr txBox="1"/>
          <p:nvPr/>
        </p:nvSpPr>
        <p:spPr>
          <a:xfrm>
            <a:off x="241934" y="-25400"/>
            <a:ext cx="849566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</a:rPr>
              <a:t>Materi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en-US" sz="3733" b="1" dirty="0" err="1">
                <a:solidFill>
                  <a:schemeClr val="bg1"/>
                </a:solidFill>
              </a:rPr>
              <a:t>Inti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id-ID" sz="3733" b="1" dirty="0">
                <a:solidFill>
                  <a:schemeClr val="bg1"/>
                </a:solidFill>
              </a:rPr>
              <a:t>3</a:t>
            </a:r>
            <a:r>
              <a:rPr lang="en-US" sz="3733" b="1" dirty="0">
                <a:solidFill>
                  <a:schemeClr val="bg1"/>
                </a:solidFill>
              </a:rPr>
              <a:t>: </a:t>
            </a:r>
            <a:r>
              <a:rPr lang="id-ID" sz="3733" b="1" dirty="0">
                <a:solidFill>
                  <a:schemeClr val="bg1"/>
                </a:solidFill>
              </a:rPr>
              <a:t>PerkalianPecahan </a:t>
            </a:r>
            <a:endParaRPr lang="en-US" sz="3733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346" y="685801"/>
            <a:ext cx="4885889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bg2">
                    <a:lumMod val="25000"/>
                  </a:schemeClr>
                </a:solidFill>
              </a:rPr>
              <a:t>Perkalian pecahan desimal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62951" y="1269421"/>
            <a:ext cx="120738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2400" dirty="0"/>
              <a:t>Contoh: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450165" y="1772185"/>
                <a:ext cx="2349305" cy="5027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1,2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667" dirty="0"/>
                  <a:t>×</a:t>
                </a:r>
                <a:r>
                  <a:rPr lang="id-ID" sz="2667" dirty="0"/>
                  <a:t> 0,8 = . . . .</a:t>
                </a:r>
                <a:endParaRPr lang="en-US" sz="2667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65" y="1772185"/>
                <a:ext cx="2349305" cy="502766"/>
              </a:xfrm>
              <a:prstGeom prst="rect">
                <a:avLst/>
              </a:prstGeom>
              <a:blipFill>
                <a:blip r:embed="rId3"/>
                <a:stretch>
                  <a:fillRect l="-4935" t="-12195" b="-31707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10140" y="2376704"/>
            <a:ext cx="3449061" cy="91940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400" dirty="0"/>
              <a:t>Cara 1: diubah ke bentuk pecahan biasa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4560023" y="2376704"/>
            <a:ext cx="3122592" cy="9194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400" dirty="0"/>
              <a:t>Cara 2: dengan cara bersusun ke bawah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259458" y="3561896"/>
                <a:ext cx="1946782" cy="66927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9458" y="3561896"/>
                <a:ext cx="1946782" cy="66927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1367359" y="4231170"/>
                <a:ext cx="1197076" cy="674993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96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359" y="4231170"/>
                <a:ext cx="1197076" cy="674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1378450" y="4967817"/>
            <a:ext cx="1197076" cy="5027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 = 0,96</a:t>
            </a:r>
            <a:endParaRPr lang="en-US" sz="2667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Box 46"/>
              <p:cNvSpPr txBox="1"/>
              <p:nvPr/>
            </p:nvSpPr>
            <p:spPr>
              <a:xfrm>
                <a:off x="217204" y="3634210"/>
                <a:ext cx="1814797" cy="50276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1,2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667" dirty="0"/>
                  <a:t>×</a:t>
                </a:r>
                <a:r>
                  <a:rPr lang="id-ID" sz="2667" dirty="0"/>
                  <a:t> 0,8 =</a:t>
                </a:r>
                <a:endParaRPr lang="en-US" sz="2667" dirty="0"/>
              </a:p>
            </p:txBody>
          </p:sp>
        </mc:Choice>
        <mc:Fallback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204" y="3634210"/>
                <a:ext cx="1814797" cy="502766"/>
              </a:xfrm>
              <a:prstGeom prst="rect">
                <a:avLst/>
              </a:prstGeom>
              <a:blipFill>
                <a:blip r:embed="rId6"/>
                <a:stretch>
                  <a:fillRect l="-6397" t="-12048" b="-3132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549820" y="3667860"/>
            <a:ext cx="271563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400" dirty="0"/>
              <a:t>1,2</a:t>
            </a:r>
            <a:endParaRPr lang="en-US" sz="2400" dirty="0"/>
          </a:p>
        </p:txBody>
      </p:sp>
      <p:sp>
        <p:nvSpPr>
          <p:cNvPr id="50" name="TextBox 49"/>
          <p:cNvSpPr txBox="1"/>
          <p:nvPr/>
        </p:nvSpPr>
        <p:spPr>
          <a:xfrm>
            <a:off x="4554922" y="4138709"/>
            <a:ext cx="2715637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400" dirty="0"/>
              <a:t>0,8</a:t>
            </a:r>
            <a:endParaRPr lang="en-US" sz="2400" dirty="0"/>
          </a:p>
        </p:txBody>
      </p:sp>
      <p:sp>
        <p:nvSpPr>
          <p:cNvPr id="51" name="TextBox 50"/>
          <p:cNvSpPr txBox="1"/>
          <p:nvPr/>
        </p:nvSpPr>
        <p:spPr>
          <a:xfrm>
            <a:off x="4560023" y="4571112"/>
            <a:ext cx="2736325" cy="4764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400" dirty="0"/>
              <a:t>96</a:t>
            </a:r>
            <a:endParaRPr lang="en-US" sz="2400" dirty="0"/>
          </a:p>
        </p:txBody>
      </p:sp>
      <p:grpSp>
        <p:nvGrpSpPr>
          <p:cNvPr id="52" name="Group 51"/>
          <p:cNvGrpSpPr/>
          <p:nvPr/>
        </p:nvGrpSpPr>
        <p:grpSpPr>
          <a:xfrm>
            <a:off x="4527637" y="4386700"/>
            <a:ext cx="3748985" cy="461665"/>
            <a:chOff x="184078" y="3503265"/>
            <a:chExt cx="2811739" cy="346249"/>
          </a:xfrm>
          <a:solidFill>
            <a:schemeClr val="bg1"/>
          </a:solidFill>
        </p:grpSpPr>
        <p:cxnSp>
          <p:nvCxnSpPr>
            <p:cNvPr id="53" name="Straight Connector 52"/>
            <p:cNvCxnSpPr/>
            <p:nvPr/>
          </p:nvCxnSpPr>
          <p:spPr>
            <a:xfrm flipV="1">
              <a:off x="184078" y="3681037"/>
              <a:ext cx="799963" cy="1884"/>
            </a:xfrm>
            <a:prstGeom prst="line">
              <a:avLst/>
            </a:prstGeom>
            <a:grpFill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959089" y="3503265"/>
              <a:ext cx="2036728" cy="3462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L="232828" indent="-232828"/>
              <a:r>
                <a:rPr lang="en-US" sz="2400" dirty="0"/>
                <a:t>×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4325190" y="4950092"/>
            <a:ext cx="2768607" cy="461665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400" dirty="0"/>
              <a:t>00</a:t>
            </a:r>
            <a:endParaRPr lang="en-US" sz="2400" dirty="0"/>
          </a:p>
        </p:txBody>
      </p:sp>
      <p:grpSp>
        <p:nvGrpSpPr>
          <p:cNvPr id="57" name="Group 56"/>
          <p:cNvGrpSpPr/>
          <p:nvPr/>
        </p:nvGrpSpPr>
        <p:grpSpPr>
          <a:xfrm>
            <a:off x="4370168" y="5124211"/>
            <a:ext cx="3748985" cy="461665"/>
            <a:chOff x="184078" y="3503265"/>
            <a:chExt cx="2811739" cy="346249"/>
          </a:xfrm>
        </p:grpSpPr>
        <p:cxnSp>
          <p:nvCxnSpPr>
            <p:cNvPr id="58" name="Straight Connector 57"/>
            <p:cNvCxnSpPr/>
            <p:nvPr/>
          </p:nvCxnSpPr>
          <p:spPr>
            <a:xfrm flipV="1">
              <a:off x="184078" y="3681037"/>
              <a:ext cx="799963" cy="188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959089" y="3503265"/>
              <a:ext cx="2036728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32828" indent="-232828"/>
              <a:r>
                <a:rPr lang="en-US" sz="2400" dirty="0"/>
                <a:t>+</a:t>
              </a: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325190" y="5735608"/>
            <a:ext cx="2768607" cy="461665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400" dirty="0"/>
              <a:t>0,96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5892800" y="3885271"/>
            <a:ext cx="1200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5892800" y="4382143"/>
            <a:ext cx="12009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>
            <a:cxnSpLocks/>
          </p:cNvCxnSpPr>
          <p:nvPr/>
        </p:nvCxnSpPr>
        <p:spPr>
          <a:xfrm>
            <a:off x="5892800" y="5585876"/>
            <a:ext cx="1200997" cy="307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7325982" y="3667860"/>
            <a:ext cx="345838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2400" dirty="0"/>
              <a:t>1 angka di belakang koma</a:t>
            </a:r>
            <a:endParaRPr lang="en-US" sz="2400" dirty="0"/>
          </a:p>
        </p:txBody>
      </p:sp>
      <p:sp>
        <p:nvSpPr>
          <p:cNvPr id="64" name="TextBox 63"/>
          <p:cNvSpPr txBox="1"/>
          <p:nvPr/>
        </p:nvSpPr>
        <p:spPr>
          <a:xfrm>
            <a:off x="7344196" y="4109446"/>
            <a:ext cx="345838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id-ID" sz="2400" dirty="0"/>
              <a:t>1 angka di belakang koma</a:t>
            </a:r>
            <a:endParaRPr lang="en-US" sz="2400" dirty="0"/>
          </a:p>
        </p:txBody>
      </p:sp>
      <p:sp>
        <p:nvSpPr>
          <p:cNvPr id="65" name="TextBox 64"/>
          <p:cNvSpPr txBox="1"/>
          <p:nvPr/>
        </p:nvSpPr>
        <p:spPr>
          <a:xfrm>
            <a:off x="7413905" y="5216846"/>
            <a:ext cx="3391495" cy="830997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r>
              <a:rPr lang="id-ID" sz="2400" dirty="0"/>
              <a:t>Hasilnya 1 + 1 = 2 angka di belakang koma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30689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38" grpId="0" animBg="1"/>
      <p:bldP spid="39" grpId="0" animBg="1"/>
      <p:bldP spid="30" grpId="0" animBg="1"/>
      <p:bldP spid="34" grpId="0" animBg="1"/>
      <p:bldP spid="26" grpId="0" animBg="1"/>
      <p:bldP spid="29" grpId="0" animBg="1"/>
      <p:bldP spid="45" grpId="0" animBg="1"/>
      <p:bldP spid="47" grpId="0" animBg="1"/>
      <p:bldP spid="48" grpId="0" animBg="1"/>
      <p:bldP spid="50" grpId="0" animBg="1"/>
      <p:bldP spid="51" grpId="0" animBg="1"/>
      <p:bldP spid="56" grpId="0" animBg="1"/>
      <p:bldP spid="60" grpId="0" animBg="1"/>
      <p:bldP spid="63" grpId="0" animBg="1"/>
      <p:bldP spid="64" grpId="0" animBg="1"/>
      <p:bldP spid="6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0" y="76201"/>
            <a:ext cx="1686560" cy="613295"/>
          </a:xfrm>
          <a:prstGeom prst="rect">
            <a:avLst/>
          </a:prstGeom>
          <a:ln>
            <a:noFill/>
          </a:ln>
          <a:effectLst>
            <a:outerShdw blurRad="215900" dist="139700" dir="2700000" sx="61000" sy="61000" algn="tl" rotWithShape="0">
              <a:srgbClr val="333333">
                <a:alpha val="38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181094" y="166276"/>
            <a:ext cx="3682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Perkalian</a:t>
            </a:r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Desimal</a:t>
            </a:r>
            <a:endParaRPr lang="en-US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7052" y="2200781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Penyelesaian</a:t>
            </a:r>
            <a:r>
              <a:rPr lang="en-US" sz="2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83344" y="2181776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Penyelesaian</a:t>
            </a:r>
            <a:r>
              <a:rPr lang="en-US" sz="2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39606" y="2848394"/>
            <a:ext cx="13901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2,5 × 0,3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848406" y="3310059"/>
                <a:ext cx="1604414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406" y="3310059"/>
                <a:ext cx="1604414" cy="79367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849347" y="4160858"/>
                <a:ext cx="1078052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347" y="4160858"/>
                <a:ext cx="1078052" cy="79367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839606" y="5055199"/>
                <a:ext cx="114056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240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,75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606" y="5055199"/>
                <a:ext cx="1140569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783344" y="762066"/>
            <a:ext cx="4418197" cy="1419710"/>
            <a:chOff x="783344" y="762066"/>
            <a:chExt cx="4418197" cy="1419710"/>
          </a:xfrm>
        </p:grpSpPr>
        <p:sp>
          <p:nvSpPr>
            <p:cNvPr id="6" name="TextBox 5"/>
            <p:cNvSpPr txBox="1"/>
            <p:nvPr/>
          </p:nvSpPr>
          <p:spPr>
            <a:xfrm>
              <a:off x="783344" y="762066"/>
              <a:ext cx="1460656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Contoh</a:t>
              </a:r>
              <a:r>
                <a:rPr lang="en-US" sz="26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783344" y="1720111"/>
              <a:ext cx="233429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2,5 × 0,3 = . . . .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83344" y="1291785"/>
              <a:ext cx="441819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Diubah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menjadi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pecahan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biasa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6437188" y="1283833"/>
            <a:ext cx="3610284" cy="916948"/>
            <a:chOff x="6437188" y="1283833"/>
            <a:chExt cx="3610284" cy="916948"/>
          </a:xfrm>
        </p:grpSpPr>
        <p:sp>
          <p:nvSpPr>
            <p:cNvPr id="5" name="TextBox 4"/>
            <p:cNvSpPr txBox="1"/>
            <p:nvPr/>
          </p:nvSpPr>
          <p:spPr>
            <a:xfrm>
              <a:off x="6617052" y="1739116"/>
              <a:ext cx="250581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2,15 × 1,6 = . . . .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437188" y="1283833"/>
              <a:ext cx="36102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Cara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bersusun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ke</a:t>
              </a:r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400" dirty="0" err="1">
                  <a:latin typeface="Arial" panose="020B0604020202020204" pitchFamily="34" charset="0"/>
                  <a:cs typeface="Arial" panose="020B0604020202020204" pitchFamily="34" charset="0"/>
                </a:rPr>
                <a:t>bawah</a:t>
              </a:r>
              <a:endParaRPr lang="en-US" sz="2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6579065" y="3859499"/>
            <a:ext cx="3613207" cy="1206741"/>
            <a:chOff x="6579065" y="3859499"/>
            <a:chExt cx="3613207" cy="1206741"/>
          </a:xfrm>
        </p:grpSpPr>
        <p:cxnSp>
          <p:nvCxnSpPr>
            <p:cNvPr id="14" name="Straight Connector 13"/>
            <p:cNvCxnSpPr/>
            <p:nvPr/>
          </p:nvCxnSpPr>
          <p:spPr>
            <a:xfrm>
              <a:off x="6579065" y="4835408"/>
              <a:ext cx="126685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8071994" y="4604575"/>
              <a:ext cx="3642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+</a:t>
              </a:r>
              <a:endParaRPr lang="en-US" sz="2400" dirty="0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6602302" y="3859499"/>
              <a:ext cx="3589970" cy="954107"/>
              <a:chOff x="6602302" y="3859499"/>
              <a:chExt cx="3589970" cy="954107"/>
            </a:xfrm>
          </p:grpSpPr>
          <p:sp>
            <p:nvSpPr>
              <p:cNvPr id="13" name="Rectangle 12"/>
              <p:cNvSpPr/>
              <p:nvPr/>
            </p:nvSpPr>
            <p:spPr>
              <a:xfrm>
                <a:off x="6602302" y="3859499"/>
                <a:ext cx="986167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1290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215</a:t>
                </a: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8052205" y="4103738"/>
                <a:ext cx="68594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 flipV="1">
                <a:off x="8071994" y="4557697"/>
                <a:ext cx="666151" cy="345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Rectangle 34"/>
              <p:cNvSpPr/>
              <p:nvPr/>
            </p:nvSpPr>
            <p:spPr>
              <a:xfrm>
                <a:off x="8785667" y="3903683"/>
                <a:ext cx="140660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 × 215</a:t>
                </a: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8785667" y="4362228"/>
                <a:ext cx="1406605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 × 215</a:t>
                </a:r>
              </a:p>
            </p:txBody>
          </p:sp>
        </p:grpSp>
      </p:grpSp>
      <p:grpSp>
        <p:nvGrpSpPr>
          <p:cNvPr id="20" name="Group 19"/>
          <p:cNvGrpSpPr/>
          <p:nvPr/>
        </p:nvGrpSpPr>
        <p:grpSpPr>
          <a:xfrm>
            <a:off x="6603104" y="2866284"/>
            <a:ext cx="5086253" cy="1141397"/>
            <a:chOff x="6603104" y="2866284"/>
            <a:chExt cx="5086253" cy="1141397"/>
          </a:xfrm>
        </p:grpSpPr>
        <p:sp>
          <p:nvSpPr>
            <p:cNvPr id="8" name="TextBox 7"/>
            <p:cNvSpPr txBox="1"/>
            <p:nvPr/>
          </p:nvSpPr>
          <p:spPr>
            <a:xfrm>
              <a:off x="6603104" y="2866284"/>
              <a:ext cx="984565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2,15 </a:t>
              </a:r>
            </a:p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1,6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6603104" y="3776849"/>
              <a:ext cx="126685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8071994" y="3546016"/>
              <a:ext cx="3642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>
                  <a:latin typeface="Arial" panose="020B0604020202020204" pitchFamily="34" charset="0"/>
                  <a:cs typeface="Arial" panose="020B0604020202020204" pitchFamily="34" charset="0"/>
                </a:rPr>
                <a:t>×</a:t>
              </a:r>
              <a:endParaRPr lang="en-US" sz="2400" dirty="0"/>
            </a:p>
          </p:txBody>
        </p:sp>
        <p:sp>
          <p:nvSpPr>
            <p:cNvPr id="37" name="Right Brace 36"/>
            <p:cNvSpPr/>
            <p:nvPr/>
          </p:nvSpPr>
          <p:spPr>
            <a:xfrm>
              <a:off x="7869959" y="2866284"/>
              <a:ext cx="182246" cy="679732"/>
            </a:xfrm>
            <a:prstGeom prst="rightBrac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8254095" y="2883933"/>
              <a:ext cx="3435262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banyak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angka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belakang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koma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 + 1 = 3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601502" y="3683160"/>
            <a:ext cx="3590770" cy="2031198"/>
            <a:chOff x="6601502" y="3683160"/>
            <a:chExt cx="3590770" cy="2031198"/>
          </a:xfrm>
        </p:grpSpPr>
        <p:sp>
          <p:nvSpPr>
            <p:cNvPr id="16" name="Rectangle 15"/>
            <p:cNvSpPr/>
            <p:nvPr/>
          </p:nvSpPr>
          <p:spPr>
            <a:xfrm>
              <a:off x="6601502" y="4923367"/>
              <a:ext cx="1085554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3,440</a:t>
              </a:r>
            </a:p>
          </p:txBody>
        </p:sp>
        <p:sp>
          <p:nvSpPr>
            <p:cNvPr id="39" name="Bent-Up Arrow 38"/>
            <p:cNvSpPr/>
            <p:nvPr/>
          </p:nvSpPr>
          <p:spPr>
            <a:xfrm rot="16200000" flipH="1">
              <a:off x="8406394" y="3928479"/>
              <a:ext cx="2031198" cy="1540559"/>
            </a:xfrm>
            <a:prstGeom prst="bentUpArrow">
              <a:avLst>
                <a:gd name="adj1" fmla="val 15579"/>
                <a:gd name="adj2" fmla="val 19818"/>
                <a:gd name="adj3" fmla="val 30653"/>
              </a:avLst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735110" y="2902963"/>
            <a:ext cx="3511479" cy="1015663"/>
            <a:chOff x="2735110" y="2902963"/>
            <a:chExt cx="3511479" cy="1015663"/>
          </a:xfrm>
        </p:grpSpPr>
        <p:sp>
          <p:nvSpPr>
            <p:cNvPr id="46" name="Right Arrow 45"/>
            <p:cNvSpPr/>
            <p:nvPr/>
          </p:nvSpPr>
          <p:spPr>
            <a:xfrm>
              <a:off x="2735110" y="2979017"/>
              <a:ext cx="432494" cy="662083"/>
            </a:xfrm>
            <a:prstGeom prst="rightArrow">
              <a:avLst/>
            </a:prstGeom>
            <a:solidFill>
              <a:srgbClr val="FFC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270989" y="2902963"/>
              <a:ext cx="2975600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angka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di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belakang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koma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sama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dengan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pecahan</a:t>
              </a:r>
              <a:r>
                <a:rPr lang="en-US" sz="2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persepuluh</a:t>
              </a:r>
              <a:endParaRPr 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7014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  <p:bldP spid="26" grpId="0"/>
      <p:bldP spid="27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E:\ELISA\PPT ESPS\2016\ESPS edisi kurnas\PERINTILAN ESPS KURNAS\pita label 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10363201" cy="672227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40" name="TextBox 39"/>
          <p:cNvSpPr txBox="1"/>
          <p:nvPr/>
        </p:nvSpPr>
        <p:spPr>
          <a:xfrm>
            <a:off x="241934" y="-25400"/>
            <a:ext cx="8495665" cy="6667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b="1" dirty="0" err="1">
                <a:solidFill>
                  <a:schemeClr val="bg1"/>
                </a:solidFill>
              </a:rPr>
              <a:t>Materi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en-US" sz="3733" b="1" dirty="0" err="1">
                <a:solidFill>
                  <a:schemeClr val="bg1"/>
                </a:solidFill>
              </a:rPr>
              <a:t>Inti</a:t>
            </a:r>
            <a:r>
              <a:rPr lang="en-US" sz="3733" b="1" dirty="0">
                <a:solidFill>
                  <a:schemeClr val="bg1"/>
                </a:solidFill>
              </a:rPr>
              <a:t> </a:t>
            </a:r>
            <a:r>
              <a:rPr lang="id-ID" sz="3733" b="1" dirty="0">
                <a:solidFill>
                  <a:schemeClr val="bg1"/>
                </a:solidFill>
              </a:rPr>
              <a:t>3</a:t>
            </a:r>
            <a:r>
              <a:rPr lang="en-US" sz="3733" b="1" dirty="0">
                <a:solidFill>
                  <a:schemeClr val="bg1"/>
                </a:solidFill>
              </a:rPr>
              <a:t>: </a:t>
            </a:r>
            <a:r>
              <a:rPr lang="id-ID" sz="3733" b="1" dirty="0">
                <a:solidFill>
                  <a:schemeClr val="bg1"/>
                </a:solidFill>
              </a:rPr>
              <a:t>Perkalian Pecahan </a:t>
            </a:r>
            <a:endParaRPr lang="en-US" sz="3733" b="1" dirty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30345" y="685801"/>
            <a:ext cx="6411948" cy="584775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id-ID" sz="3200" b="1" dirty="0">
                <a:solidFill>
                  <a:schemeClr val="bg2">
                    <a:lumMod val="25000"/>
                  </a:schemeClr>
                </a:solidFill>
              </a:rPr>
              <a:t>Perkalian berbagai bentuk pecahan</a:t>
            </a:r>
            <a:endParaRPr lang="en-US" sz="3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36164" y="1395214"/>
            <a:ext cx="9327065" cy="889943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>
                <a:solidFill>
                  <a:schemeClr val="tx1"/>
                </a:solidFill>
              </a:rPr>
              <a:t>Untuk menentukan hasil perkalian berbagai bentuk pecahan, ubahlah pecahan tersebut menjadi bentuk yang sama terlebih dahulu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52145" y="2395696"/>
            <a:ext cx="1207382" cy="461665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none" rtlCol="0">
            <a:spAutoFit/>
          </a:bodyPr>
          <a:lstStyle/>
          <a:p>
            <a:r>
              <a:rPr lang="id-ID" sz="2400" dirty="0"/>
              <a:t>Contoh: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116613" y="2820079"/>
                <a:ext cx="3283123" cy="671594"/>
              </a:xfrm>
              <a:prstGeom prst="rect">
                <a:avLst/>
              </a:prstGeom>
              <a:gradFill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0,35 </a:t>
                </a:r>
                <a14:m>
                  <m:oMath xmlns:m="http://schemas.openxmlformats.org/officeDocument/2006/math"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</a:rPr>
                      <m:t>= . . . .</m:t>
                    </m:r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13" y="2820079"/>
                <a:ext cx="3283123" cy="671594"/>
              </a:xfrm>
              <a:prstGeom prst="rect">
                <a:avLst/>
              </a:prstGeom>
              <a:blipFill>
                <a:blip r:embed="rId3"/>
                <a:stretch>
                  <a:fillRect l="-3525" b="-109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365597" y="4657057"/>
                <a:ext cx="2290571" cy="671594"/>
              </a:xfrm>
              <a:prstGeom prst="rect">
                <a:avLst/>
              </a:prstGeom>
              <a:gradFill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0,35 </a:t>
                </a:r>
                <a14:m>
                  <m:oMath xmlns:m="http://schemas.openxmlformats.org/officeDocument/2006/math"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d-ID" sz="2667" dirty="0"/>
                  <a:t> = </a:t>
                </a:r>
                <a:endParaRPr lang="en-US" sz="2667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597" y="4657057"/>
                <a:ext cx="2290571" cy="671594"/>
              </a:xfrm>
              <a:prstGeom prst="rect">
                <a:avLst/>
              </a:prstGeom>
              <a:blipFill>
                <a:blip r:embed="rId4"/>
                <a:stretch>
                  <a:fillRect l="-5053" b="-10909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223888" y="3638724"/>
            <a:ext cx="3812345" cy="91940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400" dirty="0"/>
              <a:t>Cara 1: pecahan disamakan menjadi bentuk biasa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6018624" y="3502977"/>
            <a:ext cx="4344576" cy="91940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d-ID" sz="2400" dirty="0"/>
              <a:t>Cara 2: diubah menjadi pecahan desimal</a:t>
            </a:r>
            <a:endParaRPr lang="en-US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2004769" y="4653304"/>
                <a:ext cx="1762015" cy="680892"/>
              </a:xfrm>
              <a:prstGeom prst="rect">
                <a:avLst/>
              </a:prstGeom>
              <a:gradFill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04769" y="4653304"/>
                <a:ext cx="1762015" cy="68089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1641063" y="5334291"/>
                <a:ext cx="1197076" cy="680892"/>
              </a:xfrm>
              <a:prstGeom prst="rect">
                <a:avLst/>
              </a:prstGeom>
              <a:gradFill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105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200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063" y="5334291"/>
                <a:ext cx="1197076" cy="68089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/>
              <p:nvPr/>
            </p:nvSpPr>
            <p:spPr>
              <a:xfrm>
                <a:off x="2517299" y="5316602"/>
                <a:ext cx="1197076" cy="674993"/>
              </a:xfrm>
              <a:prstGeom prst="rect">
                <a:avLst/>
              </a:prstGeom>
              <a:gradFill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 </a:t>
                </a:r>
                <a14:m>
                  <m:oMath xmlns:m="http://schemas.openxmlformats.org/officeDocument/2006/math">
                    <m:r>
                      <a:rPr lang="id-ID" sz="2667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40</m:t>
                        </m:r>
                      </m:den>
                    </m:f>
                  </m:oMath>
                </a14:m>
                <a:endParaRPr lang="en-US" sz="2667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7299" y="5316602"/>
                <a:ext cx="1197076" cy="6749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6181433" y="4487925"/>
                <a:ext cx="2290571" cy="671594"/>
              </a:xfrm>
              <a:prstGeom prst="rect">
                <a:avLst/>
              </a:prstGeom>
              <a:gradFill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/>
                  <a:t>0,35 </a:t>
                </a:r>
                <a14:m>
                  <m:oMath xmlns:m="http://schemas.openxmlformats.org/officeDocument/2006/math"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</m:t>
                    </m:r>
                    <m:f>
                      <m:fPr>
                        <m:ctrlPr>
                          <a:rPr lang="id-ID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667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id-ID" sz="2667" dirty="0"/>
                  <a:t> = </a:t>
                </a:r>
                <a:endParaRPr lang="en-US" sz="2667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433" y="4487925"/>
                <a:ext cx="2290571" cy="671594"/>
              </a:xfrm>
              <a:prstGeom prst="rect">
                <a:avLst/>
              </a:prstGeom>
              <a:blipFill>
                <a:blip r:embed="rId8"/>
                <a:stretch>
                  <a:fillRect l="-5053" b="-11818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7934770" y="4579042"/>
                <a:ext cx="1762015" cy="502766"/>
              </a:xfrm>
              <a:prstGeom prst="rect">
                <a:avLst/>
              </a:prstGeom>
              <a:gradFill>
                <a:gsLst>
                  <a:gs pos="0">
                    <a:schemeClr val="accent4">
                      <a:lumMod val="5000"/>
                      <a:lumOff val="95000"/>
                    </a:schemeClr>
                  </a:gs>
                  <a:gs pos="74000">
                    <a:schemeClr val="accent4">
                      <a:lumMod val="45000"/>
                      <a:lumOff val="55000"/>
                    </a:schemeClr>
                  </a:gs>
                  <a:gs pos="83000">
                    <a:schemeClr val="accent4">
                      <a:lumMod val="45000"/>
                      <a:lumOff val="55000"/>
                    </a:schemeClr>
                  </a:gs>
                  <a:gs pos="100000">
                    <a:schemeClr val="accent4">
                      <a:lumMod val="30000"/>
                      <a:lumOff val="70000"/>
                    </a:schemeClr>
                  </a:gs>
                </a:gsLst>
                <a:lin ang="5400000" scaled="1"/>
              </a:gradFill>
            </p:spPr>
            <p:txBody>
              <a:bodyPr wrap="square" rtlCol="0">
                <a:spAutoFit/>
              </a:bodyPr>
              <a:lstStyle/>
              <a:p>
                <a:pPr marL="232828" indent="-232828"/>
                <a:r>
                  <a:rPr lang="id-ID" sz="2667" dirty="0">
                    <a:ea typeface="Cambria Math" panose="02040503050406030204" pitchFamily="18" charset="0"/>
                  </a:rPr>
                  <a:t>0,35 </a:t>
                </a:r>
                <a14:m>
                  <m:oMath xmlns:m="http://schemas.openxmlformats.org/officeDocument/2006/math">
                    <m:r>
                      <a:rPr lang="id-ID" sz="2667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id-ID" sz="2667" dirty="0"/>
                  <a:t> 1,5</a:t>
                </a:r>
                <a:endParaRPr lang="en-US" sz="2667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4770" y="4579042"/>
                <a:ext cx="1762015" cy="502766"/>
              </a:xfrm>
              <a:prstGeom prst="rect">
                <a:avLst/>
              </a:prstGeom>
              <a:blipFill>
                <a:blip r:embed="rId9"/>
                <a:stretch>
                  <a:fillRect l="-6574" t="-12048" b="-31325"/>
                </a:stretch>
              </a:blipFill>
            </p:spPr>
            <p:txBody>
              <a:bodyPr/>
              <a:lstStyle/>
              <a:p>
                <a:r>
                  <a:rPr lang="en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7422418" y="5242499"/>
            <a:ext cx="1536988" cy="502766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 = 0,525</a:t>
            </a:r>
            <a:endParaRPr lang="en-US" sz="2667" dirty="0"/>
          </a:p>
        </p:txBody>
      </p:sp>
      <p:sp>
        <p:nvSpPr>
          <p:cNvPr id="50" name="TextBox 49"/>
          <p:cNvSpPr txBox="1"/>
          <p:nvPr/>
        </p:nvSpPr>
        <p:spPr>
          <a:xfrm>
            <a:off x="3399737" y="5411176"/>
            <a:ext cx="1536988" cy="502766"/>
          </a:xfrm>
          <a:prstGeom prst="rect">
            <a:avLst/>
          </a:prstGeom>
          <a:gradFill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 rtlCol="0">
            <a:spAutoFit/>
          </a:bodyPr>
          <a:lstStyle/>
          <a:p>
            <a:pPr marL="232828" indent="-232828"/>
            <a:r>
              <a:rPr lang="id-ID" sz="2667" dirty="0"/>
              <a:t> = 0,525</a:t>
            </a:r>
            <a:endParaRPr lang="en-US" sz="2667" dirty="0"/>
          </a:p>
        </p:txBody>
      </p:sp>
    </p:spTree>
    <p:extLst>
      <p:ext uri="{BB962C8B-B14F-4D97-AF65-F5344CB8AC3E}">
        <p14:creationId xmlns:p14="http://schemas.microsoft.com/office/powerpoint/2010/main" val="110105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28" grpId="0" animBg="1"/>
      <p:bldP spid="38" grpId="0" animBg="1"/>
      <p:bldP spid="39" grpId="0" animBg="1"/>
      <p:bldP spid="23" grpId="0" animBg="1"/>
      <p:bldP spid="30" grpId="0" animBg="1"/>
      <p:bldP spid="34" grpId="0" animBg="1"/>
      <p:bldP spid="26" grpId="0" animBg="1"/>
      <p:bldP spid="27" grpId="0" animBg="1"/>
      <p:bldP spid="29" grpId="0" animBg="1"/>
      <p:bldP spid="45" grpId="0" animBg="1"/>
      <p:bldP spid="46" grpId="0" animBg="1"/>
      <p:bldP spid="47" grpId="0" animBg="1"/>
      <p:bldP spid="5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4800" y="76201"/>
            <a:ext cx="1686560" cy="613295"/>
          </a:xfrm>
          <a:prstGeom prst="rect">
            <a:avLst/>
          </a:prstGeom>
          <a:ln>
            <a:noFill/>
          </a:ln>
          <a:effectLst>
            <a:outerShdw blurRad="215900" dist="139700" dir="2700000" sx="61000" sy="61000" algn="tl" rotWithShape="0">
              <a:srgbClr val="333333">
                <a:alpha val="38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64982" y="36853"/>
            <a:ext cx="74510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  </a:t>
            </a:r>
            <a:r>
              <a:rPr lang="en-US" sz="32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Perkalian</a:t>
            </a:r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Berbagai</a:t>
            </a:r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3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Pecahan</a:t>
            </a:r>
            <a:endParaRPr lang="en-US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3717" y="887968"/>
            <a:ext cx="8599669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Ubahlah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pecahan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menjadi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pecahan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614280" y="2070794"/>
            <a:ext cx="4140685" cy="783804"/>
            <a:chOff x="614280" y="2070794"/>
            <a:chExt cx="4140685" cy="783804"/>
          </a:xfrm>
        </p:grpSpPr>
        <p:sp>
          <p:nvSpPr>
            <p:cNvPr id="6" name="TextBox 5"/>
            <p:cNvSpPr txBox="1"/>
            <p:nvPr/>
          </p:nvSpPr>
          <p:spPr>
            <a:xfrm>
              <a:off x="614280" y="2162890"/>
              <a:ext cx="156324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err="1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Contoh</a:t>
              </a:r>
              <a:r>
                <a:rPr lang="en-US" sz="28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Box 6"/>
                <p:cNvSpPr txBox="1"/>
                <p:nvPr/>
              </p:nvSpPr>
              <p:spPr>
                <a:xfrm>
                  <a:off x="2177528" y="2070794"/>
                  <a:ext cx="2577437" cy="7838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0,25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×1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 .  .  .  .</m:t>
                        </m:r>
                      </m:oMath>
                    </m:oMathPara>
                  </a14:m>
                  <a:endParaRPr lang="en-US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7" name="Text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528" y="2070794"/>
                  <a:ext cx="2577437" cy="783804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8" name="TextBox 7"/>
          <p:cNvSpPr txBox="1"/>
          <p:nvPr/>
        </p:nvSpPr>
        <p:spPr>
          <a:xfrm>
            <a:off x="592325" y="2839008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Penyelesaian</a:t>
            </a:r>
            <a:r>
              <a:rPr lang="en-US" sz="24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316226" y="3614457"/>
                <a:ext cx="2577437" cy="783804"/>
              </a:xfrm>
              <a:prstGeom prst="rect">
                <a:avLst/>
              </a:prstGeom>
              <a:solidFill>
                <a:srgbClr val="79E79B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0,25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×1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 .  .  .  .</m:t>
                      </m:r>
                    </m:oMath>
                  </m:oMathPara>
                </a14:m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6226" y="3614457"/>
                <a:ext cx="2577437" cy="7838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2796224" y="3161855"/>
            <a:ext cx="2365828" cy="1391157"/>
            <a:chOff x="2796224" y="3161855"/>
            <a:chExt cx="2365828" cy="1391157"/>
          </a:xfrm>
        </p:grpSpPr>
        <p:sp>
          <p:nvSpPr>
            <p:cNvPr id="11" name="Bent-Up Arrow 10"/>
            <p:cNvSpPr/>
            <p:nvPr/>
          </p:nvSpPr>
          <p:spPr>
            <a:xfrm flipH="1" flipV="1">
              <a:off x="2796224" y="3925919"/>
              <a:ext cx="2365828" cy="627093"/>
            </a:xfrm>
            <a:prstGeom prst="bentUp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133300" y="3161855"/>
              <a:ext cx="19973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ubah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menjadi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pecahan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biasa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965988" y="3167785"/>
            <a:ext cx="2365828" cy="1380677"/>
            <a:chOff x="7965988" y="3167785"/>
            <a:chExt cx="2365828" cy="1380677"/>
          </a:xfrm>
        </p:grpSpPr>
        <p:sp>
          <p:nvSpPr>
            <p:cNvPr id="10" name="Bent-Up Arrow 9"/>
            <p:cNvSpPr/>
            <p:nvPr/>
          </p:nvSpPr>
          <p:spPr>
            <a:xfrm flipV="1">
              <a:off x="7965988" y="3921369"/>
              <a:ext cx="2365828" cy="627093"/>
            </a:xfrm>
            <a:prstGeom prst="bentUp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79267" y="3167785"/>
              <a:ext cx="199732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ubah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menjadi</a:t>
              </a:r>
              <a:r>
                <a:rPr lang="en-US" sz="2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000" dirty="0" err="1">
                  <a:latin typeface="Arial" panose="020B0604020202020204" pitchFamily="34" charset="0"/>
                  <a:cs typeface="Arial" panose="020B0604020202020204" pitchFamily="34" charset="0"/>
                </a:rPr>
                <a:t>persen</a:t>
              </a:r>
              <a:endParaRPr lang="en-US" sz="2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207353" y="4716656"/>
            <a:ext cx="4802918" cy="1214501"/>
            <a:chOff x="7207353" y="4716656"/>
            <a:chExt cx="4802918" cy="12145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6"/>
                <p:cNvSpPr txBox="1"/>
                <p:nvPr/>
              </p:nvSpPr>
              <p:spPr>
                <a:xfrm>
                  <a:off x="7207353" y="4716656"/>
                  <a:ext cx="4802918" cy="78380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0,25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×1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0,25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1,75</m:t>
                        </m:r>
                        <m:r>
                          <a:rPr 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0,4375</m:t>
                        </m:r>
                      </m:oMath>
                    </m:oMathPara>
                  </a14:m>
                  <a:endParaRPr lang="en-US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7" name="TextBox 1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07353" y="4716656"/>
                  <a:ext cx="4802918" cy="783804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Curved Up Arrow 17"/>
            <p:cNvSpPr/>
            <p:nvPr/>
          </p:nvSpPr>
          <p:spPr>
            <a:xfrm>
              <a:off x="8501031" y="5512094"/>
              <a:ext cx="1963769" cy="419063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71309" y="4664601"/>
            <a:ext cx="4862228" cy="1229996"/>
            <a:chOff x="471309" y="4664601"/>
            <a:chExt cx="4862228" cy="12299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4" name="TextBox 13"/>
                <p:cNvSpPr txBox="1"/>
                <p:nvPr/>
              </p:nvSpPr>
              <p:spPr>
                <a:xfrm>
                  <a:off x="471309" y="4664601"/>
                  <a:ext cx="4862228" cy="7936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0,25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×1</m:t>
                        </m:r>
                        <m:f>
                          <m:fPr>
                            <m:ctrlP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25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100</m:t>
                            </m:r>
                          </m:den>
                        </m:f>
                        <m: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×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4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=</m:t>
                        </m:r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7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16</m:t>
                            </m:r>
                          </m:den>
                        </m:f>
                      </m:oMath>
                    </m:oMathPara>
                  </a14:m>
                  <a:endParaRPr lang="en-US" sz="2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mc:Choice>
          <mc:Fallback xmlns="">
            <p:sp>
              <p:nvSpPr>
                <p:cNvPr id="14" name="TextBox 1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1309" y="4664601"/>
                  <a:ext cx="4862228" cy="793679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Curved Up Arrow 15"/>
            <p:cNvSpPr/>
            <p:nvPr/>
          </p:nvSpPr>
          <p:spPr>
            <a:xfrm>
              <a:off x="692139" y="5453810"/>
              <a:ext cx="2072625" cy="419063"/>
            </a:xfrm>
            <a:prstGeom prst="curved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9" name="Curved Up Arrow 18"/>
            <p:cNvSpPr/>
            <p:nvPr/>
          </p:nvSpPr>
          <p:spPr>
            <a:xfrm>
              <a:off x="1717896" y="5475534"/>
              <a:ext cx="2072625" cy="419063"/>
            </a:xfrm>
            <a:prstGeom prst="curvedUpArrow">
              <a:avLst/>
            </a:prstGeom>
            <a:solidFill>
              <a:srgbClr val="FF3399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2534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P1846\Desktop\Koreksi BUPING PPKN 1\gbr opening.png">
            <a:extLst>
              <a:ext uri="{FF2B5EF4-FFF2-40B4-BE49-F238E27FC236}">
                <a16:creationId xmlns:a16="http://schemas.microsoft.com/office/drawing/2014/main" id="{F695306B-134E-4200-9297-B3274AB4A8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30572" y="381134"/>
            <a:ext cx="4547528" cy="4250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4A58D599-9734-4314-8374-80000C8F0805}"/>
              </a:ext>
            </a:extLst>
          </p:cNvPr>
          <p:cNvSpPr/>
          <p:nvPr/>
        </p:nvSpPr>
        <p:spPr>
          <a:xfrm>
            <a:off x="1139483" y="1109449"/>
            <a:ext cx="5303520" cy="30176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lgerian" panose="04020705040A02060702" pitchFamily="82" charset="0"/>
              </a:rPr>
              <a:t>SELAMAT BELAJAR DAN TETAP SEMANGAT</a:t>
            </a:r>
            <a:endParaRPr lang="en-ID" sz="3200" dirty="0">
              <a:latin typeface="Algerian" panose="04020705040A02060702" pitchFamily="82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E726EC6-74FA-4B55-8049-B37F309B27ED}"/>
              </a:ext>
            </a:extLst>
          </p:cNvPr>
          <p:cNvSpPr/>
          <p:nvPr/>
        </p:nvSpPr>
        <p:spPr>
          <a:xfrm>
            <a:off x="5388749" y="5097499"/>
            <a:ext cx="4235908" cy="567540"/>
          </a:xfrm>
          <a:prstGeom prst="roundRect">
            <a:avLst>
              <a:gd name="adj" fmla="val 5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Arial Black" panose="020B0A04020102020204" pitchFamily="34" charset="0"/>
              </a:rPr>
              <a:t>HENI NURHAENI, </a:t>
            </a:r>
            <a:r>
              <a:rPr lang="en-US" b="1" dirty="0" err="1">
                <a:solidFill>
                  <a:srgbClr val="FF0000"/>
                </a:solidFill>
                <a:latin typeface="Arial Black" panose="020B0A04020102020204" pitchFamily="34" charset="0"/>
              </a:rPr>
              <a:t>M,Pd</a:t>
            </a:r>
            <a:endParaRPr lang="en-ID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1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Basis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122</TotalTime>
  <Words>340</Words>
  <Application>Microsoft Office PowerPoint</Application>
  <PresentationFormat>Widescreen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Algerian</vt:lpstr>
      <vt:lpstr>Arial</vt:lpstr>
      <vt:lpstr>Arial Black</vt:lpstr>
      <vt:lpstr>Arial Rounded MT Bold</vt:lpstr>
      <vt:lpstr>Calibri</vt:lpstr>
      <vt:lpstr>Cambria Math</vt:lpstr>
      <vt:lpstr>Corbel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2</cp:revision>
  <dcterms:created xsi:type="dcterms:W3CDTF">2021-08-23T09:08:35Z</dcterms:created>
  <dcterms:modified xsi:type="dcterms:W3CDTF">2021-08-23T11:10:49Z</dcterms:modified>
</cp:coreProperties>
</file>