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274" r:id="rId17"/>
    <p:sldId id="276" r:id="rId18"/>
    <p:sldId id="278" r:id="rId19"/>
    <p:sldId id="280" r:id="rId20"/>
    <p:sldId id="282" r:id="rId21"/>
    <p:sldId id="284" r:id="rId22"/>
    <p:sldId id="286" r:id="rId23"/>
    <p:sldId id="287" r:id="rId24"/>
    <p:sldId id="28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E82C"/>
    <a:srgbClr val="BF0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3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Document_office\DOKUMEN KERJA ERLANGGA\PPT BUPENA 2A\BAHAN PPT BUPENA 2A\tema 1\subtema 2\a.gbr anak-anak bermain tapak gunung-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6" b="1935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9300" y="228600"/>
            <a:ext cx="7186409" cy="838200"/>
            <a:chOff x="571398" y="560945"/>
            <a:chExt cx="7186409" cy="838200"/>
          </a:xfrm>
        </p:grpSpPr>
        <p:pic>
          <p:nvPicPr>
            <p:cNvPr id="5" name="Picture 4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97" y="773005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086" y="684204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20700000">
              <a:off x="571398" y="560945"/>
              <a:ext cx="685800" cy="838200"/>
            </a:xfrm>
            <a:prstGeom prst="rect">
              <a:avLst/>
            </a:prstGeom>
            <a:solidFill>
              <a:srgbClr val="9C5BC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0700000">
              <a:off x="636102" y="59532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80695" y="609600"/>
              <a:ext cx="64771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ENDALAMAN MATERI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16016" y="2134850"/>
            <a:ext cx="442798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FFFF00"/>
                </a:solidFill>
              </a:rPr>
              <a:t>HIDUP RUKUN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6016" y="1488519"/>
            <a:ext cx="2015716" cy="646331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TEMA 1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04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(2)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5972" y="1295400"/>
            <a:ext cx="6658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Ungkapan sering digunakan pada percakapan sehari-hari.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Gabungan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kata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diketahui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kalimatnya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5972" y="3886200"/>
            <a:ext cx="802347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Ibuku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makan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asam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garam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kue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makan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asam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garam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pengalaman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6943" y="3243943"/>
            <a:ext cx="61157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Contoh kalimat yang memuat ungkapan: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Lagu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1371600"/>
            <a:ext cx="525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juga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diungkapkan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Abangku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rajin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sesuai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adalah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798" y="3679924"/>
            <a:ext cx="822960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Ruri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cepat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kaki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ringan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Cepat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kaki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ringan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suka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membantu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Kuat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Lemah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Lagu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1893102"/>
            <a:ext cx="44613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i-FI" sz="2400" dirty="0" smtClean="0">
                <a:latin typeface="Arial" pitchFamily="34" charset="0"/>
                <a:cs typeface="Arial" pitchFamily="34" charset="0"/>
              </a:rPr>
              <a:t>Lagu dapat dinyanyikan dengan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tekanan kuat dan </a:t>
            </a:r>
            <a:r>
              <a:rPr lang="fi-FI" sz="2400" dirty="0" smtClean="0">
                <a:latin typeface="Arial" pitchFamily="34" charset="0"/>
                <a:cs typeface="Arial" pitchFamily="34" charset="0"/>
              </a:rPr>
              <a:t>tekanan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lemah.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dinyanyikan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Ketukan pertama dalam satu birama selalu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43" y="1882216"/>
            <a:ext cx="1996683" cy="40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24802" r="20797" b="17994"/>
          <a:stretch/>
        </p:blipFill>
        <p:spPr bwMode="auto">
          <a:xfrm>
            <a:off x="-76200" y="865842"/>
            <a:ext cx="9296400" cy="5458758"/>
          </a:xfrm>
          <a:prstGeom prst="rect">
            <a:avLst/>
          </a:prstGeom>
          <a:noFill/>
          <a:ln w="38100">
            <a:solidFill>
              <a:schemeClr val="tx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86809"/>
            <a:ext cx="73914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nyanyikan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Membaca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Lambang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215324" y="1651729"/>
            <a:ext cx="3213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Ada banyak bilangan di sekitar kita. </a:t>
            </a:r>
          </a:p>
          <a:p>
            <a:r>
              <a:rPr lang="sv-SE" sz="2400" dirty="0">
                <a:latin typeface="Arial" pitchFamily="34" charset="0"/>
                <a:cs typeface="Arial" pitchFamily="34" charset="0"/>
              </a:rPr>
              <a:t>Misalnya, bilangan di nomor tiket, nomor rumah,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nomor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peserta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lomba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763462" y="1559505"/>
            <a:ext cx="4886247" cy="4612695"/>
            <a:chOff x="3763462" y="1559505"/>
            <a:chExt cx="4886247" cy="4612695"/>
          </a:xfrm>
        </p:grpSpPr>
        <p:sp>
          <p:nvSpPr>
            <p:cNvPr id="18" name="10-Point Star 17"/>
            <p:cNvSpPr/>
            <p:nvPr/>
          </p:nvSpPr>
          <p:spPr>
            <a:xfrm>
              <a:off x="3763462" y="1559505"/>
              <a:ext cx="4886247" cy="4612695"/>
            </a:xfrm>
            <a:prstGeom prst="star10">
              <a:avLst/>
            </a:prstGeom>
            <a:solidFill>
              <a:schemeClr val="accent5">
                <a:lumMod val="20000"/>
                <a:lumOff val="80000"/>
              </a:schemeClr>
            </a:solidFill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38676" y="2534722"/>
              <a:ext cx="3738524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600" dirty="0" smtClean="0">
                  <a:latin typeface="Arial" pitchFamily="34" charset="0"/>
                  <a:cs typeface="Arial" pitchFamily="34" charset="0"/>
                </a:rPr>
                <a:t>326</a:t>
              </a:r>
              <a:endParaRPr lang="en-US" sz="16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7095" y="3989462"/>
            <a:ext cx="3080792" cy="1862048"/>
            <a:chOff x="237095" y="3989462"/>
            <a:chExt cx="3080792" cy="1862048"/>
          </a:xfrm>
        </p:grpSpPr>
        <p:sp>
          <p:nvSpPr>
            <p:cNvPr id="20" name="Rectangle 19"/>
            <p:cNvSpPr/>
            <p:nvPr/>
          </p:nvSpPr>
          <p:spPr>
            <a:xfrm>
              <a:off x="237095" y="4401848"/>
              <a:ext cx="2743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Bacalah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lambang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bilangan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berikut</a:t>
              </a:r>
              <a:endParaRPr lang="en-US" sz="2400" b="1" dirty="0"/>
            </a:p>
          </p:txBody>
        </p:sp>
        <p:sp>
          <p:nvSpPr>
            <p:cNvPr id="21" name="Rectangle 20"/>
            <p:cNvSpPr/>
            <p:nvPr/>
          </p:nvSpPr>
          <p:spPr>
            <a:xfrm rot="889812">
              <a:off x="2642702" y="3989462"/>
              <a:ext cx="675185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500" b="1" dirty="0">
                  <a:latin typeface="Arial" pitchFamily="34" charset="0"/>
                  <a:cs typeface="Arial" pitchFamily="34" charset="0"/>
                </a:rPr>
                <a:t>!</a:t>
              </a:r>
              <a:endParaRPr lang="en-US" sz="115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257" y="3200400"/>
            <a:ext cx="4545906" cy="3352800"/>
            <a:chOff x="7257" y="3200400"/>
            <a:chExt cx="4545906" cy="3352800"/>
          </a:xfrm>
        </p:grpSpPr>
        <p:sp>
          <p:nvSpPr>
            <p:cNvPr id="9" name="Rectangle 8"/>
            <p:cNvSpPr/>
            <p:nvPr/>
          </p:nvSpPr>
          <p:spPr>
            <a:xfrm>
              <a:off x="7257" y="3200400"/>
              <a:ext cx="4545906" cy="3352800"/>
            </a:xfrm>
            <a:prstGeom prst="rect">
              <a:avLst/>
            </a:prstGeom>
            <a:solidFill>
              <a:srgbClr val="42E82C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0949" y="3553361"/>
              <a:ext cx="3738524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600" dirty="0" smtClean="0">
                  <a:latin typeface="Arial" pitchFamily="34" charset="0"/>
                  <a:cs typeface="Arial" pitchFamily="34" charset="0"/>
                </a:rPr>
                <a:t>338</a:t>
              </a:r>
              <a:endParaRPr lang="en-US" sz="16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53163" y="3200400"/>
            <a:ext cx="4590837" cy="3352800"/>
            <a:chOff x="4553163" y="3200400"/>
            <a:chExt cx="4590837" cy="3352800"/>
          </a:xfrm>
        </p:grpSpPr>
        <p:sp>
          <p:nvSpPr>
            <p:cNvPr id="10" name="Rectangle 9"/>
            <p:cNvSpPr/>
            <p:nvPr/>
          </p:nvSpPr>
          <p:spPr>
            <a:xfrm>
              <a:off x="4553163" y="3200400"/>
              <a:ext cx="4590837" cy="3352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9320" y="3553361"/>
              <a:ext cx="3738524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600" dirty="0" smtClean="0">
                  <a:latin typeface="Arial" pitchFamily="34" charset="0"/>
                  <a:cs typeface="Arial" pitchFamily="34" charset="0"/>
                </a:rPr>
                <a:t>472</a:t>
              </a:r>
              <a:endParaRPr lang="en-US" sz="16600" dirty="0"/>
            </a:p>
          </p:txBody>
        </p:sp>
      </p:grpSp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257" y="0"/>
            <a:ext cx="4545906" cy="3200398"/>
            <a:chOff x="7257" y="0"/>
            <a:chExt cx="4545906" cy="3200398"/>
          </a:xfrm>
        </p:grpSpPr>
        <p:sp>
          <p:nvSpPr>
            <p:cNvPr id="4" name="Rectangle 3"/>
            <p:cNvSpPr/>
            <p:nvPr/>
          </p:nvSpPr>
          <p:spPr>
            <a:xfrm>
              <a:off x="7257" y="0"/>
              <a:ext cx="4545906" cy="320039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0949" y="276760"/>
              <a:ext cx="3738524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600" dirty="0" smtClean="0">
                  <a:latin typeface="Arial" pitchFamily="34" charset="0"/>
                  <a:cs typeface="Arial" pitchFamily="34" charset="0"/>
                </a:rPr>
                <a:t>129</a:t>
              </a:r>
              <a:endParaRPr lang="en-US" sz="16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53163" y="0"/>
            <a:ext cx="4590837" cy="3200398"/>
            <a:chOff x="4553163" y="0"/>
            <a:chExt cx="4590837" cy="3200398"/>
          </a:xfrm>
        </p:grpSpPr>
        <p:sp>
          <p:nvSpPr>
            <p:cNvPr id="8" name="Rectangle 7"/>
            <p:cNvSpPr/>
            <p:nvPr/>
          </p:nvSpPr>
          <p:spPr>
            <a:xfrm>
              <a:off x="4553163" y="0"/>
              <a:ext cx="4590837" cy="320039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9320" y="276760"/>
              <a:ext cx="3738524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600" dirty="0" smtClean="0">
                  <a:latin typeface="Arial" pitchFamily="34" charset="0"/>
                  <a:cs typeface="Arial" pitchFamily="34" charset="0"/>
                </a:rPr>
                <a:t>277</a:t>
              </a:r>
              <a:endParaRPr lang="en-US" sz="1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48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Menyampaikan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Percakapan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548548"/>
            <a:ext cx="548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digunakan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percakapan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sehari-hari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temukan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percakapan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Sebutkan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804" y="4253805"/>
            <a:ext cx="8822391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Made,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selamat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kamu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mendapat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juara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pertama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!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Made	 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fi-FI" sz="2800" dirty="0" smtClean="0">
                <a:latin typeface="Arial" pitchFamily="34" charset="0"/>
                <a:cs typeface="Arial" pitchFamily="34" charset="0"/>
              </a:rPr>
              <a:t>Terima kasih, Dedi.</a:t>
            </a:r>
            <a:endParaRPr lang="fi-FI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Memang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kamu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temanku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banyak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akal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Menentukan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Nilai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Tempat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Suatu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52400" y="1662027"/>
            <a:ext cx="5937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Perhatikan nilai tempat bilangan tersebut!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8403" y="2505670"/>
            <a:ext cx="424969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Setiap angka pada bilangan memiliki nilai yang berbeda tergantung tempatnya.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2668" y="2123692"/>
            <a:ext cx="373852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00" dirty="0" smtClean="0">
                <a:latin typeface="Arial" pitchFamily="34" charset="0"/>
                <a:cs typeface="Arial" pitchFamily="34" charset="0"/>
              </a:rPr>
              <a:t>333</a:t>
            </a:r>
            <a:endParaRPr lang="en-US" sz="16600" dirty="0"/>
          </a:p>
        </p:txBody>
      </p:sp>
      <p:sp>
        <p:nvSpPr>
          <p:cNvPr id="24" name="Bent Arrow 23"/>
          <p:cNvSpPr/>
          <p:nvPr/>
        </p:nvSpPr>
        <p:spPr>
          <a:xfrm flipV="1">
            <a:off x="3121322" y="4301530"/>
            <a:ext cx="799870" cy="727670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 flipV="1">
            <a:off x="1980901" y="4301530"/>
            <a:ext cx="799870" cy="1261070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flipV="1">
            <a:off x="685800" y="4301530"/>
            <a:ext cx="799870" cy="1946870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80471" y="4600051"/>
            <a:ext cx="2968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Satuan, nilainya 3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95600" y="5105400"/>
            <a:ext cx="2968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Puluhan, nilainya 3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17431" y="5786735"/>
            <a:ext cx="2968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Ratusan, nilainya 3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Panjang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Pendek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Bunyi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Kuat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Lemahnya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Lagu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12751" y="2263383"/>
            <a:ext cx="40549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ingat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kembali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menyanyikan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Abangku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”!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Nyanyikan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tersebut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panjang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pendek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sesuai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9" y="2070235"/>
            <a:ext cx="3666837" cy="43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9" y="1682482"/>
            <a:ext cx="4022291" cy="47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Ketiga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9489" y="2514600"/>
            <a:ext cx="38881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ingat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kembali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ketiga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Pancasila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Bunyi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sila ini adalah Persatuan Indonesia. </a:t>
            </a:r>
          </a:p>
          <a:p>
            <a:r>
              <a:rPr lang="fi-FI" sz="2400" dirty="0">
                <a:latin typeface="Arial" pitchFamily="34" charset="0"/>
                <a:cs typeface="Arial" pitchFamily="34" charset="0"/>
              </a:rPr>
              <a:t>Kita harus memiliki sikap bersatu dan bekerja sama.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19336" y="214120"/>
            <a:ext cx="646331" cy="511811"/>
            <a:chOff x="471979" y="587226"/>
            <a:chExt cx="646331" cy="511811"/>
          </a:xfrm>
        </p:grpSpPr>
        <p:sp>
          <p:nvSpPr>
            <p:cNvPr id="26" name="Rectangle 25"/>
            <p:cNvSpPr/>
            <p:nvPr/>
          </p:nvSpPr>
          <p:spPr>
            <a:xfrm rot="20700000">
              <a:off x="531831" y="587226"/>
              <a:ext cx="525741" cy="5113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20700000">
              <a:off x="471979" y="63737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PM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16943" y="76200"/>
            <a:ext cx="6855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Subtema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1: 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Hidup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Rukun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0" y="990600"/>
            <a:ext cx="9144000" cy="1600200"/>
            <a:chOff x="0" y="1412013"/>
            <a:chExt cx="9144000" cy="160020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1: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28600" y="1524000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394" y="2003048"/>
            <a:ext cx="65377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gabungan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beberapa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kata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makna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baru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15065" y="3609707"/>
            <a:ext cx="6330270" cy="1569660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Dedi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anak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murah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selalu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berbagi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adiknya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Ia juga selalu membantu orang tua. 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Ayah,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ibu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adik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sangat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menyayangi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Dedi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8865" y="3121967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Bacalah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cerita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! 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65904" y="5435658"/>
            <a:ext cx="6549931" cy="664978"/>
            <a:chOff x="1265904" y="5435658"/>
            <a:chExt cx="6549931" cy="664978"/>
          </a:xfrm>
        </p:grpSpPr>
        <p:sp>
          <p:nvSpPr>
            <p:cNvPr id="5" name="Rectangle 4"/>
            <p:cNvSpPr/>
            <p:nvPr/>
          </p:nvSpPr>
          <p:spPr>
            <a:xfrm>
              <a:off x="1265904" y="5454305"/>
              <a:ext cx="2544286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murah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hati</a:t>
              </a:r>
              <a:endParaRPr lang="en-US" sz="36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810190" y="5758824"/>
              <a:ext cx="1600200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5399789" y="5435658"/>
              <a:ext cx="241604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Ungkapan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36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" grpId="0"/>
      <p:bldP spid="45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Memaknai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Ungkapan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219200"/>
            <a:ext cx="601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nn-NO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n-NO" sz="2400" dirty="0">
                <a:latin typeface="Arial" pitchFamily="34" charset="0"/>
                <a:cs typeface="Arial" pitchFamily="34" charset="0"/>
              </a:rPr>
              <a:t>terdiri dari beberapa kata. </a:t>
            </a:r>
          </a:p>
          <a:p>
            <a:r>
              <a:rPr lang="fi-FI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 dapat disusun dari salah satu kata yang sama.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2738735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kata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5856" y="3941964"/>
            <a:ext cx="6561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Buah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Berat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ikhlas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Rendah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sombong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_office\DOKUMEN KERJA ERLANGGA\PPT BUPENA 2A\BAHAN PPT BUPENA 2A\tema 1\subtema 1\keluarga udin bermusyawarah untuk libur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9752" r="20703" b="21883"/>
          <a:stretch/>
        </p:blipFill>
        <p:spPr bwMode="auto">
          <a:xfrm>
            <a:off x="4324111" y="2141382"/>
            <a:ext cx="4819889" cy="34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Keempat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164" y="1981200"/>
            <a:ext cx="39788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Sikap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sesuai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keempat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Menghargai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ayah,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ibu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adik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berdiskusi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Bermusyawarah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mengambil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keputusan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 smtClean="0">
                <a:latin typeface="Arial" pitchFamily="34" charset="0"/>
                <a:cs typeface="Arial" pitchFamily="34" charset="0"/>
              </a:rPr>
              <a:t>Pembagian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tugas kerja bakti dalam keluarga.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cument_office\DOKUMEN KERJA ERLANGGA\PPT BUPENA 2A\BAHAN PPT BUPENA 2A\tema 1\subtema 1\ibu siti memberikan kue kepada siti dan adikny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4515" r="12950" b="3762"/>
          <a:stretch/>
        </p:blipFill>
        <p:spPr bwMode="auto">
          <a:xfrm>
            <a:off x="4042634" y="1353076"/>
            <a:ext cx="5101366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137235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Kelima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491734"/>
            <a:ext cx="37378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smtClean="0">
                <a:latin typeface="Arial" pitchFamily="34" charset="0"/>
                <a:cs typeface="Arial" pitchFamily="34" charset="0"/>
              </a:rPr>
              <a:t>Sikap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yang sesuai pengamalan sila kelima di rumah.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Hemat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membagi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waktu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belajar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membagi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makanan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adik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kakak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Cerita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4042" y="1189173"/>
            <a:ext cx="6834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latin typeface="Arial" pitchFamily="34" charset="0"/>
                <a:cs typeface="Arial" pitchFamily="34" charset="0"/>
              </a:rPr>
              <a:t>Ungkapan dapat kita temukan </a:t>
            </a:r>
            <a:endParaRPr lang="fi-FI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fi-FI" sz="2400" dirty="0" smtClean="0">
                <a:latin typeface="Arial" pitchFamily="34" charset="0"/>
                <a:cs typeface="Arial" pitchFamily="34" charset="0"/>
              </a:rPr>
              <a:t>pada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sebuah </a:t>
            </a:r>
            <a:r>
              <a:rPr lang="fi-FI" sz="2400" dirty="0" smtClean="0">
                <a:latin typeface="Arial" pitchFamily="34" charset="0"/>
                <a:cs typeface="Arial" pitchFamily="34" charset="0"/>
              </a:rPr>
              <a:t>cerita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.</a:t>
            </a:r>
            <a:endParaRPr lang="fi-FI" sz="2400" dirty="0">
              <a:latin typeface="Arial" pitchFamily="34" charset="0"/>
              <a:cs typeface="Arial" pitchFamily="34" charset="0"/>
            </a:endParaRPr>
          </a:p>
          <a:p>
            <a:endParaRPr lang="sv-SE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Contoh ungkapan:</a:t>
            </a:r>
          </a:p>
          <a:p>
            <a:r>
              <a:rPr lang="sv-SE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tangan kanan</a:t>
            </a:r>
          </a:p>
          <a:p>
            <a:r>
              <a:rPr lang="sv-SE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rendah hati</a:t>
            </a:r>
            <a:endParaRPr lang="sv-SE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sv-SE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Tangan </a:t>
            </a:r>
            <a:r>
              <a:rPr lang="sv-SE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kanan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maknanya orang kepercayaan. </a:t>
            </a:r>
          </a:p>
          <a:p>
            <a:r>
              <a:rPr lang="sv-SE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Rendah hati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maknanya tidak sombong.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36672"/>
            <a:ext cx="1905000" cy="41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Membaca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Menulis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Lambang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228600" y="1551992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400" dirty="0">
                <a:latin typeface="Arial" pitchFamily="34" charset="0"/>
                <a:cs typeface="Arial" pitchFamily="34" charset="0"/>
              </a:rPr>
              <a:t>Ayo, ingat kembali tentang bilangan!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43850" r="33793" b="39583"/>
          <a:stretch/>
        </p:blipFill>
        <p:spPr bwMode="auto">
          <a:xfrm>
            <a:off x="244039" y="2895600"/>
            <a:ext cx="868406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52400" y="5107632"/>
            <a:ext cx="7773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Bilangan 447 dibaca </a:t>
            </a:r>
            <a:r>
              <a:rPr lang="sv-SE" sz="2400" b="1" dirty="0">
                <a:latin typeface="Arial" pitchFamily="34" charset="0"/>
                <a:cs typeface="Arial" pitchFamily="34" charset="0"/>
              </a:rPr>
              <a:t>empat ratus empat puluh tujuh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cument_office\DOKUMEN KERJA ERLANGGA\PPT BUPENA 2A\BAHAN PPT BUPENA 2A\tema 1\subtema 1\adik dan kakak berebut mainan - D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3" t="18243" r="3997" b="3644"/>
          <a:stretch/>
        </p:blipFill>
        <p:spPr bwMode="auto">
          <a:xfrm>
            <a:off x="-37674" y="0"/>
            <a:ext cx="9181673" cy="670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67400" y="1219200"/>
            <a:ext cx="3090204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Dedi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anak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murah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6897" y="2590800"/>
            <a:ext cx="3063165" cy="169277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Murah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suka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memberi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dermawan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Membilang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Banyak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52400" y="1157210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dihitung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pengelompokan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Pengelompokan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kubus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9" name="Group 2048"/>
          <p:cNvGrpSpPr/>
          <p:nvPr/>
        </p:nvGrpSpPr>
        <p:grpSpPr>
          <a:xfrm>
            <a:off x="381000" y="3820454"/>
            <a:ext cx="3124200" cy="1143000"/>
            <a:chOff x="381000" y="3429000"/>
            <a:chExt cx="3124200" cy="1143000"/>
          </a:xfrm>
        </p:grpSpPr>
        <p:pic>
          <p:nvPicPr>
            <p:cNvPr id="2050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79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515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264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643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779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915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64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043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:\Document_office\DOKUMEN KERJA ERLANGGA\PPT BUPENA 2A\BAHAN PPT BUPENA 2A\tema 1\subtema 1\krayon satuan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79" y="3429000"/>
              <a:ext cx="219021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D:\Document_office\DOKUMEN KERJA ERLANGGA\PPT BUPENA 2A\BAHAN PPT BUPENA 2A\tema 1\subtema 1\krayon isi 10 diik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78" y="3505200"/>
            <a:ext cx="1135922" cy="177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Brace 17"/>
          <p:cNvSpPr/>
          <p:nvPr/>
        </p:nvSpPr>
        <p:spPr>
          <a:xfrm rot="5400000">
            <a:off x="1608616" y="4014581"/>
            <a:ext cx="663466" cy="2910680"/>
          </a:xfrm>
          <a:prstGeom prst="rightBrace">
            <a:avLst>
              <a:gd name="adj1" fmla="val 32542"/>
              <a:gd name="adj2" fmla="val 50000"/>
            </a:avLst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81000" y="5782544"/>
            <a:ext cx="3144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batang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krayon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5252449" y="5474768"/>
            <a:ext cx="2443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batang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krayon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diikat</a:t>
            </a:r>
            <a:endParaRPr lang="en-US" sz="2000" dirty="0"/>
          </a:p>
        </p:txBody>
      </p:sp>
      <p:sp>
        <p:nvSpPr>
          <p:cNvPr id="2048" name="Right Arrow 2047"/>
          <p:cNvSpPr/>
          <p:nvPr/>
        </p:nvSpPr>
        <p:spPr>
          <a:xfrm>
            <a:off x="3937000" y="4010954"/>
            <a:ext cx="1600200" cy="762000"/>
          </a:xfrm>
          <a:prstGeom prst="rightArrow">
            <a:avLst>
              <a:gd name="adj1" fmla="val 50000"/>
              <a:gd name="adj2" fmla="val 116667"/>
            </a:avLst>
          </a:prstGeom>
          <a:solidFill>
            <a:srgbClr val="BF0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2"/>
          <p:cNvSpPr/>
          <p:nvPr/>
        </p:nvSpPr>
        <p:spPr>
          <a:xfrm>
            <a:off x="0" y="2971800"/>
            <a:ext cx="91440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Pengelompokan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benda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76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 animBg="1"/>
      <p:bldP spid="30" grpId="0"/>
      <p:bldP spid="36" grpId="0"/>
      <p:bldP spid="2048" grpId="0" animBg="1"/>
      <p:bldP spid="20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90600"/>
            <a:ext cx="91440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Pengelompokan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kubus</a:t>
            </a:r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71650" y="2559157"/>
            <a:ext cx="1281489" cy="1577729"/>
            <a:chOff x="771650" y="2559157"/>
            <a:chExt cx="1281489" cy="1577729"/>
          </a:xfrm>
        </p:grpSpPr>
        <p:pic>
          <p:nvPicPr>
            <p:cNvPr id="3076" name="Picture 4" descr="D:\Document_office\DOKUMEN KERJA ERLANGGA\PPT BUPENA 2A\BAHAN PPT BUPENA 2A\tema 1\subtema 1\balok satu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559157"/>
              <a:ext cx="691190" cy="75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71650" y="3429000"/>
              <a:ext cx="12814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latin typeface="Arial" pitchFamily="34" charset="0"/>
                  <a:cs typeface="Arial" pitchFamily="34" charset="0"/>
                </a:rPr>
                <a:t>Kubus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Arial" pitchFamily="34" charset="0"/>
                  <a:cs typeface="Arial" pitchFamily="34" charset="0"/>
                </a:rPr>
                <a:t>satuan</a:t>
              </a:r>
              <a:endParaRPr lang="en-US" sz="20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93262" y="1723567"/>
            <a:ext cx="1871787" cy="4174849"/>
            <a:chOff x="3193262" y="1723567"/>
            <a:chExt cx="1871787" cy="4174849"/>
          </a:xfrm>
        </p:grpSpPr>
        <p:pic>
          <p:nvPicPr>
            <p:cNvPr id="3075" name="Picture 3" descr="D:\Document_office\DOKUMEN KERJA ERLANGGA\PPT BUPENA 2A\BAHAN PPT BUPENA 2A\tema 1\subtema 1\balok puluha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742" y="1723567"/>
              <a:ext cx="270828" cy="242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193262" y="4267200"/>
              <a:ext cx="187178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latin typeface="Arial" pitchFamily="34" charset="0"/>
                  <a:cs typeface="Arial" pitchFamily="34" charset="0"/>
                </a:rPr>
                <a:t>Kubus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Arial" pitchFamily="34" charset="0"/>
                  <a:cs typeface="Arial" pitchFamily="34" charset="0"/>
                </a:rPr>
                <a:t>puluhan</a:t>
              </a:r>
              <a:endParaRPr lang="en-US" sz="20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20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terdiri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dari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10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kubus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satuan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00800" y="1723567"/>
            <a:ext cx="2438400" cy="4174849"/>
            <a:chOff x="6400800" y="1723567"/>
            <a:chExt cx="2438400" cy="4174849"/>
          </a:xfrm>
        </p:grpSpPr>
        <p:pic>
          <p:nvPicPr>
            <p:cNvPr id="3074" name="Picture 2" descr="D:\Document_office\DOKUMEN KERJA ERLANGGA\PPT BUPENA 2A\BAHAN PPT BUPENA 2A\tema 1\subtema 1\balok seratu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1723567"/>
              <a:ext cx="2286000" cy="242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400800" y="4267200"/>
              <a:ext cx="243840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latin typeface="Arial" pitchFamily="34" charset="0"/>
                  <a:cs typeface="Arial" pitchFamily="34" charset="0"/>
                </a:rPr>
                <a:t>Kubus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latin typeface="Arial" pitchFamily="34" charset="0"/>
                  <a:cs typeface="Arial" pitchFamily="34" charset="0"/>
                </a:rPr>
                <a:t>ratusan</a:t>
              </a:r>
              <a:endParaRPr lang="en-US" sz="20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terdiri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dari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10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kubus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puluhan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atau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100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kubus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satuan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10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Membedakan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Panjang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Pendek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Bunyi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Lagu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281" y="1904272"/>
            <a:ext cx="60071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dikeluarkan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saat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bernyanyi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berbeda-beda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Ada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panjang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pendek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panjang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dinyanyikan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lebih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lama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bunyi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pendek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05000"/>
            <a:ext cx="1905000" cy="41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8681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panjang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pendek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23445" r="23155" b="25882"/>
          <a:stretch/>
        </p:blipFill>
        <p:spPr bwMode="auto">
          <a:xfrm>
            <a:off x="-37674" y="1143000"/>
            <a:ext cx="9181674" cy="4869510"/>
          </a:xfrm>
          <a:prstGeom prst="rect">
            <a:avLst/>
          </a:prstGeom>
          <a:noFill/>
          <a:ln w="38100">
            <a:solidFill>
              <a:schemeClr val="tx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7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23" y="1676932"/>
            <a:ext cx="3738218" cy="3428468"/>
          </a:xfrm>
          <a:prstGeom prst="rect">
            <a:avLst/>
          </a:prstGeom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Simbol-Simbol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164" y="4114800"/>
            <a:ext cx="5560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ke-4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Simbol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Kepala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banteng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Kerakyatan</a:t>
            </a:r>
            <a:r>
              <a:rPr lang="en-US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dipimpin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hikmat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kebijaksanaan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permusyawaratan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perwakilan</a:t>
            </a:r>
            <a:r>
              <a:rPr lang="en-US" dirty="0"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2164" y="115721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ke-1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Simbol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Bintang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i-FI" dirty="0">
                <a:latin typeface="Arial" pitchFamily="34" charset="0"/>
                <a:cs typeface="Arial" pitchFamily="34" charset="0"/>
              </a:rPr>
              <a:t>Bunyi sila: Ketuhanan yang Maha Esa.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5207" y="2124670"/>
            <a:ext cx="5128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ke-2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Simbol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Rantai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Kemanusiaan</a:t>
            </a:r>
            <a:r>
              <a:rPr lang="en-US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adil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beradab</a:t>
            </a:r>
            <a:r>
              <a:rPr lang="en-US" dirty="0"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164" y="3157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ke-3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Simbol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Pohon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beringin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Persatuan</a:t>
            </a:r>
            <a:r>
              <a:rPr lang="en-US" dirty="0">
                <a:latin typeface="Arial" pitchFamily="34" charset="0"/>
                <a:cs typeface="Arial" pitchFamily="34" charset="0"/>
              </a:rPr>
              <a:t> Indonesia.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2164" y="5408494"/>
            <a:ext cx="6112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ke-5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Simbol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Padi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kapas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Keadilan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sosial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seluruh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dirty="0">
                <a:latin typeface="Arial" pitchFamily="34" charset="0"/>
                <a:cs typeface="Arial" pitchFamily="34" charset="0"/>
              </a:rPr>
              <a:t> Indonesia.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94564" y="5248414"/>
            <a:ext cx="3414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Garuda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Pancasila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lambang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negara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Indonesia.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142461"/>
            <a:ext cx="525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Pertama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Kedua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808165"/>
            <a:ext cx="4079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400" dirty="0" smtClean="0">
                <a:latin typeface="Arial" pitchFamily="34" charset="0"/>
                <a:cs typeface="Arial" pitchFamily="34" charset="0"/>
              </a:rPr>
              <a:t>Berdoa sebelum makan merupakan pengamalan sila pertama Pancasila.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Document_office\DOKUMEN KERJA ERLANGGA\PPT BUPENA 2A\BAHAN PPT BUPENA 2A\tema 1\subtema 1\kakak dan adik belajar bersama - D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"/>
          <a:stretch/>
        </p:blipFill>
        <p:spPr bwMode="auto">
          <a:xfrm>
            <a:off x="4802599" y="1818440"/>
            <a:ext cx="4096472" cy="294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ocument_office\DOKUMEN KERJA ERLANGGA\PPT BUPENA 2A\BAHAN PPT BUPENA 2A\tema 1\subtema 1\keluarga dayu berdoa sebelum makan-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12279" r="25322" b="18706"/>
          <a:stretch/>
        </p:blipFill>
        <p:spPr bwMode="auto">
          <a:xfrm>
            <a:off x="228600" y="1818440"/>
            <a:ext cx="4079972" cy="294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22728" y="4770623"/>
            <a:ext cx="4079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Membantu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adik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belajar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kedua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Pancasila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829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962</Words>
  <Application>Microsoft Office PowerPoint</Application>
  <PresentationFormat>On-screen Show (4:3)</PresentationFormat>
  <Paragraphs>241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22</cp:revision>
  <dcterms:created xsi:type="dcterms:W3CDTF">2017-06-26T05:29:31Z</dcterms:created>
  <dcterms:modified xsi:type="dcterms:W3CDTF">2017-06-27T19:50:02Z</dcterms:modified>
</cp:coreProperties>
</file>