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F892-A6B5-4A8A-AF22-7E01561060A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D91E-008D-4813-8B93-5B125519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7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F892-A6B5-4A8A-AF22-7E01561060A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D91E-008D-4813-8B93-5B125519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0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F892-A6B5-4A8A-AF22-7E01561060A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D91E-008D-4813-8B93-5B125519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2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F892-A6B5-4A8A-AF22-7E01561060A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D91E-008D-4813-8B93-5B125519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F892-A6B5-4A8A-AF22-7E01561060A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D91E-008D-4813-8B93-5B125519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7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F892-A6B5-4A8A-AF22-7E01561060A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D91E-008D-4813-8B93-5B125519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8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F892-A6B5-4A8A-AF22-7E01561060A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D91E-008D-4813-8B93-5B125519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F892-A6B5-4A8A-AF22-7E01561060A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D91E-008D-4813-8B93-5B125519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8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F892-A6B5-4A8A-AF22-7E01561060A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D91E-008D-4813-8B93-5B125519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9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F892-A6B5-4A8A-AF22-7E01561060A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D91E-008D-4813-8B93-5B125519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5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F892-A6B5-4A8A-AF22-7E01561060A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D91E-008D-4813-8B93-5B125519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8F892-A6B5-4A8A-AF22-7E01561060A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D91E-008D-4813-8B93-5B125519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8145"/>
            <a:ext cx="12192000" cy="11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27515" y="1498601"/>
            <a:ext cx="4839786" cy="3539623"/>
          </a:xfrm>
          <a:prstGeom prst="rect">
            <a:avLst/>
          </a:prstGeom>
          <a:solidFill>
            <a:srgbClr val="7FD13B">
              <a:lumMod val="20000"/>
              <a:lumOff val="80000"/>
            </a:srgbClr>
          </a:solidFill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sz="4267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kern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 defTabSz="1219170">
              <a:defRPr/>
            </a:pPr>
            <a:r>
              <a:rPr lang="en-US" sz="4267" b="1" kern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kern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 defTabSz="1219170">
              <a:defRPr/>
            </a:pPr>
            <a:r>
              <a:rPr lang="en-US" sz="4267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 defTabSz="1219170">
              <a:defRPr/>
            </a:pPr>
            <a:r>
              <a:rPr lang="en-US" sz="5333" b="1" kern="0" dirty="0" err="1">
                <a:solidFill>
                  <a:srgbClr val="EA157A">
                    <a:lumMod val="75000"/>
                  </a:srgb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Matematika</a:t>
            </a:r>
            <a:endParaRPr lang="en-US" sz="4267" b="1" kern="0" dirty="0">
              <a:solidFill>
                <a:srgbClr val="EA157A">
                  <a:lumMod val="75000"/>
                </a:srgb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 defTabSz="1219170">
              <a:defRPr/>
            </a:pPr>
            <a:r>
              <a:rPr lang="en-US" sz="4267" b="1" kern="0" dirty="0" err="1">
                <a:solidFill>
                  <a:srgbClr val="EA157A">
                    <a:lumMod val="75000"/>
                  </a:srgb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kern="0" dirty="0">
                <a:solidFill>
                  <a:srgbClr val="EA157A">
                    <a:lumMod val="75000"/>
                  </a:srgb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kern="0" dirty="0" err="1">
                <a:solidFill>
                  <a:srgbClr val="EA157A">
                    <a:lumMod val="75000"/>
                  </a:srgb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kern="0" dirty="0">
                <a:solidFill>
                  <a:srgbClr val="EA157A">
                    <a:lumMod val="75000"/>
                  </a:srgb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1" t="1722" r="1060" b="2173"/>
          <a:stretch/>
        </p:blipFill>
        <p:spPr>
          <a:xfrm>
            <a:off x="815414" y="548681"/>
            <a:ext cx="4224469" cy="536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3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417"/>
            <a:ext cx="12192000" cy="11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349" y="260649"/>
            <a:ext cx="1351652" cy="54367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933" b="1" dirty="0" err="1">
                <a:latin typeface="Arial" pitchFamily="34" charset="0"/>
                <a:cs typeface="Arial" pitchFamily="34" charset="0"/>
              </a:rPr>
              <a:t>Kubus</a:t>
            </a:r>
            <a:endParaRPr lang="en-US" sz="2933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1001645"/>
            <a:ext cx="3648405" cy="3579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022" y="4767104"/>
            <a:ext cx="3446777" cy="1323632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= 6</a:t>
            </a:r>
          </a:p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rusuk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= 12</a:t>
            </a:r>
          </a:p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= 8</a:t>
            </a:r>
            <a:endParaRPr lang="en-US" sz="266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6190" y="260647"/>
            <a:ext cx="1205779" cy="54367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933" b="1" dirty="0" err="1">
                <a:latin typeface="Arial" pitchFamily="34" charset="0"/>
                <a:cs typeface="Arial" pitchFamily="34" charset="0"/>
              </a:rPr>
              <a:t>Balok</a:t>
            </a:r>
            <a:endParaRPr lang="en-US" sz="2933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83" y="1001645"/>
            <a:ext cx="5280587" cy="3587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9883" y="4757285"/>
            <a:ext cx="3446777" cy="1323632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= 6</a:t>
            </a:r>
          </a:p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rusuk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= 12</a:t>
            </a:r>
          </a:p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= 8</a:t>
            </a:r>
            <a:endParaRPr lang="en-US" sz="2667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417"/>
            <a:ext cx="12192000" cy="11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350" y="260649"/>
            <a:ext cx="3002745" cy="54367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933" b="1" dirty="0" err="1">
                <a:latin typeface="Arial" pitchFamily="34" charset="0"/>
                <a:cs typeface="Arial" pitchFamily="34" charset="0"/>
              </a:rPr>
              <a:t>Prisma</a:t>
            </a:r>
            <a:r>
              <a:rPr lang="en-US" sz="293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b="1" dirty="0" err="1">
                <a:latin typeface="Arial" pitchFamily="34" charset="0"/>
                <a:cs typeface="Arial" pitchFamily="34" charset="0"/>
              </a:rPr>
              <a:t>Segitiga</a:t>
            </a:r>
            <a:endParaRPr lang="en-US" sz="2933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9" y="932724"/>
            <a:ext cx="2426492" cy="3634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369" y="4767104"/>
            <a:ext cx="3446777" cy="1323632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= 5</a:t>
            </a:r>
          </a:p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rusuk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= 9</a:t>
            </a:r>
          </a:p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= 6</a:t>
            </a:r>
            <a:endParaRPr lang="en-US" sz="266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1748" y="260649"/>
            <a:ext cx="3421129" cy="54367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933" b="1" dirty="0" err="1">
                <a:latin typeface="Arial" pitchFamily="34" charset="0"/>
                <a:cs typeface="Arial" pitchFamily="34" charset="0"/>
              </a:rPr>
              <a:t>Limas</a:t>
            </a:r>
            <a:r>
              <a:rPr lang="en-US" sz="293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b="1" dirty="0" err="1">
                <a:latin typeface="Arial" pitchFamily="34" charset="0"/>
                <a:cs typeface="Arial" pitchFamily="34" charset="0"/>
              </a:rPr>
              <a:t>Segi</a:t>
            </a:r>
            <a:r>
              <a:rPr lang="en-US" sz="293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b="1" dirty="0" err="1">
                <a:latin typeface="Arial" pitchFamily="34" charset="0"/>
                <a:cs typeface="Arial" pitchFamily="34" charset="0"/>
              </a:rPr>
              <a:t>Empat</a:t>
            </a:r>
            <a:endParaRPr lang="en-US" sz="2933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26" y="932724"/>
            <a:ext cx="3533329" cy="36347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5869" y="4767103"/>
            <a:ext cx="3446777" cy="1323632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= 5</a:t>
            </a:r>
          </a:p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rusuk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= 8</a:t>
            </a:r>
          </a:p>
          <a:p>
            <a:r>
              <a:rPr lang="en-US" sz="2667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= 5</a:t>
            </a:r>
            <a:endParaRPr lang="en-US" sz="2667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417"/>
            <a:ext cx="12192000" cy="11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417"/>
            <a:ext cx="12192000" cy="11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5" name="Picture 4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4</a:t>
              </a:r>
              <a:endParaRPr lang="en-US" sz="4267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360364" y="279738"/>
            <a:ext cx="2509769" cy="556975"/>
            <a:chOff x="7772400" y="57150"/>
            <a:chExt cx="1143000" cy="417731"/>
          </a:xfrm>
        </p:grpSpPr>
        <p:sp>
          <p:nvSpPr>
            <p:cNvPr id="8" name="Rounded Rectangle 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3.9 – 3.10</a:t>
              </a:r>
              <a:endParaRPr lang="en-US" sz="24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1" y="932723"/>
            <a:ext cx="6375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Pengelompokan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Ruang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615" y="1634993"/>
            <a:ext cx="11541516" cy="99501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sz="2933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juga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dikelompokkan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unsur-unsur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dimiliki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6714" y="2852937"/>
            <a:ext cx="4847212" cy="1759545"/>
            <a:chOff x="249319" y="2283718"/>
            <a:chExt cx="3635409" cy="131965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2283718"/>
              <a:ext cx="1977024" cy="131965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19" y="2283718"/>
              <a:ext cx="1424128" cy="131965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32426" y="4869160"/>
            <a:ext cx="4847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Kubus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balok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rusuk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rusuk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71159" y="2852937"/>
            <a:ext cx="3364211" cy="2016224"/>
            <a:chOff x="4629381" y="2139703"/>
            <a:chExt cx="2523158" cy="15121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1" y="2139703"/>
              <a:ext cx="1140378" cy="151216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381" y="2139703"/>
              <a:ext cx="940180" cy="151216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6044099" y="4981128"/>
            <a:ext cx="4847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Prisma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segitiga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limas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lima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417"/>
            <a:ext cx="12192000" cy="11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103" y="164638"/>
            <a:ext cx="5694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Barisan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Ruang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102" y="1028733"/>
            <a:ext cx="11328575" cy="543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933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disusun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membentuk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dirty="0" err="1">
                <a:latin typeface="Arial" pitchFamily="34" charset="0"/>
                <a:cs typeface="Arial" pitchFamily="34" charset="0"/>
              </a:rPr>
              <a:t>tertentu</a:t>
            </a:r>
            <a:r>
              <a:rPr lang="en-US" sz="2933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8103" y="2180862"/>
            <a:ext cx="11328573" cy="1370308"/>
            <a:chOff x="223577" y="1635645"/>
            <a:chExt cx="8496430" cy="10277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1635645"/>
              <a:ext cx="1512168" cy="100936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77" y="1635646"/>
              <a:ext cx="1108063" cy="10267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693" y="1635645"/>
              <a:ext cx="1108063" cy="102677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7839" y="1636596"/>
              <a:ext cx="1512168" cy="10093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608" y="1636597"/>
              <a:ext cx="1108063" cy="10267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724" y="1636596"/>
              <a:ext cx="1108063" cy="102677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43339" y="3800654"/>
            <a:ext cx="1132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kubus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  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kubus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balok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kubus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kubus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balok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0633" y="4698431"/>
            <a:ext cx="7643503" cy="9131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barisan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kubus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kubus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balok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9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90800" y="279400"/>
            <a:ext cx="7010400" cy="5772151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4595502" y="2036070"/>
              <a:ext cx="3657600" cy="130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Hidup</a:t>
              </a:r>
              <a:r>
                <a:rPr lang="en-US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Bersih</a:t>
              </a:r>
              <a:r>
                <a:rPr lang="en-US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dan</a:t>
              </a:r>
              <a:r>
                <a:rPr lang="en-US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Sehat</a:t>
              </a:r>
              <a:endParaRPr lang="en-US" alt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95402" y="1211384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4</a:t>
              </a:r>
              <a:endParaRPr lang="en-US" sz="5333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417"/>
            <a:ext cx="12192000" cy="11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03" y="1013027"/>
            <a:ext cx="3641379" cy="52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  <a:endParaRPr lang="en-US" sz="4267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740892" y="279738"/>
            <a:ext cx="2129240" cy="556975"/>
            <a:chOff x="7772400" y="57150"/>
            <a:chExt cx="1143000" cy="417731"/>
          </a:xfrm>
        </p:grpSpPr>
        <p:sp>
          <p:nvSpPr>
            <p:cNvPr id="6" name="Rounded Rectangle 5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3.8 – 3.9 </a:t>
              </a:r>
              <a:endParaRPr lang="en-US" sz="2400" b="1" dirty="0"/>
            </a:p>
          </p:txBody>
        </p:sp>
      </p:grpSp>
      <p:pic>
        <p:nvPicPr>
          <p:cNvPr id="8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417"/>
            <a:ext cx="12192000" cy="11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9349" y="1028734"/>
            <a:ext cx="549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Unsur-Unsur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Datar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671" y="1798367"/>
            <a:ext cx="2165978" cy="5436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933" b="1" dirty="0" err="1">
                <a:latin typeface="Arial" pitchFamily="34" charset="0"/>
                <a:cs typeface="Arial" pitchFamily="34" charset="0"/>
              </a:rPr>
              <a:t>Ruas</a:t>
            </a:r>
            <a:r>
              <a:rPr lang="en-US" sz="293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b="1" dirty="0" err="1">
                <a:latin typeface="Arial" pitchFamily="34" charset="0"/>
                <a:cs typeface="Arial" pitchFamily="34" charset="0"/>
              </a:rPr>
              <a:t>Garis</a:t>
            </a:r>
            <a:endParaRPr lang="en-US" sz="2933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671" y="2660915"/>
            <a:ext cx="7514532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en-US" sz="2667" dirty="0" err="1">
                <a:latin typeface="Arial" pitchFamily="34" charset="0"/>
                <a:cs typeface="Arial" pitchFamily="34" charset="0"/>
              </a:rPr>
              <a:t>Ruas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ujung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berbeda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5670" y="3621022"/>
            <a:ext cx="751453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pt-BR" sz="2667" dirty="0">
                <a:latin typeface="Arial" pitchFamily="34" charset="0"/>
                <a:cs typeface="Arial" pitchFamily="34" charset="0"/>
              </a:rPr>
              <a:t>Ruas garis pada bangun datar disebut sisi. </a:t>
            </a:r>
            <a:endParaRPr lang="en-US" sz="266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rapezoid 13"/>
          <p:cNvSpPr/>
          <p:nvPr/>
        </p:nvSpPr>
        <p:spPr>
          <a:xfrm>
            <a:off x="1295467" y="4358947"/>
            <a:ext cx="1920215" cy="1182288"/>
          </a:xfrm>
          <a:prstGeom prst="trapezoi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603019" y="5504853"/>
            <a:ext cx="366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5327915" y="4293096"/>
            <a:ext cx="1728192" cy="1182288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4884481" y="5445225"/>
            <a:ext cx="3035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0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1" grpId="0"/>
      <p:bldP spid="15" grpId="0"/>
      <p:bldP spid="14" grpId="0" animBg="1"/>
      <p:bldP spid="16" grpId="0"/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417"/>
            <a:ext cx="12192000" cy="11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350" y="260649"/>
            <a:ext cx="8580811" cy="5436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933" b="1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933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933" b="1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933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933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93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b="1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293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b="1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93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93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b="1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293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33" b="1" dirty="0" err="1">
                <a:latin typeface="Arial" pitchFamily="34" charset="0"/>
                <a:cs typeface="Arial" pitchFamily="34" charset="0"/>
              </a:rPr>
              <a:t>Datar</a:t>
            </a:r>
            <a:endParaRPr lang="en-US" sz="2933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5733" y="1892830"/>
            <a:ext cx="3840427" cy="30723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Straight Connector 8"/>
          <p:cNvCxnSpPr/>
          <p:nvPr/>
        </p:nvCxnSpPr>
        <p:spPr>
          <a:xfrm>
            <a:off x="5615947" y="1340829"/>
            <a:ext cx="0" cy="5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15947" y="1353528"/>
            <a:ext cx="216000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28181" y="1103141"/>
            <a:ext cx="3264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Sisi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Ruas-ruas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datar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775733" y="1892829"/>
            <a:ext cx="192000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88432" y="1889655"/>
            <a:ext cx="0" cy="55200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8229" y="2448573"/>
            <a:ext cx="3264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Sudut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Titik pertemuan dua sisi atau ruas garis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3364293" y="4533123"/>
            <a:ext cx="672075" cy="864096"/>
          </a:xfrm>
          <a:prstGeom prst="arc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836955" y="4797213"/>
            <a:ext cx="0" cy="55200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4454" y="5288254"/>
            <a:ext cx="595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Sisi-sisi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saling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bertemu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membentuk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/>
      <p:bldP spid="16" grpId="0"/>
      <p:bldP spid="17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417"/>
            <a:ext cx="12192000" cy="11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3"/>
          <p:cNvSpPr/>
          <p:nvPr/>
        </p:nvSpPr>
        <p:spPr>
          <a:xfrm>
            <a:off x="5178144" y="837939"/>
            <a:ext cx="2400267" cy="1647888"/>
          </a:xfrm>
          <a:prstGeom prst="trapezoid">
            <a:avLst>
              <a:gd name="adj" fmla="val 40414"/>
            </a:avLst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Isosceles Triangle 4"/>
          <p:cNvSpPr/>
          <p:nvPr/>
        </p:nvSpPr>
        <p:spPr>
          <a:xfrm>
            <a:off x="807691" y="578350"/>
            <a:ext cx="2684512" cy="1907477"/>
          </a:xfrm>
          <a:custGeom>
            <a:avLst/>
            <a:gdLst>
              <a:gd name="connsiteX0" fmla="*/ 0 w 1512168"/>
              <a:gd name="connsiteY0" fmla="*/ 1163908 h 1163908"/>
              <a:gd name="connsiteX1" fmla="*/ 756084 w 1512168"/>
              <a:gd name="connsiteY1" fmla="*/ 0 h 1163908"/>
              <a:gd name="connsiteX2" fmla="*/ 1512168 w 1512168"/>
              <a:gd name="connsiteY2" fmla="*/ 1163908 h 1163908"/>
              <a:gd name="connsiteX3" fmla="*/ 0 w 1512168"/>
              <a:gd name="connsiteY3" fmla="*/ 1163908 h 1163908"/>
              <a:gd name="connsiteX0" fmla="*/ 501216 w 2013384"/>
              <a:gd name="connsiteY0" fmla="*/ 1430608 h 1430608"/>
              <a:gd name="connsiteX1" fmla="*/ 0 w 2013384"/>
              <a:gd name="connsiteY1" fmla="*/ 0 h 1430608"/>
              <a:gd name="connsiteX2" fmla="*/ 2013384 w 2013384"/>
              <a:gd name="connsiteY2" fmla="*/ 1430608 h 1430608"/>
              <a:gd name="connsiteX3" fmla="*/ 501216 w 2013384"/>
              <a:gd name="connsiteY3" fmla="*/ 1430608 h 143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3384" h="1430608">
                <a:moveTo>
                  <a:pt x="501216" y="1430608"/>
                </a:moveTo>
                <a:lnTo>
                  <a:pt x="0" y="0"/>
                </a:lnTo>
                <a:lnTo>
                  <a:pt x="2013384" y="1430608"/>
                </a:lnTo>
                <a:lnTo>
                  <a:pt x="501216" y="1430608"/>
                </a:lnTo>
                <a:close/>
              </a:path>
            </a:pathLst>
          </a:custGeom>
          <a:solidFill>
            <a:srgbClr val="FF5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gular Pentagon 5"/>
          <p:cNvSpPr/>
          <p:nvPr/>
        </p:nvSpPr>
        <p:spPr>
          <a:xfrm>
            <a:off x="9114597" y="597699"/>
            <a:ext cx="2112235" cy="1907477"/>
          </a:xfrm>
          <a:prstGeom prst="pentagon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72074" y="2948947"/>
            <a:ext cx="3818161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Segitiga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3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3</a:t>
            </a:r>
          </a:p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9197" y="2934560"/>
            <a:ext cx="3818161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Segi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Empat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4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4</a:t>
            </a:r>
          </a:p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3185" y="2948947"/>
            <a:ext cx="3255058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Segi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Lima</a:t>
            </a: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5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5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34986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417"/>
            <a:ext cx="12192000" cy="11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4" name="Picture 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552385" y="279738"/>
            <a:ext cx="2317748" cy="556975"/>
            <a:chOff x="7772400" y="57150"/>
            <a:chExt cx="1143000" cy="417731"/>
          </a:xfrm>
        </p:grpSpPr>
        <p:sp>
          <p:nvSpPr>
            <p:cNvPr id="7" name="Rounded Rectangle 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3.9 – 3.10 </a:t>
              </a:r>
              <a:endParaRPr lang="en-US" sz="24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9350" y="1028734"/>
            <a:ext cx="614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Pengelompokan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Datar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79095" y="2019333"/>
            <a:ext cx="9025003" cy="1248139"/>
            <a:chOff x="683568" y="1707654"/>
            <a:chExt cx="6768752" cy="936104"/>
          </a:xfrm>
        </p:grpSpPr>
        <p:sp>
          <p:nvSpPr>
            <p:cNvPr id="10" name="Rectangle 9"/>
            <p:cNvSpPr/>
            <p:nvPr/>
          </p:nvSpPr>
          <p:spPr>
            <a:xfrm>
              <a:off x="683568" y="1707654"/>
              <a:ext cx="1008112" cy="936104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rapezoid 10"/>
            <p:cNvSpPr/>
            <p:nvPr/>
          </p:nvSpPr>
          <p:spPr>
            <a:xfrm>
              <a:off x="2195736" y="1707654"/>
              <a:ext cx="1224136" cy="936104"/>
            </a:xfrm>
            <a:prstGeom prst="trapezoid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Parallelogram 11"/>
            <p:cNvSpPr/>
            <p:nvPr/>
          </p:nvSpPr>
          <p:spPr>
            <a:xfrm>
              <a:off x="3923928" y="1707654"/>
              <a:ext cx="1296144" cy="936104"/>
            </a:xfrm>
            <a:prstGeom prst="parallelogram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Diamond 12"/>
            <p:cNvSpPr/>
            <p:nvPr/>
          </p:nvSpPr>
          <p:spPr>
            <a:xfrm>
              <a:off x="5652120" y="1707654"/>
              <a:ext cx="1800200" cy="936104"/>
            </a:xfrm>
            <a:prstGeom prst="diamond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74016" y="3621022"/>
            <a:ext cx="8746453" cy="9131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latin typeface="Arial" pitchFamily="34" charset="0"/>
                <a:cs typeface="Arial" pitchFamily="34" charset="0"/>
              </a:rPr>
              <a:t>Keempat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datar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.</a:t>
            </a:r>
            <a:endParaRPr lang="en-US" sz="266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519936" y="4677139"/>
            <a:ext cx="576064" cy="480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2855472" y="5329514"/>
            <a:ext cx="5904993" cy="502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Datar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Segi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Empat</a:t>
            </a:r>
            <a:endParaRPr lang="en-US" sz="2667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7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417"/>
            <a:ext cx="12192000" cy="11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11424" y="687275"/>
            <a:ext cx="10147333" cy="1717239"/>
            <a:chOff x="683568" y="619406"/>
            <a:chExt cx="7610500" cy="1287929"/>
          </a:xfrm>
        </p:grpSpPr>
        <p:sp>
          <p:nvSpPr>
            <p:cNvPr id="3" name="Isosceles Triangle 2"/>
            <p:cNvSpPr/>
            <p:nvPr/>
          </p:nvSpPr>
          <p:spPr>
            <a:xfrm>
              <a:off x="683568" y="727894"/>
              <a:ext cx="1368152" cy="1179441"/>
            </a:xfrm>
            <a:prstGeom prst="triangl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2459985" y="715039"/>
              <a:ext cx="1728192" cy="1192296"/>
            </a:xfrm>
            <a:prstGeom prst="triangle">
              <a:avLst>
                <a:gd name="adj" fmla="val 100000"/>
              </a:avLst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596442" y="619406"/>
              <a:ext cx="2109921" cy="1287929"/>
            </a:xfrm>
            <a:custGeom>
              <a:avLst/>
              <a:gdLst>
                <a:gd name="connsiteX0" fmla="*/ 0 w 1368152"/>
                <a:gd name="connsiteY0" fmla="*/ 1179441 h 1179441"/>
                <a:gd name="connsiteX1" fmla="*/ 684076 w 1368152"/>
                <a:gd name="connsiteY1" fmla="*/ 0 h 1179441"/>
                <a:gd name="connsiteX2" fmla="*/ 1368152 w 1368152"/>
                <a:gd name="connsiteY2" fmla="*/ 1179441 h 1179441"/>
                <a:gd name="connsiteX3" fmla="*/ 0 w 1368152"/>
                <a:gd name="connsiteY3" fmla="*/ 1179441 h 1179441"/>
                <a:gd name="connsiteX0" fmla="*/ 0 w 2063425"/>
                <a:gd name="connsiteY0" fmla="*/ 1256932 h 1256932"/>
                <a:gd name="connsiteX1" fmla="*/ 2063425 w 2063425"/>
                <a:gd name="connsiteY1" fmla="*/ 0 h 1256932"/>
                <a:gd name="connsiteX2" fmla="*/ 1368152 w 2063425"/>
                <a:gd name="connsiteY2" fmla="*/ 1256932 h 1256932"/>
                <a:gd name="connsiteX3" fmla="*/ 0 w 2063425"/>
                <a:gd name="connsiteY3" fmla="*/ 1256932 h 1256932"/>
                <a:gd name="connsiteX0" fmla="*/ 741769 w 2109921"/>
                <a:gd name="connsiteY0" fmla="*/ 1287929 h 1287929"/>
                <a:gd name="connsiteX1" fmla="*/ 0 w 2109921"/>
                <a:gd name="connsiteY1" fmla="*/ 0 h 1287929"/>
                <a:gd name="connsiteX2" fmla="*/ 2109921 w 2109921"/>
                <a:gd name="connsiteY2" fmla="*/ 1287929 h 1287929"/>
                <a:gd name="connsiteX3" fmla="*/ 741769 w 2109921"/>
                <a:gd name="connsiteY3" fmla="*/ 1287929 h 128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9921" h="1287929">
                  <a:moveTo>
                    <a:pt x="741769" y="1287929"/>
                  </a:moveTo>
                  <a:lnTo>
                    <a:pt x="0" y="0"/>
                  </a:lnTo>
                  <a:lnTo>
                    <a:pt x="2109921" y="1287929"/>
                  </a:lnTo>
                  <a:lnTo>
                    <a:pt x="741769" y="1287929"/>
                  </a:lnTo>
                  <a:close/>
                </a:path>
              </a:pathLst>
            </a:custGeom>
            <a:solidFill>
              <a:srgbClr val="FF66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Isosceles Triangle 5"/>
            <p:cNvSpPr/>
            <p:nvPr/>
          </p:nvSpPr>
          <p:spPr>
            <a:xfrm rot="5400000" flipV="1">
              <a:off x="7236296" y="849562"/>
              <a:ext cx="936104" cy="1179441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74016" y="3007790"/>
            <a:ext cx="8746453" cy="9131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latin typeface="Arial" pitchFamily="34" charset="0"/>
                <a:cs typeface="Arial" pitchFamily="34" charset="0"/>
              </a:rPr>
              <a:t>Keempat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datar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3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3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3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.</a:t>
            </a:r>
            <a:endParaRPr lang="en-US" sz="266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519936" y="4239670"/>
            <a:ext cx="576064" cy="480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2855472" y="5007755"/>
            <a:ext cx="5904993" cy="502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Datar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Segitiga</a:t>
            </a:r>
            <a:endParaRPr lang="en-US" sz="2667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417"/>
            <a:ext cx="12192000" cy="11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350" y="260649"/>
            <a:ext cx="546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Barisan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Datar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7382" y="1028733"/>
            <a:ext cx="10849205" cy="1119880"/>
            <a:chOff x="355901" y="1347614"/>
            <a:chExt cx="6466350" cy="839910"/>
          </a:xfrm>
        </p:grpSpPr>
        <p:sp>
          <p:nvSpPr>
            <p:cNvPr id="6" name="Rectangle 5"/>
            <p:cNvSpPr/>
            <p:nvPr/>
          </p:nvSpPr>
          <p:spPr>
            <a:xfrm>
              <a:off x="355901" y="1431524"/>
              <a:ext cx="6293436" cy="756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3538" y="1347614"/>
              <a:ext cx="6408713" cy="746262"/>
            </a:xfrm>
            <a:prstGeom prst="rect">
              <a:avLst/>
            </a:prstGeom>
            <a:solidFill>
              <a:srgbClr val="99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933" dirty="0" err="1">
                  <a:latin typeface="Arial" pitchFamily="34" charset="0"/>
                  <a:cs typeface="Arial" pitchFamily="34" charset="0"/>
                </a:rPr>
                <a:t>Pola</a:t>
              </a:r>
              <a:r>
                <a:rPr lang="en-US" sz="29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933" dirty="0" err="1">
                  <a:latin typeface="Arial" pitchFamily="34" charset="0"/>
                  <a:cs typeface="Arial" pitchFamily="34" charset="0"/>
                </a:rPr>
                <a:t>bangun</a:t>
              </a:r>
              <a:r>
                <a:rPr lang="en-US" sz="29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933" dirty="0" err="1">
                  <a:latin typeface="Arial" pitchFamily="34" charset="0"/>
                  <a:cs typeface="Arial" pitchFamily="34" charset="0"/>
                </a:rPr>
                <a:t>datar</a:t>
              </a:r>
              <a:r>
                <a:rPr lang="en-US" sz="29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933" dirty="0" err="1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9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933" dirty="0" err="1">
                  <a:latin typeface="Arial" pitchFamily="34" charset="0"/>
                  <a:cs typeface="Arial" pitchFamily="34" charset="0"/>
                </a:rPr>
                <a:t>susunan</a:t>
              </a:r>
              <a:r>
                <a:rPr lang="en-US" sz="2933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933" dirty="0" err="1">
                  <a:latin typeface="Arial" pitchFamily="34" charset="0"/>
                  <a:cs typeface="Arial" pitchFamily="34" charset="0"/>
                </a:rPr>
                <a:t>teratur</a:t>
              </a:r>
              <a:r>
                <a:rPr lang="en-US" sz="29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933" dirty="0" err="1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9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933" dirty="0" err="1">
                  <a:latin typeface="Arial" pitchFamily="34" charset="0"/>
                  <a:cs typeface="Arial" pitchFamily="34" charset="0"/>
                </a:rPr>
                <a:t>beberapa</a:t>
              </a:r>
              <a:r>
                <a:rPr lang="en-US" sz="29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933" dirty="0" err="1">
                  <a:latin typeface="Arial" pitchFamily="34" charset="0"/>
                  <a:cs typeface="Arial" pitchFamily="34" charset="0"/>
                </a:rPr>
                <a:t>bangun</a:t>
              </a:r>
              <a:r>
                <a:rPr lang="en-US" sz="29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933" dirty="0" err="1">
                  <a:latin typeface="Arial" pitchFamily="34" charset="0"/>
                  <a:cs typeface="Arial" pitchFamily="34" charset="0"/>
                </a:rPr>
                <a:t>datar</a:t>
              </a:r>
              <a:r>
                <a:rPr lang="en-US" sz="2933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1371" y="4548093"/>
            <a:ext cx="8230464" cy="993143"/>
            <a:chOff x="179512" y="2931788"/>
            <a:chExt cx="6172848" cy="744857"/>
          </a:xfrm>
        </p:grpSpPr>
        <p:sp>
          <p:nvSpPr>
            <p:cNvPr id="17" name="Trapezoid 16"/>
            <p:cNvSpPr/>
            <p:nvPr/>
          </p:nvSpPr>
          <p:spPr>
            <a:xfrm>
              <a:off x="179512" y="2931790"/>
              <a:ext cx="941643" cy="720080"/>
            </a:xfrm>
            <a:prstGeom prst="trapezoid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1259632" y="2931790"/>
              <a:ext cx="864032" cy="744855"/>
            </a:xfrm>
            <a:prstGeom prst="triangl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39752" y="2931789"/>
              <a:ext cx="802152" cy="7448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rapezoid 19"/>
            <p:cNvSpPr/>
            <p:nvPr/>
          </p:nvSpPr>
          <p:spPr>
            <a:xfrm>
              <a:off x="3389968" y="2931789"/>
              <a:ext cx="941643" cy="720080"/>
            </a:xfrm>
            <a:prstGeom prst="trapezoid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4470088" y="2931789"/>
              <a:ext cx="864032" cy="744855"/>
            </a:xfrm>
            <a:prstGeom prst="triangl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50208" y="2931788"/>
              <a:ext cx="802152" cy="7448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5360" y="2658434"/>
            <a:ext cx="8190061" cy="993140"/>
            <a:chOff x="525942" y="2418701"/>
            <a:chExt cx="6142546" cy="744855"/>
          </a:xfrm>
        </p:grpSpPr>
        <p:sp>
          <p:nvSpPr>
            <p:cNvPr id="24" name="Trapezoid 23"/>
            <p:cNvSpPr/>
            <p:nvPr/>
          </p:nvSpPr>
          <p:spPr>
            <a:xfrm>
              <a:off x="525942" y="2443476"/>
              <a:ext cx="941643" cy="720080"/>
            </a:xfrm>
            <a:prstGeom prst="trapezoid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1612689" y="2418701"/>
              <a:ext cx="864032" cy="744855"/>
            </a:xfrm>
            <a:prstGeom prst="triangl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Trapezoid 26"/>
            <p:cNvSpPr/>
            <p:nvPr/>
          </p:nvSpPr>
          <p:spPr>
            <a:xfrm>
              <a:off x="2621825" y="2443476"/>
              <a:ext cx="941643" cy="720080"/>
            </a:xfrm>
            <a:prstGeom prst="trapezoid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3708572" y="2418701"/>
              <a:ext cx="864032" cy="744855"/>
            </a:xfrm>
            <a:prstGeom prst="triangl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Trapezoid 29"/>
            <p:cNvSpPr/>
            <p:nvPr/>
          </p:nvSpPr>
          <p:spPr>
            <a:xfrm>
              <a:off x="4717708" y="2443476"/>
              <a:ext cx="941643" cy="720080"/>
            </a:xfrm>
            <a:prstGeom prst="trapezoid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5804456" y="2418701"/>
              <a:ext cx="864032" cy="744855"/>
            </a:xfrm>
            <a:prstGeom prst="triangl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8784299" y="2946465"/>
            <a:ext cx="480053" cy="4965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9456373" y="2754444"/>
            <a:ext cx="240026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datar</a:t>
            </a:r>
            <a:endParaRPr lang="en-US" sz="266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8880310" y="4796379"/>
            <a:ext cx="480053" cy="4965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9456373" y="4572738"/>
            <a:ext cx="240026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26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latin typeface="Arial" pitchFamily="34" charset="0"/>
                <a:cs typeface="Arial" pitchFamily="34" charset="0"/>
              </a:rPr>
              <a:t>datar</a:t>
            </a:r>
            <a:endParaRPr lang="en-US" sz="2667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  <p:bldP spid="34" grpId="0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013027"/>
            <a:ext cx="3641379" cy="52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417"/>
            <a:ext cx="12192000" cy="11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4" name="Picture 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  <a:endParaRPr lang="en-US" sz="4267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715247" y="279738"/>
            <a:ext cx="2154885" cy="556975"/>
            <a:chOff x="7772400" y="57150"/>
            <a:chExt cx="1143000" cy="417731"/>
          </a:xfrm>
        </p:grpSpPr>
        <p:sp>
          <p:nvSpPr>
            <p:cNvPr id="7" name="Rounded Rectangle 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3.8 – 3.9</a:t>
              </a:r>
              <a:endParaRPr lang="en-US" sz="24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9350" y="1028734"/>
            <a:ext cx="5716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Unsur-Unsur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Ruang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31" y="2330299"/>
            <a:ext cx="3360373" cy="32968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18956" y="3136484"/>
            <a:ext cx="2160000" cy="2160000"/>
          </a:xfrm>
          <a:prstGeom prst="rect">
            <a:avLst/>
          </a:prstGeom>
          <a:solidFill>
            <a:srgbClr val="8EB4E3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98956" y="4216485"/>
            <a:ext cx="0" cy="16003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0738" y="5709573"/>
            <a:ext cx="652743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3" dirty="0" err="1">
                <a:latin typeface="Arial" pitchFamily="34" charset="0"/>
                <a:cs typeface="Arial" pitchFamily="34" charset="0"/>
              </a:rPr>
              <a:t>sisi</a:t>
            </a:r>
            <a:endParaRPr lang="en-US" sz="2533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50077" y="3709503"/>
            <a:ext cx="96010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29379" y="3422460"/>
            <a:ext cx="978153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3" dirty="0" err="1">
                <a:latin typeface="Arial" pitchFamily="34" charset="0"/>
                <a:cs typeface="Arial" pitchFamily="34" charset="0"/>
              </a:rPr>
              <a:t>rusuk</a:t>
            </a:r>
            <a:endParaRPr lang="en-US" sz="2533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531924" y="2246989"/>
            <a:ext cx="505453" cy="3459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27648" y="1796819"/>
            <a:ext cx="1555234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3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25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33" dirty="0" err="1">
                <a:latin typeface="Arial" pitchFamily="34" charset="0"/>
                <a:cs typeface="Arial" pitchFamily="34" charset="0"/>
              </a:rPr>
              <a:t>sudut</a:t>
            </a:r>
            <a:endParaRPr lang="en-US" sz="2533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8" grpId="0"/>
      <p:bldP spid="22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Adobe Gothic Std B</vt:lpstr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2021-01-05T05:36:34Z</dcterms:created>
  <dcterms:modified xsi:type="dcterms:W3CDTF">2021-01-05T05:36:41Z</dcterms:modified>
</cp:coreProperties>
</file>