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7" r:id="rId2"/>
    <p:sldId id="277" r:id="rId3"/>
    <p:sldId id="263" r:id="rId4"/>
    <p:sldId id="303" r:id="rId5"/>
    <p:sldId id="304" r:id="rId6"/>
    <p:sldId id="308" r:id="rId7"/>
    <p:sldId id="264" r:id="rId8"/>
    <p:sldId id="265" r:id="rId9"/>
    <p:sldId id="30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3A2D907-D26A-4AFC-9771-8365E78CDD13}" type="datetimeFigureOut">
              <a:rPr lang="en-ID" smtClean="0"/>
              <a:t>18/10/2021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D78A37C-3B0C-4DFB-867C-0B18B6BC8C6A}" type="slidenum">
              <a:rPr lang="en-ID" smtClean="0"/>
              <a:t>‹#›</a:t>
            </a:fld>
            <a:endParaRPr lang="en-ID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0322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2D907-D26A-4AFC-9771-8365E78CDD13}" type="datetimeFigureOut">
              <a:rPr lang="en-ID" smtClean="0"/>
              <a:t>18/10/2021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8A37C-3B0C-4DFB-867C-0B18B6BC8C6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64070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2D907-D26A-4AFC-9771-8365E78CDD13}" type="datetimeFigureOut">
              <a:rPr lang="en-ID" smtClean="0"/>
              <a:t>18/10/2021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8A37C-3B0C-4DFB-867C-0B18B6BC8C6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7753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6077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2D907-D26A-4AFC-9771-8365E78CDD13}" type="datetimeFigureOut">
              <a:rPr lang="en-ID" smtClean="0"/>
              <a:t>18/10/2021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8A37C-3B0C-4DFB-867C-0B18B6BC8C6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9682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2D907-D26A-4AFC-9771-8365E78CDD13}" type="datetimeFigureOut">
              <a:rPr lang="en-ID" smtClean="0"/>
              <a:t>18/10/2021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8A37C-3B0C-4DFB-867C-0B18B6BC8C6A}" type="slidenum">
              <a:rPr lang="en-ID" smtClean="0"/>
              <a:t>‹#›</a:t>
            </a:fld>
            <a:endParaRPr lang="en-ID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8369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2D907-D26A-4AFC-9771-8365E78CDD13}" type="datetimeFigureOut">
              <a:rPr lang="en-ID" smtClean="0"/>
              <a:t>18/10/2021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8A37C-3B0C-4DFB-867C-0B18B6BC8C6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28395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2D907-D26A-4AFC-9771-8365E78CDD13}" type="datetimeFigureOut">
              <a:rPr lang="en-ID" smtClean="0"/>
              <a:t>18/10/2021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8A37C-3B0C-4DFB-867C-0B18B6BC8C6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19719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2D907-D26A-4AFC-9771-8365E78CDD13}" type="datetimeFigureOut">
              <a:rPr lang="en-ID" smtClean="0"/>
              <a:t>18/10/2021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8A37C-3B0C-4DFB-867C-0B18B6BC8C6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18611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2D907-D26A-4AFC-9771-8365E78CDD13}" type="datetimeFigureOut">
              <a:rPr lang="en-ID" smtClean="0"/>
              <a:t>18/10/2021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8A37C-3B0C-4DFB-867C-0B18B6BC8C6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14906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2D907-D26A-4AFC-9771-8365E78CDD13}" type="datetimeFigureOut">
              <a:rPr lang="en-ID" smtClean="0"/>
              <a:t>18/10/2021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8A37C-3B0C-4DFB-867C-0B18B6BC8C6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75275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2D907-D26A-4AFC-9771-8365E78CDD13}" type="datetimeFigureOut">
              <a:rPr lang="en-ID" smtClean="0"/>
              <a:t>18/10/2021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8A37C-3B0C-4DFB-867C-0B18B6BC8C6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00920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3A2D907-D26A-4AFC-9771-8365E78CDD13}" type="datetimeFigureOut">
              <a:rPr lang="en-ID" smtClean="0"/>
              <a:t>18/10/2021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D78A37C-3B0C-4DFB-867C-0B18B6BC8C6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38708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45704" y="565404"/>
            <a:ext cx="9859617" cy="57271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964035" y="1600200"/>
            <a:ext cx="3950119" cy="30469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Media </a:t>
            </a:r>
            <a:r>
              <a:rPr 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Mengajar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  <a:p>
            <a:pPr algn="ctr"/>
            <a:r>
              <a:rPr 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Buku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Pendamping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TEMATIK TERPADU</a:t>
            </a:r>
          </a:p>
          <a:p>
            <a:pPr algn="ctr"/>
            <a:r>
              <a:rPr lang="en-US" sz="3200" b="1" dirty="0">
                <a:solidFill>
                  <a:srgbClr val="00990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Pendidikan Pancasila </a:t>
            </a:r>
          </a:p>
          <a:p>
            <a:pPr algn="ctr"/>
            <a:r>
              <a:rPr lang="en-US" sz="3200" b="1" dirty="0">
                <a:solidFill>
                  <a:srgbClr val="00990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dan </a:t>
            </a:r>
            <a:r>
              <a:rPr lang="en-US" sz="3200" b="1" dirty="0" err="1">
                <a:solidFill>
                  <a:srgbClr val="00990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Kewarganegaraan</a:t>
            </a:r>
            <a:endParaRPr lang="en-US" sz="3200" b="1" dirty="0">
              <a:solidFill>
                <a:srgbClr val="009900"/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  <a:p>
            <a:pPr algn="ctr"/>
            <a:r>
              <a:rPr lang="en-US" sz="3200" b="1" dirty="0" err="1">
                <a:solidFill>
                  <a:srgbClr val="00990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untuk</a:t>
            </a:r>
            <a:r>
              <a:rPr lang="en-US" sz="3200" b="1" dirty="0">
                <a:solidFill>
                  <a:srgbClr val="00990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 SD/MI Kelas V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219EB9-967B-4627-8B95-E78EFF61B2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850" y="1392403"/>
            <a:ext cx="3063961" cy="386438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4DC83F4-E007-4390-BF71-139D643BB9BB}"/>
              </a:ext>
            </a:extLst>
          </p:cNvPr>
          <p:cNvSpPr/>
          <p:nvPr/>
        </p:nvSpPr>
        <p:spPr>
          <a:xfrm>
            <a:off x="5964034" y="5256790"/>
            <a:ext cx="4134123" cy="6006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HENI </a:t>
            </a:r>
            <a:r>
              <a:rPr lang="en-US" sz="1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NURHAENI,M.Pd</a:t>
            </a:r>
            <a:endParaRPr lang="en-ID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35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590800" y="177800"/>
            <a:ext cx="7010400" cy="5772149"/>
            <a:chOff x="3733489" y="133350"/>
            <a:chExt cx="5257800" cy="4328802"/>
          </a:xfrm>
        </p:grpSpPr>
        <p:sp>
          <p:nvSpPr>
            <p:cNvPr id="3" name="Oval 2"/>
            <p:cNvSpPr/>
            <p:nvPr/>
          </p:nvSpPr>
          <p:spPr>
            <a:xfrm>
              <a:off x="4190689" y="133350"/>
              <a:ext cx="4329113" cy="4328802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3078" name="Rectangle 1"/>
            <p:cNvSpPr>
              <a:spLocks noChangeArrowheads="1"/>
            </p:cNvSpPr>
            <p:nvPr/>
          </p:nvSpPr>
          <p:spPr bwMode="auto">
            <a:xfrm>
              <a:off x="4445815" y="1898732"/>
              <a:ext cx="3833147" cy="2100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it-IT" altLang="en-US" sz="5867" b="1" dirty="0">
                  <a:solidFill>
                    <a:srgbClr val="0070C0"/>
                  </a:solidFill>
                  <a:cs typeface="Calibri" pitchFamily="34" charset="0"/>
                </a:rPr>
                <a:t>Sehat Itu Penting</a:t>
              </a:r>
            </a:p>
            <a:p>
              <a:pPr algn="ctr"/>
              <a:r>
                <a:rPr lang="it-IT" altLang="en-US" sz="5867" b="1" dirty="0">
                  <a:solidFill>
                    <a:srgbClr val="0070C0"/>
                  </a:solidFill>
                  <a:cs typeface="Calibri" pitchFamily="34" charset="0"/>
                </a:rPr>
                <a:t> </a:t>
              </a:r>
              <a:endParaRPr lang="en-US" altLang="en-US" sz="5867" b="1" dirty="0">
                <a:solidFill>
                  <a:srgbClr val="0070C0"/>
                </a:solidFill>
                <a:cs typeface="Calibri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733489" y="895295"/>
              <a:ext cx="5257800" cy="68470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5333" dirty="0" err="1">
                  <a:solidFill>
                    <a:schemeClr val="accent1">
                      <a:lumMod val="50000"/>
                    </a:schemeClr>
                  </a:solidFill>
                  <a:latin typeface="Arial Rounded MT Bold" pitchFamily="34" charset="0"/>
                </a:rPr>
                <a:t>Tema</a:t>
              </a:r>
              <a:r>
                <a:rPr lang="en-US" sz="5333" dirty="0">
                  <a:solidFill>
                    <a:schemeClr val="accent1">
                      <a:lumMod val="50000"/>
                    </a:schemeClr>
                  </a:solidFill>
                  <a:latin typeface="Arial Rounded MT Bold" pitchFamily="34" charset="0"/>
                </a:rPr>
                <a:t>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969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1" y="1"/>
            <a:ext cx="6807201" cy="889000"/>
            <a:chOff x="-1" y="0"/>
            <a:chExt cx="5105401" cy="666750"/>
          </a:xfrm>
        </p:grpSpPr>
        <p:pic>
          <p:nvPicPr>
            <p:cNvPr id="16" name="Picture 15" descr="E:\ELISA\PPT ESPS\2016\ESPS edisi kurnas\PERINTILAN ESPS KURNAS\pita label 5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5105401" cy="666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228600" y="44904"/>
              <a:ext cx="4724400" cy="5617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267" dirty="0" err="1">
                  <a:solidFill>
                    <a:schemeClr val="bg1"/>
                  </a:solidFill>
                  <a:latin typeface="Arial Rounded MT Bold" pitchFamily="34" charset="0"/>
                </a:rPr>
                <a:t>Materi</a:t>
              </a:r>
              <a:r>
                <a:rPr lang="en-US" sz="4267" dirty="0">
                  <a:solidFill>
                    <a:schemeClr val="bg1"/>
                  </a:solidFill>
                  <a:latin typeface="Arial Rounded MT Bold" pitchFamily="34" charset="0"/>
                </a:rPr>
                <a:t> Inti </a:t>
              </a:r>
              <a:r>
                <a:rPr lang="en-US" sz="4267" dirty="0" err="1">
                  <a:solidFill>
                    <a:schemeClr val="bg1"/>
                  </a:solidFill>
                  <a:latin typeface="Arial Rounded MT Bold" pitchFamily="34" charset="0"/>
                </a:rPr>
                <a:t>Subtema</a:t>
              </a:r>
              <a:r>
                <a:rPr lang="en-US" sz="4267" dirty="0">
                  <a:solidFill>
                    <a:schemeClr val="bg1"/>
                  </a:solidFill>
                  <a:latin typeface="Arial Rounded MT Bold" pitchFamily="34" charset="0"/>
                </a:rPr>
                <a:t> 2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0372808" y="275515"/>
            <a:ext cx="1524000" cy="556975"/>
            <a:chOff x="7772400" y="57150"/>
            <a:chExt cx="1143000" cy="417731"/>
          </a:xfrm>
        </p:grpSpPr>
        <p:sp>
          <p:nvSpPr>
            <p:cNvPr id="19" name="Rounded Rectangle 18"/>
            <p:cNvSpPr/>
            <p:nvPr/>
          </p:nvSpPr>
          <p:spPr>
            <a:xfrm>
              <a:off x="7772400" y="57150"/>
              <a:ext cx="1143000" cy="41773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852716" y="81864"/>
              <a:ext cx="996780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KD 3.2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D71A55B-3E67-4A69-A481-12C0679E16EF}"/>
              </a:ext>
            </a:extLst>
          </p:cNvPr>
          <p:cNvGrpSpPr/>
          <p:nvPr/>
        </p:nvGrpSpPr>
        <p:grpSpPr>
          <a:xfrm>
            <a:off x="259645" y="1060045"/>
            <a:ext cx="5937956" cy="1743023"/>
            <a:chOff x="194733" y="795033"/>
            <a:chExt cx="4453467" cy="1307267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5B02CD9E-90E0-4D16-8407-899BDA7A01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733" y="795033"/>
              <a:ext cx="4334934" cy="1307267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9C7A5BA-5306-4E2F-8624-E697A104E1F5}"/>
                </a:ext>
              </a:extLst>
            </p:cNvPr>
            <p:cNvSpPr txBox="1"/>
            <p:nvPr/>
          </p:nvSpPr>
          <p:spPr>
            <a:xfrm>
              <a:off x="612423" y="971550"/>
              <a:ext cx="4035777" cy="9002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D" sz="2400" dirty="0" err="1">
                  <a:solidFill>
                    <a:schemeClr val="bg1"/>
                  </a:solidFill>
                </a:rPr>
                <a:t>Menyelesaikan</a:t>
              </a:r>
              <a:r>
                <a:rPr lang="en-ID" sz="2400" dirty="0">
                  <a:solidFill>
                    <a:schemeClr val="bg1"/>
                  </a:solidFill>
                </a:rPr>
                <a:t> </a:t>
              </a:r>
              <a:r>
                <a:rPr lang="en-ID" sz="2400" dirty="0" err="1">
                  <a:solidFill>
                    <a:schemeClr val="bg1"/>
                  </a:solidFill>
                </a:rPr>
                <a:t>tugas</a:t>
              </a:r>
              <a:r>
                <a:rPr lang="en-ID" sz="2400" dirty="0">
                  <a:solidFill>
                    <a:schemeClr val="bg1"/>
                  </a:solidFill>
                </a:rPr>
                <a:t> </a:t>
              </a:r>
              <a:r>
                <a:rPr lang="en-ID" sz="2400" dirty="0" err="1">
                  <a:solidFill>
                    <a:schemeClr val="bg1"/>
                  </a:solidFill>
                </a:rPr>
                <a:t>tepat</a:t>
              </a:r>
              <a:r>
                <a:rPr lang="en-ID" sz="2400" dirty="0">
                  <a:solidFill>
                    <a:schemeClr val="bg1"/>
                  </a:solidFill>
                </a:rPr>
                <a:t> </a:t>
              </a:r>
              <a:r>
                <a:rPr lang="en-ID" sz="2400" dirty="0" err="1">
                  <a:solidFill>
                    <a:schemeClr val="bg1"/>
                  </a:solidFill>
                </a:rPr>
                <a:t>waktu</a:t>
              </a:r>
              <a:r>
                <a:rPr lang="en-ID" sz="2400" dirty="0">
                  <a:solidFill>
                    <a:schemeClr val="bg1"/>
                  </a:solidFill>
                </a:rPr>
                <a:t> </a:t>
              </a:r>
              <a:r>
                <a:rPr lang="en-ID" sz="2400" dirty="0" err="1">
                  <a:solidFill>
                    <a:schemeClr val="bg1"/>
                  </a:solidFill>
                </a:rPr>
                <a:t>adalah</a:t>
              </a:r>
              <a:r>
                <a:rPr lang="en-ID" sz="2400" dirty="0">
                  <a:solidFill>
                    <a:schemeClr val="bg1"/>
                  </a:solidFill>
                </a:rPr>
                <a:t> </a:t>
              </a:r>
              <a:r>
                <a:rPr lang="en-ID" sz="2400" dirty="0" err="1">
                  <a:solidFill>
                    <a:schemeClr val="bg1"/>
                  </a:solidFill>
                </a:rPr>
                <a:t>contoh</a:t>
              </a:r>
              <a:r>
                <a:rPr lang="en-ID" sz="2400" dirty="0">
                  <a:solidFill>
                    <a:schemeClr val="bg1"/>
                  </a:solidFill>
                </a:rPr>
                <a:t> </a:t>
              </a:r>
              <a:r>
                <a:rPr lang="en-ID" sz="2400" dirty="0" err="1">
                  <a:solidFill>
                    <a:schemeClr val="bg1"/>
                  </a:solidFill>
                </a:rPr>
                <a:t>sikap</a:t>
              </a:r>
              <a:r>
                <a:rPr lang="en-ID" sz="2400" dirty="0">
                  <a:solidFill>
                    <a:schemeClr val="bg1"/>
                  </a:solidFill>
                </a:rPr>
                <a:t> </a:t>
              </a:r>
              <a:r>
                <a:rPr lang="en-ID" sz="2400" dirty="0" err="1">
                  <a:solidFill>
                    <a:schemeClr val="bg1"/>
                  </a:solidFill>
                </a:rPr>
                <a:t>anak</a:t>
              </a:r>
              <a:r>
                <a:rPr lang="en-ID" sz="2400" dirty="0">
                  <a:solidFill>
                    <a:schemeClr val="bg1"/>
                  </a:solidFill>
                </a:rPr>
                <a:t> yang </a:t>
              </a:r>
              <a:r>
                <a:rPr lang="en-ID" sz="2400" dirty="0" err="1">
                  <a:solidFill>
                    <a:schemeClr val="bg1"/>
                  </a:solidFill>
                </a:rPr>
                <a:t>bertanggung</a:t>
              </a:r>
              <a:r>
                <a:rPr lang="en-ID" sz="2400" dirty="0">
                  <a:solidFill>
                    <a:schemeClr val="bg1"/>
                  </a:solidFill>
                </a:rPr>
                <a:t> </a:t>
              </a:r>
              <a:r>
                <a:rPr lang="en-ID" sz="2400" dirty="0" err="1">
                  <a:solidFill>
                    <a:schemeClr val="bg1"/>
                  </a:solidFill>
                </a:rPr>
                <a:t>jawab</a:t>
              </a:r>
              <a:r>
                <a:rPr lang="en-ID" sz="2400" dirty="0">
                  <a:solidFill>
                    <a:schemeClr val="bg1"/>
                  </a:solidFill>
                </a:rPr>
                <a:t>. 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9530CBD-C18C-4624-98A2-28DE154C0155}"/>
              </a:ext>
            </a:extLst>
          </p:cNvPr>
          <p:cNvGrpSpPr/>
          <p:nvPr/>
        </p:nvGrpSpPr>
        <p:grpSpPr>
          <a:xfrm>
            <a:off x="508000" y="2904837"/>
            <a:ext cx="5181600" cy="1600439"/>
            <a:chOff x="381000" y="2178628"/>
            <a:chExt cx="3886200" cy="1200329"/>
          </a:xfrm>
        </p:grpSpPr>
        <p:sp>
          <p:nvSpPr>
            <p:cNvPr id="4" name="Rounded Rectangle 14">
              <a:extLst>
                <a:ext uri="{FF2B5EF4-FFF2-40B4-BE49-F238E27FC236}">
                  <a16:creationId xmlns:a16="http://schemas.microsoft.com/office/drawing/2014/main" id="{9AD73499-F836-484C-BBC2-BB4EC79927EA}"/>
                </a:ext>
              </a:extLst>
            </p:cNvPr>
            <p:cNvSpPr/>
            <p:nvPr/>
          </p:nvSpPr>
          <p:spPr>
            <a:xfrm>
              <a:off x="381000" y="2178628"/>
              <a:ext cx="3845628" cy="1200329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000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2E365DF-574E-4B5B-A597-CDF595CC6337}"/>
                </a:ext>
              </a:extLst>
            </p:cNvPr>
            <p:cNvSpPr txBox="1"/>
            <p:nvPr/>
          </p:nvSpPr>
          <p:spPr>
            <a:xfrm>
              <a:off x="497772" y="2266950"/>
              <a:ext cx="3769428" cy="9002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D" sz="2400" dirty="0"/>
                <a:t>Anak yang </a:t>
              </a:r>
              <a:r>
                <a:rPr lang="en-ID" sz="2400" dirty="0" err="1"/>
                <a:t>bertanggung</a:t>
              </a:r>
              <a:r>
                <a:rPr lang="en-ID" sz="2400" dirty="0"/>
                <a:t> </a:t>
              </a:r>
              <a:r>
                <a:rPr lang="en-ID" sz="2400" dirty="0" err="1"/>
                <a:t>jawab</a:t>
              </a:r>
              <a:r>
                <a:rPr lang="en-ID" sz="2400" dirty="0"/>
                <a:t> </a:t>
              </a:r>
              <a:r>
                <a:rPr lang="en-ID" sz="2400" dirty="0" err="1"/>
                <a:t>terhadap</a:t>
              </a:r>
              <a:r>
                <a:rPr lang="en-ID" sz="2400" dirty="0"/>
                <a:t> </a:t>
              </a:r>
              <a:r>
                <a:rPr lang="en-ID" sz="2400" dirty="0" err="1"/>
                <a:t>tugas</a:t>
              </a:r>
              <a:r>
                <a:rPr lang="en-ID" sz="2400" dirty="0"/>
                <a:t> </a:t>
              </a:r>
              <a:r>
                <a:rPr lang="en-ID" sz="2400" dirty="0" err="1"/>
                <a:t>akan</a:t>
              </a:r>
              <a:r>
                <a:rPr lang="en-ID" sz="2400" dirty="0"/>
                <a:t> </a:t>
              </a:r>
              <a:r>
                <a:rPr lang="en-ID" sz="2400" dirty="0" err="1"/>
                <a:t>mendapatkan</a:t>
              </a:r>
              <a:r>
                <a:rPr lang="en-ID" sz="2400" dirty="0"/>
                <a:t> </a:t>
              </a:r>
              <a:r>
                <a:rPr lang="en-ID" sz="2400" dirty="0" err="1"/>
                <a:t>nilai</a:t>
              </a:r>
              <a:r>
                <a:rPr lang="en-ID" sz="2400" dirty="0"/>
                <a:t> yang </a:t>
              </a:r>
              <a:r>
                <a:rPr lang="en-ID" sz="2400" dirty="0" err="1"/>
                <a:t>bagus</a:t>
              </a:r>
              <a:r>
                <a:rPr lang="en-ID" sz="2400" dirty="0"/>
                <a:t>. 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234AD8E-9260-4DCD-8C3F-8243311C394A}"/>
              </a:ext>
            </a:extLst>
          </p:cNvPr>
          <p:cNvGrpSpPr/>
          <p:nvPr/>
        </p:nvGrpSpPr>
        <p:grpSpPr>
          <a:xfrm>
            <a:off x="1311166" y="4300509"/>
            <a:ext cx="4971809" cy="1743023"/>
            <a:chOff x="983374" y="3225381"/>
            <a:chExt cx="3728857" cy="1307267"/>
          </a:xfrm>
        </p:grpSpPr>
        <p:sp>
          <p:nvSpPr>
            <p:cNvPr id="5" name="Rounded Rectangle 14">
              <a:extLst>
                <a:ext uri="{FF2B5EF4-FFF2-40B4-BE49-F238E27FC236}">
                  <a16:creationId xmlns:a16="http://schemas.microsoft.com/office/drawing/2014/main" id="{B9E14526-431E-4C71-B71D-6B2E433B2C98}"/>
                </a:ext>
              </a:extLst>
            </p:cNvPr>
            <p:cNvSpPr/>
            <p:nvPr/>
          </p:nvSpPr>
          <p:spPr>
            <a:xfrm>
              <a:off x="983374" y="3225381"/>
              <a:ext cx="3728857" cy="1307267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F05CA4B-6047-484E-897B-9896CD151066}"/>
                </a:ext>
              </a:extLst>
            </p:cNvPr>
            <p:cNvSpPr txBox="1"/>
            <p:nvPr/>
          </p:nvSpPr>
          <p:spPr>
            <a:xfrm>
              <a:off x="1190277" y="3276421"/>
              <a:ext cx="3381723" cy="11772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D" sz="2400" dirty="0" err="1"/>
                <a:t>Sebaliknya</a:t>
              </a:r>
              <a:r>
                <a:rPr lang="en-ID" sz="2400" dirty="0"/>
                <a:t>, </a:t>
              </a:r>
              <a:r>
                <a:rPr lang="en-ID" sz="2400" dirty="0" err="1"/>
                <a:t>anak</a:t>
              </a:r>
              <a:r>
                <a:rPr lang="en-ID" sz="2400" dirty="0"/>
                <a:t> yang </a:t>
              </a:r>
              <a:r>
                <a:rPr lang="en-ID" sz="2400" i="1" dirty="0" err="1"/>
                <a:t>tidak</a:t>
              </a:r>
              <a:r>
                <a:rPr lang="en-ID" sz="2400" dirty="0"/>
                <a:t> </a:t>
              </a:r>
              <a:r>
                <a:rPr lang="en-ID" sz="2400" dirty="0" err="1"/>
                <a:t>bertanggung</a:t>
              </a:r>
              <a:r>
                <a:rPr lang="en-ID" sz="2400" dirty="0"/>
                <a:t> </a:t>
              </a:r>
              <a:r>
                <a:rPr lang="en-ID" sz="2400" dirty="0" err="1"/>
                <a:t>jawab</a:t>
              </a:r>
              <a:r>
                <a:rPr lang="en-ID" sz="2400" dirty="0"/>
                <a:t> </a:t>
              </a:r>
              <a:r>
                <a:rPr lang="en-ID" sz="2400" dirty="0" err="1"/>
                <a:t>terhadap</a:t>
              </a:r>
              <a:r>
                <a:rPr lang="en-ID" sz="2400" dirty="0"/>
                <a:t> </a:t>
              </a:r>
              <a:r>
                <a:rPr lang="en-ID" sz="2400" dirty="0" err="1"/>
                <a:t>tugas</a:t>
              </a:r>
              <a:r>
                <a:rPr lang="en-ID" sz="2400" dirty="0"/>
                <a:t> </a:t>
              </a:r>
              <a:r>
                <a:rPr lang="en-ID" sz="2400" dirty="0" err="1"/>
                <a:t>akan</a:t>
              </a:r>
              <a:r>
                <a:rPr lang="en-ID" sz="2400" dirty="0"/>
                <a:t> </a:t>
              </a:r>
              <a:r>
                <a:rPr lang="en-ID" sz="2400" dirty="0" err="1"/>
                <a:t>mendapatkan</a:t>
              </a:r>
              <a:r>
                <a:rPr lang="en-ID" sz="2400" dirty="0"/>
                <a:t> </a:t>
              </a:r>
              <a:r>
                <a:rPr lang="en-ID" sz="2400" dirty="0" err="1"/>
                <a:t>nilai</a:t>
              </a:r>
              <a:r>
                <a:rPr lang="en-ID" sz="2400" dirty="0"/>
                <a:t> yang </a:t>
              </a:r>
              <a:r>
                <a:rPr lang="en-ID" sz="2400" dirty="0" err="1"/>
                <a:t>kurang</a:t>
              </a:r>
              <a:r>
                <a:rPr lang="en-ID" sz="2400" dirty="0"/>
                <a:t> </a:t>
              </a:r>
              <a:r>
                <a:rPr lang="en-ID" sz="2400" dirty="0" err="1"/>
                <a:t>bagus</a:t>
              </a:r>
              <a:r>
                <a:rPr lang="en-ID" sz="2400" dirty="0"/>
                <a:t>. 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D11F98F5-35F5-43CD-B2C9-9195BE7E408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0" r="7609"/>
          <a:stretch/>
        </p:blipFill>
        <p:spPr>
          <a:xfrm>
            <a:off x="6930266" y="1295400"/>
            <a:ext cx="5261735" cy="43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12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E82D0FF-FA89-4924-B9B5-3DE0120C32C8}"/>
              </a:ext>
            </a:extLst>
          </p:cNvPr>
          <p:cNvSpPr txBox="1"/>
          <p:nvPr/>
        </p:nvSpPr>
        <p:spPr>
          <a:xfrm>
            <a:off x="6604000" y="454588"/>
            <a:ext cx="457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0990" indent="-380990">
              <a:buFont typeface="Wingdings" panose="05000000000000000000" pitchFamily="2" charset="2"/>
              <a:buChar char="ü"/>
            </a:pPr>
            <a:r>
              <a:rPr lang="en-ID" sz="2400" dirty="0" err="1"/>
              <a:t>Selain</a:t>
            </a:r>
            <a:r>
              <a:rPr lang="en-ID" sz="2400" dirty="0"/>
              <a:t> </a:t>
            </a:r>
            <a:r>
              <a:rPr lang="en-ID" sz="2400" dirty="0" err="1"/>
              <a:t>menjadi</a:t>
            </a:r>
            <a:r>
              <a:rPr lang="en-ID" sz="2400" dirty="0"/>
              <a:t> </a:t>
            </a:r>
            <a:r>
              <a:rPr lang="en-ID" sz="2400" dirty="0" err="1"/>
              <a:t>bagian</a:t>
            </a:r>
            <a:r>
              <a:rPr lang="en-ID" sz="2400" dirty="0"/>
              <a:t> </a:t>
            </a:r>
            <a:r>
              <a:rPr lang="en-ID" sz="2400" dirty="0" err="1"/>
              <a:t>dari</a:t>
            </a:r>
            <a:r>
              <a:rPr lang="en-ID" sz="2400" dirty="0"/>
              <a:t> </a:t>
            </a:r>
            <a:r>
              <a:rPr lang="en-ID" sz="2400" dirty="0" err="1"/>
              <a:t>warga</a:t>
            </a:r>
            <a:r>
              <a:rPr lang="en-ID" sz="2400" dirty="0"/>
              <a:t> </a:t>
            </a:r>
            <a:r>
              <a:rPr lang="en-ID" sz="2400" dirty="0" err="1"/>
              <a:t>sekolah</a:t>
            </a:r>
            <a:r>
              <a:rPr lang="en-ID" sz="2400" dirty="0"/>
              <a:t>, </a:t>
            </a:r>
            <a:r>
              <a:rPr lang="en-ID" sz="2400" dirty="0" err="1"/>
              <a:t>kita</a:t>
            </a:r>
            <a:r>
              <a:rPr lang="en-ID" sz="2400" dirty="0"/>
              <a:t> juga </a:t>
            </a:r>
            <a:r>
              <a:rPr lang="en-ID" sz="2400" dirty="0" err="1"/>
              <a:t>merupakan</a:t>
            </a:r>
            <a:r>
              <a:rPr lang="en-ID" sz="2400" dirty="0"/>
              <a:t> </a:t>
            </a:r>
            <a:r>
              <a:rPr lang="en-ID" sz="2400" dirty="0" err="1"/>
              <a:t>bagian</a:t>
            </a:r>
            <a:r>
              <a:rPr lang="en-ID" sz="2400" dirty="0"/>
              <a:t> </a:t>
            </a:r>
            <a:r>
              <a:rPr lang="en-ID" sz="2400" dirty="0" err="1"/>
              <a:t>dari</a:t>
            </a:r>
            <a:r>
              <a:rPr lang="en-ID" sz="2400" dirty="0"/>
              <a:t> </a:t>
            </a:r>
            <a:r>
              <a:rPr lang="en-ID" sz="2400" dirty="0" err="1"/>
              <a:t>warga</a:t>
            </a:r>
            <a:r>
              <a:rPr lang="en-ID" sz="2400" dirty="0"/>
              <a:t> </a:t>
            </a:r>
            <a:r>
              <a:rPr lang="en-ID" sz="2400" dirty="0" err="1"/>
              <a:t>masyarakat</a:t>
            </a:r>
            <a:r>
              <a:rPr lang="en-ID" sz="2400" dirty="0"/>
              <a:t>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325B00-8098-4465-BCD0-29559AAEF5A6}"/>
              </a:ext>
            </a:extLst>
          </p:cNvPr>
          <p:cNvSpPr txBox="1"/>
          <p:nvPr/>
        </p:nvSpPr>
        <p:spPr>
          <a:xfrm>
            <a:off x="6604000" y="2384988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0990" indent="-380990">
              <a:buFont typeface="Wingdings" panose="05000000000000000000" pitchFamily="2" charset="2"/>
              <a:buChar char="ü"/>
            </a:pPr>
            <a:r>
              <a:rPr lang="en-ID" sz="2400" dirty="0" err="1"/>
              <a:t>Sebagai</a:t>
            </a:r>
            <a:r>
              <a:rPr lang="en-ID" sz="2400" dirty="0"/>
              <a:t> </a:t>
            </a:r>
            <a:r>
              <a:rPr lang="en-ID" sz="2400" dirty="0" err="1"/>
              <a:t>warga</a:t>
            </a:r>
            <a:r>
              <a:rPr lang="en-ID" sz="2400" dirty="0"/>
              <a:t> </a:t>
            </a:r>
            <a:r>
              <a:rPr lang="en-ID" sz="2400" dirty="0" err="1"/>
              <a:t>masyarakat</a:t>
            </a:r>
            <a:r>
              <a:rPr lang="en-ID" sz="2400" dirty="0"/>
              <a:t>, </a:t>
            </a:r>
            <a:r>
              <a:rPr lang="en-ID" sz="2400" dirty="0" err="1"/>
              <a:t>kita</a:t>
            </a:r>
            <a:r>
              <a:rPr lang="en-ID" sz="2400" dirty="0"/>
              <a:t> </a:t>
            </a:r>
            <a:r>
              <a:rPr lang="en-ID" sz="2400" dirty="0" err="1"/>
              <a:t>memiliki</a:t>
            </a:r>
            <a:r>
              <a:rPr lang="en-ID" sz="2400" dirty="0"/>
              <a:t> </a:t>
            </a:r>
            <a:r>
              <a:rPr lang="en-ID" sz="2400" dirty="0" err="1"/>
              <a:t>hak</a:t>
            </a:r>
            <a:r>
              <a:rPr lang="en-ID" sz="2400" dirty="0"/>
              <a:t>, </a:t>
            </a:r>
            <a:r>
              <a:rPr lang="en-ID" sz="2400" dirty="0" err="1"/>
              <a:t>kewajiban</a:t>
            </a:r>
            <a:r>
              <a:rPr lang="en-ID" sz="2400" dirty="0"/>
              <a:t>, dan </a:t>
            </a:r>
            <a:r>
              <a:rPr lang="en-ID" sz="2400" dirty="0" err="1"/>
              <a:t>tanggung</a:t>
            </a:r>
            <a:r>
              <a:rPr lang="en-ID" sz="2400" dirty="0"/>
              <a:t> </a:t>
            </a:r>
            <a:r>
              <a:rPr lang="en-ID" sz="2400" dirty="0" err="1"/>
              <a:t>jawab</a:t>
            </a:r>
            <a:r>
              <a:rPr lang="en-ID" sz="2400" dirty="0"/>
              <a:t> di </a:t>
            </a:r>
            <a:r>
              <a:rPr lang="en-ID" sz="2400" dirty="0" err="1"/>
              <a:t>masyarakat</a:t>
            </a:r>
            <a:r>
              <a:rPr lang="en-ID" sz="2400" dirty="0"/>
              <a:t>.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862E3ED-D76B-442D-B176-C65FC531FD1C}"/>
              </a:ext>
            </a:extLst>
          </p:cNvPr>
          <p:cNvGrpSpPr/>
          <p:nvPr/>
        </p:nvGrpSpPr>
        <p:grpSpPr>
          <a:xfrm>
            <a:off x="1727200" y="4611132"/>
            <a:ext cx="8511168" cy="1764270"/>
            <a:chOff x="1295400" y="3458348"/>
            <a:chExt cx="6383376" cy="1323202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B053FF34-8932-405C-8D11-FB6398C130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5400" y="3458348"/>
              <a:ext cx="6383376" cy="1323202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4D0D3EB-5048-4B61-8627-6C4E40491128}"/>
                </a:ext>
              </a:extLst>
            </p:cNvPr>
            <p:cNvSpPr txBox="1"/>
            <p:nvPr/>
          </p:nvSpPr>
          <p:spPr>
            <a:xfrm>
              <a:off x="1866900" y="3705820"/>
              <a:ext cx="5410200" cy="9002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D" sz="2400" dirty="0" err="1">
                  <a:solidFill>
                    <a:schemeClr val="bg1"/>
                  </a:solidFill>
                </a:rPr>
                <a:t>Sikap</a:t>
              </a:r>
              <a:r>
                <a:rPr lang="en-ID" sz="2400" dirty="0">
                  <a:solidFill>
                    <a:schemeClr val="bg1"/>
                  </a:solidFill>
                </a:rPr>
                <a:t> </a:t>
              </a:r>
              <a:r>
                <a:rPr lang="en-ID" sz="2400" dirty="0" err="1">
                  <a:solidFill>
                    <a:schemeClr val="bg1"/>
                  </a:solidFill>
                </a:rPr>
                <a:t>bertanggung</a:t>
              </a:r>
              <a:r>
                <a:rPr lang="en-ID" sz="2400" dirty="0">
                  <a:solidFill>
                    <a:schemeClr val="bg1"/>
                  </a:solidFill>
                </a:rPr>
                <a:t> </a:t>
              </a:r>
              <a:r>
                <a:rPr lang="en-ID" sz="2400" dirty="0" err="1">
                  <a:solidFill>
                    <a:schemeClr val="bg1"/>
                  </a:solidFill>
                </a:rPr>
                <a:t>jawab</a:t>
              </a:r>
              <a:r>
                <a:rPr lang="en-ID" sz="2400" dirty="0">
                  <a:solidFill>
                    <a:schemeClr val="bg1"/>
                  </a:solidFill>
                </a:rPr>
                <a:t> </a:t>
              </a:r>
              <a:r>
                <a:rPr lang="en-ID" sz="2400" dirty="0" err="1">
                  <a:solidFill>
                    <a:schemeClr val="bg1"/>
                  </a:solidFill>
                </a:rPr>
                <a:t>terhadap</a:t>
              </a:r>
              <a:r>
                <a:rPr lang="en-ID" sz="2400" dirty="0">
                  <a:solidFill>
                    <a:schemeClr val="bg1"/>
                  </a:solidFill>
                </a:rPr>
                <a:t> </a:t>
              </a:r>
              <a:r>
                <a:rPr lang="en-ID" sz="2400" dirty="0" err="1">
                  <a:solidFill>
                    <a:schemeClr val="bg1"/>
                  </a:solidFill>
                </a:rPr>
                <a:t>kewajiban</a:t>
              </a:r>
              <a:r>
                <a:rPr lang="en-ID" sz="2400" dirty="0">
                  <a:solidFill>
                    <a:schemeClr val="bg1"/>
                  </a:solidFill>
                </a:rPr>
                <a:t> di </a:t>
              </a:r>
              <a:r>
                <a:rPr lang="en-ID" sz="2400" dirty="0" err="1">
                  <a:solidFill>
                    <a:schemeClr val="bg1"/>
                  </a:solidFill>
                </a:rPr>
                <a:t>masyarakat</a:t>
              </a:r>
              <a:r>
                <a:rPr lang="en-ID" sz="2400" dirty="0">
                  <a:solidFill>
                    <a:schemeClr val="bg1"/>
                  </a:solidFill>
                </a:rPr>
                <a:t> </a:t>
              </a:r>
              <a:r>
                <a:rPr lang="en-ID" sz="2400" dirty="0" err="1">
                  <a:solidFill>
                    <a:schemeClr val="bg1"/>
                  </a:solidFill>
                </a:rPr>
                <a:t>menunjukkan</a:t>
              </a:r>
              <a:r>
                <a:rPr lang="en-ID" sz="2400" dirty="0">
                  <a:solidFill>
                    <a:schemeClr val="bg1"/>
                  </a:solidFill>
                </a:rPr>
                <a:t> </a:t>
              </a:r>
              <a:r>
                <a:rPr lang="en-ID" sz="2400" dirty="0" err="1">
                  <a:solidFill>
                    <a:schemeClr val="bg1"/>
                  </a:solidFill>
                </a:rPr>
                <a:t>keikutsertaan</a:t>
              </a:r>
              <a:r>
                <a:rPr lang="en-ID" sz="2400" dirty="0">
                  <a:solidFill>
                    <a:schemeClr val="bg1"/>
                  </a:solidFill>
                </a:rPr>
                <a:t> </a:t>
              </a:r>
              <a:r>
                <a:rPr lang="en-ID" sz="2400" dirty="0" err="1">
                  <a:solidFill>
                    <a:schemeClr val="bg1"/>
                  </a:solidFill>
                </a:rPr>
                <a:t>kita</a:t>
              </a:r>
              <a:r>
                <a:rPr lang="en-ID" sz="2400" dirty="0">
                  <a:solidFill>
                    <a:schemeClr val="bg1"/>
                  </a:solidFill>
                </a:rPr>
                <a:t> </a:t>
              </a:r>
              <a:r>
                <a:rPr lang="en-ID" sz="2400" dirty="0" err="1">
                  <a:solidFill>
                    <a:schemeClr val="bg1"/>
                  </a:solidFill>
                </a:rPr>
                <a:t>dalam</a:t>
              </a:r>
              <a:r>
                <a:rPr lang="en-ID" sz="2400" dirty="0">
                  <a:solidFill>
                    <a:schemeClr val="bg1"/>
                  </a:solidFill>
                </a:rPr>
                <a:t> </a:t>
              </a:r>
              <a:r>
                <a:rPr lang="en-ID" sz="2400" dirty="0" err="1">
                  <a:solidFill>
                    <a:schemeClr val="bg1"/>
                  </a:solidFill>
                </a:rPr>
                <a:t>usaha</a:t>
              </a:r>
              <a:r>
                <a:rPr lang="en-ID" sz="2400" dirty="0">
                  <a:solidFill>
                    <a:schemeClr val="bg1"/>
                  </a:solidFill>
                </a:rPr>
                <a:t> </a:t>
              </a:r>
              <a:r>
                <a:rPr lang="en-ID" sz="2400" dirty="0" err="1">
                  <a:solidFill>
                    <a:schemeClr val="bg1"/>
                  </a:solidFill>
                </a:rPr>
                <a:t>pembangunan</a:t>
              </a:r>
              <a:r>
                <a:rPr lang="en-ID" sz="2400" dirty="0">
                  <a:solidFill>
                    <a:schemeClr val="bg1"/>
                  </a:solidFill>
                </a:rPr>
                <a:t> </a:t>
              </a:r>
              <a:r>
                <a:rPr lang="en-ID" sz="2400" dirty="0" err="1">
                  <a:solidFill>
                    <a:schemeClr val="bg1"/>
                  </a:solidFill>
                </a:rPr>
                <a:t>sosial</a:t>
              </a:r>
              <a:r>
                <a:rPr lang="en-ID" sz="2400" dirty="0">
                  <a:solidFill>
                    <a:schemeClr val="bg1"/>
                  </a:solidFill>
                </a:rPr>
                <a:t> </a:t>
              </a:r>
              <a:r>
                <a:rPr lang="en-ID" sz="2400" dirty="0" err="1">
                  <a:solidFill>
                    <a:schemeClr val="bg1"/>
                  </a:solidFill>
                </a:rPr>
                <a:t>budaya</a:t>
              </a:r>
              <a:r>
                <a:rPr lang="en-ID" sz="2400" dirty="0">
                  <a:solidFill>
                    <a:schemeClr val="bg1"/>
                  </a:solidFill>
                </a:rPr>
                <a:t>. 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4D09B427-1C3A-4442-B8D2-314146E99E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30" y="321241"/>
            <a:ext cx="5878851" cy="4156086"/>
          </a:xfrm>
          <a:prstGeom prst="flowChartDelay">
            <a:avLst/>
          </a:prstGeom>
        </p:spPr>
      </p:pic>
    </p:spTree>
    <p:extLst>
      <p:ext uri="{BB962C8B-B14F-4D97-AF65-F5344CB8AC3E}">
        <p14:creationId xmlns:p14="http://schemas.microsoft.com/office/powerpoint/2010/main" val="64721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BFAF22D-08E5-429E-92F4-C29006A5846C}"/>
              </a:ext>
            </a:extLst>
          </p:cNvPr>
          <p:cNvSpPr txBox="1"/>
          <p:nvPr/>
        </p:nvSpPr>
        <p:spPr>
          <a:xfrm>
            <a:off x="523052" y="493157"/>
            <a:ext cx="555413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0990" indent="-380990">
              <a:buFont typeface="Wingdings" panose="05000000000000000000" pitchFamily="2" charset="2"/>
              <a:buChar char="ü"/>
            </a:pPr>
            <a:r>
              <a:rPr lang="en-ID" sz="2400" dirty="0"/>
              <a:t>Usaha </a:t>
            </a:r>
            <a:r>
              <a:rPr lang="en-ID" sz="2400" dirty="0" err="1"/>
              <a:t>pembangunan</a:t>
            </a:r>
            <a:r>
              <a:rPr lang="en-ID" sz="2400" dirty="0"/>
              <a:t> </a:t>
            </a:r>
            <a:r>
              <a:rPr lang="en-ID" sz="2400" dirty="0" err="1"/>
              <a:t>sosial</a:t>
            </a:r>
            <a:r>
              <a:rPr lang="en-ID" sz="2400" dirty="0"/>
              <a:t> </a:t>
            </a:r>
            <a:r>
              <a:rPr lang="en-ID" sz="2400" dirty="0" err="1"/>
              <a:t>budaya</a:t>
            </a:r>
            <a:r>
              <a:rPr lang="en-ID" sz="2400" dirty="0"/>
              <a:t> </a:t>
            </a:r>
            <a:r>
              <a:rPr lang="en-ID" sz="2400" dirty="0" err="1"/>
              <a:t>adalah</a:t>
            </a:r>
            <a:r>
              <a:rPr lang="en-ID" sz="2400" dirty="0"/>
              <a:t> </a:t>
            </a:r>
            <a:r>
              <a:rPr lang="en-ID" sz="2400" dirty="0" err="1"/>
              <a:t>kegiatan</a:t>
            </a:r>
            <a:r>
              <a:rPr lang="en-ID" sz="2400" dirty="0"/>
              <a:t> yang </a:t>
            </a:r>
            <a:r>
              <a:rPr lang="en-ID" sz="2400" dirty="0" err="1"/>
              <a:t>dilakukan</a:t>
            </a:r>
            <a:r>
              <a:rPr lang="en-ID" sz="2400" dirty="0"/>
              <a:t> </a:t>
            </a:r>
            <a:r>
              <a:rPr lang="en-ID" sz="2400" dirty="0" err="1"/>
              <a:t>untuk</a:t>
            </a:r>
            <a:r>
              <a:rPr lang="en-ID" sz="2400" dirty="0"/>
              <a:t> </a:t>
            </a:r>
            <a:r>
              <a:rPr lang="en-ID" sz="2400" dirty="0" err="1"/>
              <a:t>memajukan</a:t>
            </a:r>
            <a:r>
              <a:rPr lang="en-ID" sz="2400" dirty="0"/>
              <a:t> </a:t>
            </a:r>
            <a:r>
              <a:rPr lang="en-ID" sz="2400" dirty="0" err="1"/>
              <a:t>kondisi</a:t>
            </a:r>
            <a:r>
              <a:rPr lang="en-ID" sz="2400" dirty="0"/>
              <a:t> </a:t>
            </a:r>
            <a:r>
              <a:rPr lang="en-ID" sz="2400" dirty="0" err="1"/>
              <a:t>sosial</a:t>
            </a:r>
            <a:r>
              <a:rPr lang="en-ID" sz="2400" dirty="0"/>
              <a:t> dan </a:t>
            </a:r>
            <a:r>
              <a:rPr lang="en-ID" sz="2400" dirty="0" err="1"/>
              <a:t>budaya</a:t>
            </a:r>
            <a:r>
              <a:rPr lang="en-ID" sz="2400" dirty="0"/>
              <a:t> </a:t>
            </a:r>
            <a:r>
              <a:rPr lang="en-ID" sz="2400" dirty="0" err="1"/>
              <a:t>masyarakat</a:t>
            </a:r>
            <a:r>
              <a:rPr lang="en-ID" sz="2400" dirty="0"/>
              <a:t>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ED5E2B-FEBD-4B0D-B215-880742E612BC}"/>
              </a:ext>
            </a:extLst>
          </p:cNvPr>
          <p:cNvSpPr txBox="1"/>
          <p:nvPr/>
        </p:nvSpPr>
        <p:spPr>
          <a:xfrm>
            <a:off x="530578" y="2163128"/>
            <a:ext cx="587022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0990" indent="-380990">
              <a:buFont typeface="Wingdings" panose="05000000000000000000" pitchFamily="2" charset="2"/>
              <a:buChar char="ü"/>
            </a:pPr>
            <a:r>
              <a:rPr lang="en-ID" sz="2400" dirty="0"/>
              <a:t>Usaha </a:t>
            </a:r>
            <a:r>
              <a:rPr lang="en-ID" sz="2400" dirty="0" err="1"/>
              <a:t>pembangunan</a:t>
            </a:r>
            <a:r>
              <a:rPr lang="en-ID" sz="2400" dirty="0"/>
              <a:t> </a:t>
            </a:r>
            <a:r>
              <a:rPr lang="en-ID" sz="2400" dirty="0" err="1"/>
              <a:t>sosial</a:t>
            </a:r>
            <a:r>
              <a:rPr lang="en-ID" sz="2400" dirty="0"/>
              <a:t> </a:t>
            </a:r>
            <a:r>
              <a:rPr lang="en-ID" sz="2400" dirty="0" err="1"/>
              <a:t>budaya</a:t>
            </a:r>
            <a:r>
              <a:rPr lang="en-ID" sz="2400" dirty="0"/>
              <a:t> di </a:t>
            </a:r>
            <a:r>
              <a:rPr lang="en-ID" sz="2400" dirty="0" err="1"/>
              <a:t>masyarakat</a:t>
            </a:r>
            <a:r>
              <a:rPr lang="en-ID" sz="2400" dirty="0"/>
              <a:t> </a:t>
            </a:r>
            <a:r>
              <a:rPr lang="en-ID" sz="2400" dirty="0" err="1"/>
              <a:t>antara</a:t>
            </a:r>
            <a:r>
              <a:rPr lang="en-ID" sz="2400" dirty="0"/>
              <a:t> lain </a:t>
            </a:r>
            <a:r>
              <a:rPr lang="en-ID" sz="2400" dirty="0" err="1"/>
              <a:t>pelatihan</a:t>
            </a:r>
            <a:r>
              <a:rPr lang="en-ID" sz="2400" dirty="0"/>
              <a:t> </a:t>
            </a:r>
            <a:r>
              <a:rPr lang="en-ID" sz="2400" dirty="0" err="1"/>
              <a:t>keterampilan</a:t>
            </a:r>
            <a:r>
              <a:rPr lang="en-ID" sz="2400" dirty="0"/>
              <a:t>, </a:t>
            </a:r>
            <a:r>
              <a:rPr lang="en-ID" sz="2400" dirty="0" err="1"/>
              <a:t>pelaksanaan</a:t>
            </a:r>
            <a:r>
              <a:rPr lang="en-ID" sz="2400" dirty="0"/>
              <a:t> program </a:t>
            </a:r>
            <a:r>
              <a:rPr lang="en-ID" sz="2400" dirty="0" err="1"/>
              <a:t>wajib</a:t>
            </a:r>
            <a:r>
              <a:rPr lang="en-ID" sz="2400" dirty="0"/>
              <a:t> </a:t>
            </a:r>
            <a:r>
              <a:rPr lang="en-ID" sz="2400" dirty="0" err="1"/>
              <a:t>belajar</a:t>
            </a:r>
            <a:r>
              <a:rPr lang="en-ID" sz="2400" dirty="0"/>
              <a:t> 12 </a:t>
            </a:r>
            <a:r>
              <a:rPr lang="en-ID" sz="2400" dirty="0" err="1"/>
              <a:t>tahun</a:t>
            </a:r>
            <a:r>
              <a:rPr lang="en-ID" sz="2400" dirty="0"/>
              <a:t>, </a:t>
            </a:r>
            <a:r>
              <a:rPr lang="en-ID" sz="2400" dirty="0" err="1"/>
              <a:t>pemilihan</a:t>
            </a:r>
            <a:r>
              <a:rPr lang="en-ID" sz="2400" dirty="0"/>
              <a:t> </a:t>
            </a:r>
            <a:r>
              <a:rPr lang="en-ID" sz="2400" dirty="0" err="1"/>
              <a:t>ketua</a:t>
            </a:r>
            <a:r>
              <a:rPr lang="en-ID" sz="2400" dirty="0"/>
              <a:t> RT/RW, dan </a:t>
            </a:r>
            <a:r>
              <a:rPr lang="en-ID" sz="2400" dirty="0" err="1"/>
              <a:t>menjadi</a:t>
            </a:r>
            <a:r>
              <a:rPr lang="en-ID" sz="2400" dirty="0"/>
              <a:t> </a:t>
            </a:r>
            <a:r>
              <a:rPr lang="en-ID" sz="2400" dirty="0" err="1"/>
              <a:t>anggota</a:t>
            </a:r>
            <a:r>
              <a:rPr lang="en-ID" sz="2400" dirty="0"/>
              <a:t> </a:t>
            </a:r>
            <a:r>
              <a:rPr lang="en-ID" sz="2400" dirty="0" err="1"/>
              <a:t>organisasi</a:t>
            </a:r>
            <a:r>
              <a:rPr lang="en-ID" sz="2400" dirty="0"/>
              <a:t> </a:t>
            </a:r>
            <a:r>
              <a:rPr lang="en-ID" sz="2400" dirty="0" err="1"/>
              <a:t>masyarakat</a:t>
            </a:r>
            <a:r>
              <a:rPr lang="en-ID" sz="2400" dirty="0"/>
              <a:t>.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D014C44-25FA-42F7-A9CD-B91F40DF4085}"/>
              </a:ext>
            </a:extLst>
          </p:cNvPr>
          <p:cNvGrpSpPr/>
          <p:nvPr/>
        </p:nvGrpSpPr>
        <p:grpSpPr>
          <a:xfrm>
            <a:off x="2136632" y="4343401"/>
            <a:ext cx="8328169" cy="2123042"/>
            <a:chOff x="1602473" y="3305083"/>
            <a:chExt cx="6246127" cy="159228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60C0461-AF3C-495B-A9E1-2628552B86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2473" y="3305083"/>
              <a:ext cx="6246127" cy="159228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FA807FF-A5B2-4E29-98CD-14FC870AA405}"/>
                </a:ext>
              </a:extLst>
            </p:cNvPr>
            <p:cNvSpPr txBox="1"/>
            <p:nvPr/>
          </p:nvSpPr>
          <p:spPr>
            <a:xfrm>
              <a:off x="2171700" y="3593393"/>
              <a:ext cx="5562600" cy="9927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D" sz="2667" dirty="0">
                  <a:solidFill>
                    <a:schemeClr val="bg1"/>
                  </a:solidFill>
                </a:rPr>
                <a:t>Usaha-</a:t>
              </a:r>
              <a:r>
                <a:rPr lang="en-ID" sz="2667" dirty="0" err="1">
                  <a:solidFill>
                    <a:schemeClr val="bg1"/>
                  </a:solidFill>
                </a:rPr>
                <a:t>usaha</a:t>
              </a:r>
              <a:r>
                <a:rPr lang="en-ID" sz="2667" dirty="0">
                  <a:solidFill>
                    <a:schemeClr val="bg1"/>
                  </a:solidFill>
                </a:rPr>
                <a:t> </a:t>
              </a:r>
              <a:r>
                <a:rPr lang="en-ID" sz="2667" dirty="0" err="1">
                  <a:solidFill>
                    <a:schemeClr val="bg1"/>
                  </a:solidFill>
                </a:rPr>
                <a:t>tersebut</a:t>
              </a:r>
              <a:r>
                <a:rPr lang="en-ID" sz="2667" dirty="0">
                  <a:solidFill>
                    <a:schemeClr val="bg1"/>
                  </a:solidFill>
                </a:rPr>
                <a:t> </a:t>
              </a:r>
              <a:r>
                <a:rPr lang="en-ID" sz="2667" dirty="0" err="1">
                  <a:solidFill>
                    <a:schemeClr val="bg1"/>
                  </a:solidFill>
                </a:rPr>
                <a:t>dapat</a:t>
              </a:r>
              <a:r>
                <a:rPr lang="en-ID" sz="2667" dirty="0">
                  <a:solidFill>
                    <a:schemeClr val="bg1"/>
                  </a:solidFill>
                </a:rPr>
                <a:t> </a:t>
              </a:r>
              <a:r>
                <a:rPr lang="en-ID" sz="2667" dirty="0" err="1">
                  <a:solidFill>
                    <a:schemeClr val="bg1"/>
                  </a:solidFill>
                </a:rPr>
                <a:t>turut</a:t>
              </a:r>
              <a:r>
                <a:rPr lang="en-ID" sz="2667" dirty="0">
                  <a:solidFill>
                    <a:schemeClr val="bg1"/>
                  </a:solidFill>
                </a:rPr>
                <a:t> </a:t>
              </a:r>
              <a:r>
                <a:rPr lang="en-ID" sz="2667" dirty="0" err="1">
                  <a:solidFill>
                    <a:schemeClr val="bg1"/>
                  </a:solidFill>
                </a:rPr>
                <a:t>meningkatkan</a:t>
              </a:r>
              <a:r>
                <a:rPr lang="en-ID" sz="2667" dirty="0">
                  <a:solidFill>
                    <a:schemeClr val="bg1"/>
                  </a:solidFill>
                </a:rPr>
                <a:t> </a:t>
              </a:r>
              <a:r>
                <a:rPr lang="en-ID" sz="2667" dirty="0" err="1">
                  <a:solidFill>
                    <a:schemeClr val="bg1"/>
                  </a:solidFill>
                </a:rPr>
                <a:t>kualitas</a:t>
              </a:r>
              <a:r>
                <a:rPr lang="en-ID" sz="2667" dirty="0">
                  <a:solidFill>
                    <a:schemeClr val="bg1"/>
                  </a:solidFill>
                </a:rPr>
                <a:t> </a:t>
              </a:r>
              <a:r>
                <a:rPr lang="en-ID" sz="2667" dirty="0" err="1">
                  <a:solidFill>
                    <a:schemeClr val="bg1"/>
                  </a:solidFill>
                </a:rPr>
                <a:t>pendidikan</a:t>
              </a:r>
              <a:r>
                <a:rPr lang="en-ID" sz="2667" dirty="0">
                  <a:solidFill>
                    <a:schemeClr val="bg1"/>
                  </a:solidFill>
                </a:rPr>
                <a:t>, </a:t>
              </a:r>
              <a:r>
                <a:rPr lang="en-ID" sz="2667" dirty="0" err="1">
                  <a:solidFill>
                    <a:schemeClr val="bg1"/>
                  </a:solidFill>
                </a:rPr>
                <a:t>ekonomi</a:t>
              </a:r>
              <a:r>
                <a:rPr lang="en-ID" sz="2667" dirty="0">
                  <a:solidFill>
                    <a:schemeClr val="bg1"/>
                  </a:solidFill>
                </a:rPr>
                <a:t>, </a:t>
              </a:r>
              <a:r>
                <a:rPr lang="en-ID" sz="2667" dirty="0" err="1">
                  <a:solidFill>
                    <a:schemeClr val="bg1"/>
                  </a:solidFill>
                </a:rPr>
                <a:t>budaya</a:t>
              </a:r>
              <a:r>
                <a:rPr lang="en-ID" sz="2667" dirty="0">
                  <a:solidFill>
                    <a:schemeClr val="bg1"/>
                  </a:solidFill>
                </a:rPr>
                <a:t>, dan </a:t>
              </a:r>
              <a:r>
                <a:rPr lang="en-ID" sz="2667" dirty="0" err="1">
                  <a:solidFill>
                    <a:schemeClr val="bg1"/>
                  </a:solidFill>
                </a:rPr>
                <a:t>kerukunan</a:t>
              </a:r>
              <a:r>
                <a:rPr lang="en-ID" sz="2667" dirty="0">
                  <a:solidFill>
                    <a:schemeClr val="bg1"/>
                  </a:solidFill>
                </a:rPr>
                <a:t> di </a:t>
              </a:r>
              <a:r>
                <a:rPr lang="en-ID" sz="2667" dirty="0" err="1">
                  <a:solidFill>
                    <a:schemeClr val="bg1"/>
                  </a:solidFill>
                </a:rPr>
                <a:t>masyarakat</a:t>
              </a:r>
              <a:r>
                <a:rPr lang="en-ID" sz="2667" dirty="0">
                  <a:solidFill>
                    <a:schemeClr val="bg1"/>
                  </a:solidFill>
                </a:rPr>
                <a:t>.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AE1DE836-0A78-4B52-842C-03026C42CA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0" y="-25400"/>
            <a:ext cx="5554133" cy="3926523"/>
          </a:xfrm>
          <a:prstGeom prst="teardrop">
            <a:avLst/>
          </a:prstGeom>
        </p:spPr>
      </p:pic>
    </p:spTree>
    <p:extLst>
      <p:ext uri="{BB962C8B-B14F-4D97-AF65-F5344CB8AC3E}">
        <p14:creationId xmlns:p14="http://schemas.microsoft.com/office/powerpoint/2010/main" val="377557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3CD6B9F-838D-4A7E-86B7-5B066DEBFF48}"/>
              </a:ext>
            </a:extLst>
          </p:cNvPr>
          <p:cNvGrpSpPr>
            <a:grpSpLocks/>
          </p:cNvGrpSpPr>
          <p:nvPr/>
        </p:nvGrpSpPr>
        <p:grpSpPr bwMode="auto">
          <a:xfrm>
            <a:off x="4572205" y="1456214"/>
            <a:ext cx="4584690" cy="2131048"/>
            <a:chOff x="-734717" y="119862"/>
            <a:chExt cx="9169579" cy="4262096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E29E998C-ECE0-40DA-ABEC-7EB3466D28C1}"/>
                </a:ext>
              </a:extLst>
            </p:cNvPr>
            <p:cNvSpPr/>
            <p:nvPr/>
          </p:nvSpPr>
          <p:spPr>
            <a:xfrm>
              <a:off x="-734717" y="119862"/>
              <a:ext cx="9143788" cy="4262096"/>
            </a:xfrm>
            <a:prstGeom prst="ellipse">
              <a:avLst/>
            </a:prstGeom>
            <a:solidFill>
              <a:srgbClr val="FDE9F3"/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BC6B67A-904E-497F-8F66-57EEAC512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5071" y="723510"/>
              <a:ext cx="7059791" cy="3262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 err="1">
                  <a:latin typeface="Arial" pitchFamily="34" charset="0"/>
                  <a:cs typeface="Arial" pitchFamily="34" charset="0"/>
                </a:rPr>
                <a:t>Namun</a:t>
              </a:r>
              <a:r>
                <a:rPr lang="en-US" sz="2000" b="1" dirty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000" b="1" dirty="0" err="1">
                  <a:latin typeface="Arial" pitchFamily="34" charset="0"/>
                  <a:cs typeface="Arial" pitchFamily="34" charset="0"/>
                </a:rPr>
                <a:t>jika</a:t>
              </a:r>
              <a:r>
                <a:rPr lang="en-US" sz="2000" b="1" dirty="0">
                  <a:latin typeface="Arial" pitchFamily="34" charset="0"/>
                  <a:cs typeface="Arial" pitchFamily="34" charset="0"/>
                </a:rPr>
                <a:t> kata </a:t>
              </a:r>
              <a:r>
                <a:rPr lang="en-US" sz="2000" b="1" dirty="0" err="1">
                  <a:latin typeface="Arial" pitchFamily="34" charset="0"/>
                  <a:cs typeface="Arial" pitchFamily="34" charset="0"/>
                </a:rPr>
                <a:t>sepakat</a:t>
              </a:r>
              <a:r>
                <a:rPr lang="en-US" sz="20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b="1" dirty="0" err="1">
                  <a:latin typeface="Arial" pitchFamily="34" charset="0"/>
                  <a:cs typeface="Arial" pitchFamily="34" charset="0"/>
                </a:rPr>
                <a:t>tidak</a:t>
              </a:r>
              <a:r>
                <a:rPr lang="en-US" sz="20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b="1" dirty="0" err="1">
                  <a:latin typeface="Arial" pitchFamily="34" charset="0"/>
                  <a:cs typeface="Arial" pitchFamily="34" charset="0"/>
                </a:rPr>
                <a:t>tercapai</a:t>
              </a:r>
              <a:r>
                <a:rPr lang="en-US" sz="20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b="1" dirty="0" err="1">
                  <a:latin typeface="Arial" pitchFamily="34" charset="0"/>
                  <a:cs typeface="Arial" pitchFamily="34" charset="0"/>
                </a:rPr>
                <a:t>melalui</a:t>
              </a:r>
              <a:r>
                <a:rPr lang="en-US" sz="20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b="1" dirty="0" err="1">
                  <a:latin typeface="Arial" pitchFamily="34" charset="0"/>
                  <a:cs typeface="Arial" pitchFamily="34" charset="0"/>
                </a:rPr>
                <a:t>musyawarah</a:t>
              </a:r>
              <a:r>
                <a:rPr lang="en-US" sz="2000" b="1" dirty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000" b="1" dirty="0" err="1">
                  <a:latin typeface="Arial" pitchFamily="34" charset="0"/>
                  <a:cs typeface="Arial" pitchFamily="34" charset="0"/>
                </a:rPr>
                <a:t>dapat</a:t>
              </a:r>
              <a:r>
                <a:rPr lang="en-US" sz="20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b="1" dirty="0" err="1">
                  <a:latin typeface="Arial" pitchFamily="34" charset="0"/>
                  <a:cs typeface="Arial" pitchFamily="34" charset="0"/>
                </a:rPr>
                <a:t>dilakukan</a:t>
              </a:r>
              <a:r>
                <a:rPr lang="en-US" sz="20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b="1" dirty="0" err="1">
                  <a:latin typeface="Arial" pitchFamily="34" charset="0"/>
                  <a:cs typeface="Arial" pitchFamily="34" charset="0"/>
                </a:rPr>
                <a:t>pemungutan</a:t>
              </a:r>
              <a:r>
                <a:rPr lang="en-US" sz="20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suara</a:t>
              </a:r>
              <a:r>
                <a:rPr lang="en-US" sz="20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(</a:t>
              </a:r>
              <a:r>
                <a:rPr lang="en-US" sz="2000" b="1" i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voting</a:t>
              </a:r>
              <a:r>
                <a:rPr lang="en-US" sz="20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)</a:t>
              </a:r>
              <a:r>
                <a:rPr lang="en-US" sz="2000" b="1" dirty="0">
                  <a:latin typeface="Arial" pitchFamily="34" charset="0"/>
                  <a:cs typeface="Arial" pitchFamily="34" charset="0"/>
                </a:rPr>
                <a:t>.</a:t>
              </a:r>
              <a:endPara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B4353550-6A86-44D1-99AA-3643EDCFFBF3}"/>
              </a:ext>
            </a:extLst>
          </p:cNvPr>
          <p:cNvSpPr txBox="1"/>
          <p:nvPr/>
        </p:nvSpPr>
        <p:spPr>
          <a:xfrm>
            <a:off x="191323" y="625217"/>
            <a:ext cx="67898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42913" algn="l"/>
              </a:tabLst>
            </a:pPr>
            <a:r>
              <a:rPr lang="en-US" sz="24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Tanggung</a:t>
            </a:r>
            <a:r>
              <a:rPr lang="en-US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Jawab</a:t>
            </a:r>
            <a:r>
              <a:rPr lang="en-US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sebagai</a:t>
            </a:r>
            <a:r>
              <a:rPr lang="en-US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Warga</a:t>
            </a:r>
            <a:r>
              <a:rPr lang="en-US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Masyarakat</a:t>
            </a:r>
            <a:r>
              <a:rPr lang="en-US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Pengambilan</a:t>
            </a:r>
            <a:r>
              <a:rPr lang="en-US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Keputusan</a:t>
            </a:r>
            <a:endParaRPr lang="en-US" sz="20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4C76BA2-9AF6-4194-93AF-302636CD2D5F}"/>
              </a:ext>
            </a:extLst>
          </p:cNvPr>
          <p:cNvGrpSpPr/>
          <p:nvPr/>
        </p:nvGrpSpPr>
        <p:grpSpPr>
          <a:xfrm>
            <a:off x="317695" y="1664678"/>
            <a:ext cx="5186870" cy="3528644"/>
            <a:chOff x="220031" y="1676400"/>
            <a:chExt cx="6152565" cy="7909034"/>
          </a:xfrm>
        </p:grpSpPr>
        <p:pic>
          <p:nvPicPr>
            <p:cNvPr id="19" name="Picture 2" descr="F:\BUPENA 5B\GAMBAR BUPENA 5B\gambar tema 4 sub 2\1. gb. anak diskusi di sekolah-01.jpg">
              <a:extLst>
                <a:ext uri="{FF2B5EF4-FFF2-40B4-BE49-F238E27FC236}">
                  <a16:creationId xmlns:a16="http://schemas.microsoft.com/office/drawing/2014/main" id="{1EAB4046-AA74-4AE2-A2C7-FF4604D5B4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031" y="1676400"/>
              <a:ext cx="6152565" cy="40419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4807B01-83AC-4E0F-8D6F-E463BC8001BE}"/>
                </a:ext>
              </a:extLst>
            </p:cNvPr>
            <p:cNvSpPr/>
            <p:nvPr/>
          </p:nvSpPr>
          <p:spPr>
            <a:xfrm>
              <a:off x="345410" y="6134976"/>
              <a:ext cx="5423000" cy="345045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2000" dirty="0" err="1">
                  <a:latin typeface="Arial" pitchFamily="34" charset="0"/>
                  <a:cs typeface="Arial" pitchFamily="34" charset="0"/>
                </a:rPr>
                <a:t>Pengambilan</a:t>
              </a:r>
              <a:r>
                <a:rPr lang="en-US" sz="2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>
                  <a:latin typeface="Arial" pitchFamily="34" charset="0"/>
                  <a:cs typeface="Arial" pitchFamily="34" charset="0"/>
                </a:rPr>
                <a:t>keputusan</a:t>
              </a:r>
              <a:r>
                <a:rPr lang="en-US" sz="2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>
                  <a:latin typeface="Arial" pitchFamily="34" charset="0"/>
                  <a:cs typeface="Arial" pitchFamily="34" charset="0"/>
                </a:rPr>
                <a:t>bersama</a:t>
              </a:r>
              <a:r>
                <a:rPr lang="en-US" sz="2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>
                  <a:latin typeface="Arial" pitchFamily="34" charset="0"/>
                  <a:cs typeface="Arial" pitchFamily="34" charset="0"/>
                </a:rPr>
                <a:t>dalam</a:t>
              </a:r>
              <a:r>
                <a:rPr lang="en-US" sz="2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>
                  <a:latin typeface="Arial" pitchFamily="34" charset="0"/>
                  <a:cs typeface="Arial" pitchFamily="34" charset="0"/>
                </a:rPr>
                <a:t>masyarakat</a:t>
              </a:r>
              <a:r>
                <a:rPr lang="en-US" sz="2000" dirty="0">
                  <a:latin typeface="Arial" pitchFamily="34" charset="0"/>
                  <a:cs typeface="Arial" pitchFamily="34" charset="0"/>
                </a:rPr>
                <a:t> Indonesia </a:t>
              </a:r>
              <a:r>
                <a:rPr lang="en-US" sz="2000" dirty="0" err="1">
                  <a:latin typeface="Arial" pitchFamily="34" charset="0"/>
                  <a:cs typeface="Arial" pitchFamily="34" charset="0"/>
                </a:rPr>
                <a:t>biasanya</a:t>
              </a:r>
              <a:r>
                <a:rPr lang="en-US" sz="2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>
                  <a:latin typeface="Arial" pitchFamily="34" charset="0"/>
                  <a:cs typeface="Arial" pitchFamily="34" charset="0"/>
                </a:rPr>
                <a:t>dilakukan</a:t>
              </a:r>
              <a:r>
                <a:rPr lang="en-US" sz="2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>
                  <a:latin typeface="Arial" pitchFamily="34" charset="0"/>
                  <a:cs typeface="Arial" pitchFamily="34" charset="0"/>
                </a:rPr>
                <a:t>dengan</a:t>
              </a:r>
              <a:r>
                <a:rPr lang="en-US" sz="2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>
                  <a:latin typeface="Arial" pitchFamily="34" charset="0"/>
                  <a:cs typeface="Arial" pitchFamily="34" charset="0"/>
                </a:rPr>
                <a:t>cara</a:t>
              </a:r>
              <a:r>
                <a:rPr lang="en-US" sz="2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musyawarah</a:t>
              </a:r>
              <a:r>
                <a:rPr lang="en-US" sz="2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>
                  <a:latin typeface="Arial" pitchFamily="34" charset="0"/>
                  <a:cs typeface="Arial" pitchFamily="34" charset="0"/>
                </a:rPr>
                <a:t>untuk</a:t>
              </a:r>
              <a:r>
                <a:rPr lang="en-US" sz="2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>
                  <a:latin typeface="Arial" pitchFamily="34" charset="0"/>
                  <a:cs typeface="Arial" pitchFamily="34" charset="0"/>
                </a:rPr>
                <a:t>mencapai</a:t>
              </a:r>
              <a:r>
                <a:rPr lang="en-US" sz="2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>
                  <a:latin typeface="Arial" pitchFamily="34" charset="0"/>
                  <a:cs typeface="Arial" pitchFamily="34" charset="0"/>
                </a:rPr>
                <a:t>mufakat</a:t>
              </a:r>
              <a:r>
                <a:rPr lang="en-US" sz="2000" dirty="0">
                  <a:latin typeface="Arial" pitchFamily="34" charset="0"/>
                  <a:cs typeface="Arial" pitchFamily="34" charset="0"/>
                </a:rPr>
                <a:t>. 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10F82F42-9617-4FAA-BD66-C8CF0FEA80CE}"/>
              </a:ext>
            </a:extLst>
          </p:cNvPr>
          <p:cNvSpPr txBox="1"/>
          <p:nvPr/>
        </p:nvSpPr>
        <p:spPr>
          <a:xfrm>
            <a:off x="450166" y="5259949"/>
            <a:ext cx="78216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Pengambilan</a:t>
            </a:r>
            <a:r>
              <a:rPr lang="en-US" sz="2000" dirty="0"/>
              <a:t> </a:t>
            </a:r>
            <a:r>
              <a:rPr lang="en-US" sz="2000" dirty="0" err="1"/>
              <a:t>keputusan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dilakukan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menyelesaikan</a:t>
            </a:r>
            <a:r>
              <a:rPr lang="en-US" sz="2000" dirty="0"/>
              <a:t> </a:t>
            </a:r>
            <a:r>
              <a:rPr lang="en-US" sz="2000" dirty="0" err="1"/>
              <a:t>beberapa</a:t>
            </a:r>
            <a:r>
              <a:rPr lang="en-US" sz="2000" dirty="0"/>
              <a:t> </a:t>
            </a:r>
            <a:r>
              <a:rPr lang="en-US" sz="2000" dirty="0" err="1"/>
              <a:t>masalah</a:t>
            </a:r>
            <a:r>
              <a:rPr lang="en-US" sz="2000" dirty="0"/>
              <a:t> </a:t>
            </a:r>
            <a:r>
              <a:rPr lang="en-US" sz="2000" dirty="0" err="1"/>
              <a:t>misalnya</a:t>
            </a:r>
            <a:r>
              <a:rPr lang="en-US" sz="2000" dirty="0"/>
              <a:t> </a:t>
            </a:r>
            <a:r>
              <a:rPr lang="en-US" sz="2000" dirty="0" err="1"/>
              <a:t>memilih</a:t>
            </a:r>
            <a:r>
              <a:rPr lang="en-US" sz="2000" dirty="0"/>
              <a:t> </a:t>
            </a:r>
            <a:r>
              <a:rPr lang="en-US" sz="2000" dirty="0" err="1"/>
              <a:t>ketua</a:t>
            </a:r>
            <a:r>
              <a:rPr lang="en-US" sz="2000" dirty="0"/>
              <a:t> RT/RW, </a:t>
            </a:r>
            <a:r>
              <a:rPr lang="en-US" sz="2000" dirty="0" err="1"/>
              <a:t>menentukan</a:t>
            </a:r>
            <a:r>
              <a:rPr lang="en-US" sz="2000" dirty="0"/>
              <a:t> </a:t>
            </a:r>
            <a:r>
              <a:rPr lang="en-US" sz="2000" dirty="0" err="1"/>
              <a:t>jadwal</a:t>
            </a:r>
            <a:r>
              <a:rPr lang="en-US" sz="2000" dirty="0"/>
              <a:t> </a:t>
            </a:r>
            <a:r>
              <a:rPr lang="en-US" sz="2000" dirty="0" err="1"/>
              <a:t>kerja</a:t>
            </a:r>
            <a:r>
              <a:rPr lang="en-US" sz="2000" dirty="0"/>
              <a:t> </a:t>
            </a:r>
            <a:r>
              <a:rPr lang="en-US" sz="2000" dirty="0" err="1"/>
              <a:t>bakti</a:t>
            </a:r>
            <a:r>
              <a:rPr lang="en-US" sz="2000" dirty="0"/>
              <a:t> dan </a:t>
            </a:r>
            <a:r>
              <a:rPr lang="en-US" sz="2000" dirty="0" err="1"/>
              <a:t>ronda,menentukan</a:t>
            </a:r>
            <a:r>
              <a:rPr lang="en-US" sz="2000" dirty="0"/>
              <a:t> acara HUT </a:t>
            </a:r>
            <a:r>
              <a:rPr lang="en-US" sz="2000" dirty="0" err="1"/>
              <a:t>kemerdekaan</a:t>
            </a:r>
            <a:r>
              <a:rPr lang="en-US" sz="2000" dirty="0"/>
              <a:t> RI</a:t>
            </a:r>
            <a:endParaRPr lang="en-ID" sz="2000" dirty="0"/>
          </a:p>
        </p:txBody>
      </p:sp>
    </p:spTree>
    <p:extLst>
      <p:ext uri="{BB962C8B-B14F-4D97-AF65-F5344CB8AC3E}">
        <p14:creationId xmlns:p14="http://schemas.microsoft.com/office/powerpoint/2010/main" val="239531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81902B-C80D-4E4D-B080-62196530285F}"/>
              </a:ext>
            </a:extLst>
          </p:cNvPr>
          <p:cNvSpPr txBox="1"/>
          <p:nvPr/>
        </p:nvSpPr>
        <p:spPr>
          <a:xfrm>
            <a:off x="1294228" y="821635"/>
            <a:ext cx="8909946" cy="224676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800" dirty="0" err="1"/>
              <a:t>Beberapa</a:t>
            </a:r>
            <a:r>
              <a:rPr lang="en-US" sz="2800" dirty="0"/>
              <a:t> </a:t>
            </a:r>
            <a:r>
              <a:rPr lang="en-US" sz="2800" dirty="0" err="1"/>
              <a:t>tanggung</a:t>
            </a:r>
            <a:r>
              <a:rPr lang="en-US" sz="2800" dirty="0"/>
              <a:t> </a:t>
            </a:r>
            <a:r>
              <a:rPr lang="en-US" sz="2800" dirty="0" err="1"/>
              <a:t>jawab</a:t>
            </a:r>
            <a:r>
              <a:rPr lang="en-US" sz="2800" dirty="0"/>
              <a:t> </a:t>
            </a:r>
            <a:r>
              <a:rPr lang="en-US" sz="2800" dirty="0" err="1"/>
              <a:t>masyarakat,misalnya</a:t>
            </a:r>
            <a:r>
              <a:rPr lang="en-US" sz="2800" dirty="0"/>
              <a:t> :</a:t>
            </a:r>
          </a:p>
          <a:p>
            <a:pPr marL="342900" indent="-342900">
              <a:buAutoNum type="arabicPeriod"/>
            </a:pPr>
            <a:r>
              <a:rPr lang="en-US" sz="2800" dirty="0" err="1"/>
              <a:t>Saling</a:t>
            </a:r>
            <a:r>
              <a:rPr lang="en-US" sz="2800" dirty="0"/>
              <a:t> </a:t>
            </a:r>
            <a:r>
              <a:rPr lang="en-US" sz="2800" dirty="0" err="1"/>
              <a:t>menghormati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tetangga</a:t>
            </a:r>
            <a:endParaRPr lang="en-US" sz="2800" dirty="0"/>
          </a:p>
          <a:p>
            <a:pPr marL="342900" indent="-342900">
              <a:buAutoNum type="arabicPeriod"/>
            </a:pPr>
            <a:r>
              <a:rPr lang="en-US" sz="2800" dirty="0" err="1"/>
              <a:t>Menjaga</a:t>
            </a:r>
            <a:r>
              <a:rPr lang="en-US" sz="2800" dirty="0"/>
              <a:t> </a:t>
            </a:r>
            <a:r>
              <a:rPr lang="en-US" sz="2800" dirty="0" err="1"/>
              <a:t>kebersihan</a:t>
            </a:r>
            <a:r>
              <a:rPr lang="en-US" sz="2800" dirty="0"/>
              <a:t> dan </a:t>
            </a:r>
            <a:r>
              <a:rPr lang="en-US" sz="2800" dirty="0" err="1"/>
              <a:t>keamanan</a:t>
            </a:r>
            <a:r>
              <a:rPr lang="en-US" sz="2800" dirty="0"/>
              <a:t> </a:t>
            </a:r>
            <a:r>
              <a:rPr lang="en-US" sz="2800" dirty="0" err="1"/>
              <a:t>lingkungan</a:t>
            </a:r>
            <a:endParaRPr lang="en-US" sz="2800" dirty="0"/>
          </a:p>
          <a:p>
            <a:pPr marL="342900" indent="-342900">
              <a:buAutoNum type="arabicPeriod"/>
            </a:pPr>
            <a:r>
              <a:rPr lang="en-US" sz="2800" dirty="0" err="1"/>
              <a:t>Menolong</a:t>
            </a:r>
            <a:r>
              <a:rPr lang="en-US" sz="2800" dirty="0"/>
              <a:t> </a:t>
            </a:r>
            <a:r>
              <a:rPr lang="en-US" sz="2800" dirty="0" err="1"/>
              <a:t>tetangga</a:t>
            </a:r>
            <a:r>
              <a:rPr lang="en-US" sz="2800" dirty="0"/>
              <a:t> yang </a:t>
            </a:r>
            <a:r>
              <a:rPr lang="en-US" sz="2800" dirty="0" err="1"/>
              <a:t>kesulitan</a:t>
            </a:r>
            <a:endParaRPr lang="en-US" sz="2800" dirty="0"/>
          </a:p>
          <a:p>
            <a:pPr marL="342900" indent="-342900">
              <a:buAutoNum type="arabicPeriod"/>
            </a:pPr>
            <a:r>
              <a:rPr lang="en-US" sz="2800" dirty="0" err="1"/>
              <a:t>Berperan</a:t>
            </a:r>
            <a:r>
              <a:rPr lang="en-US" sz="2800" dirty="0"/>
              <a:t> </a:t>
            </a:r>
            <a:r>
              <a:rPr lang="en-US" sz="2800" dirty="0" err="1"/>
              <a:t>aktif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pengambilan</a:t>
            </a:r>
            <a:r>
              <a:rPr lang="en-US" sz="2800" dirty="0"/>
              <a:t> </a:t>
            </a:r>
            <a:r>
              <a:rPr lang="en-US" sz="2800" dirty="0" err="1"/>
              <a:t>keputusan</a:t>
            </a:r>
            <a:r>
              <a:rPr lang="en-US" sz="2800" dirty="0"/>
              <a:t>.</a:t>
            </a:r>
            <a:endParaRPr lang="en-ID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A67358-797C-4D93-8488-F7C3F8831FDF}"/>
              </a:ext>
            </a:extLst>
          </p:cNvPr>
          <p:cNvSpPr txBox="1"/>
          <p:nvPr/>
        </p:nvSpPr>
        <p:spPr>
          <a:xfrm>
            <a:off x="1294228" y="3429000"/>
            <a:ext cx="8909946" cy="304698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seorang</a:t>
            </a:r>
            <a:r>
              <a:rPr lang="en-US" sz="2400" dirty="0"/>
              <a:t> </a:t>
            </a:r>
            <a:r>
              <a:rPr lang="en-US" sz="2400" dirty="0" err="1"/>
              <a:t>siswa,memang</a:t>
            </a:r>
            <a:r>
              <a:rPr lang="en-US" sz="2400" dirty="0"/>
              <a:t> </a:t>
            </a:r>
            <a:r>
              <a:rPr lang="en-US" sz="2400" dirty="0" err="1"/>
              <a:t>belum</a:t>
            </a:r>
            <a:r>
              <a:rPr lang="en-US" sz="2400" dirty="0"/>
              <a:t>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hak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pengambilan</a:t>
            </a:r>
            <a:r>
              <a:rPr lang="en-US" sz="2400" dirty="0"/>
              <a:t> </a:t>
            </a:r>
            <a:r>
              <a:rPr lang="en-US" sz="2400" dirty="0" err="1"/>
              <a:t>keputusan</a:t>
            </a:r>
            <a:r>
              <a:rPr lang="en-US" sz="2400" dirty="0"/>
              <a:t> </a:t>
            </a:r>
            <a:r>
              <a:rPr lang="en-US" sz="2400" dirty="0" err="1"/>
              <a:t>dilingkungan</a:t>
            </a:r>
            <a:r>
              <a:rPr lang="en-US" sz="2400" dirty="0"/>
              <a:t> RT/RW </a:t>
            </a:r>
            <a:r>
              <a:rPr lang="en-US" sz="2400" dirty="0" err="1"/>
              <a:t>namun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turut</a:t>
            </a:r>
            <a:r>
              <a:rPr lang="en-US" sz="2400" dirty="0"/>
              <a:t> </a:t>
            </a:r>
            <a:r>
              <a:rPr lang="en-US" sz="2400" dirty="0" err="1"/>
              <a:t>berperan</a:t>
            </a:r>
            <a:r>
              <a:rPr lang="en-US" sz="2400" dirty="0"/>
              <a:t> </a:t>
            </a:r>
            <a:r>
              <a:rPr lang="en-US" sz="2400" dirty="0" err="1"/>
              <a:t>aktif</a:t>
            </a:r>
            <a:r>
              <a:rPr lang="en-US" sz="2400" dirty="0"/>
              <a:t> </a:t>
            </a:r>
            <a:r>
              <a:rPr lang="en-US" sz="2400" dirty="0" err="1"/>
              <a:t>misalnya</a:t>
            </a:r>
            <a:r>
              <a:rPr lang="en-US" sz="2400" dirty="0"/>
              <a:t> :</a:t>
            </a:r>
          </a:p>
          <a:p>
            <a:endParaRPr lang="en-US" sz="2400" dirty="0"/>
          </a:p>
          <a:p>
            <a:pPr marL="342900" indent="-342900">
              <a:buAutoNum type="arabicPeriod"/>
            </a:pPr>
            <a:r>
              <a:rPr lang="en-US" sz="2400" dirty="0" err="1"/>
              <a:t>Bergotong</a:t>
            </a:r>
            <a:r>
              <a:rPr lang="en-US" sz="2400" dirty="0"/>
              <a:t> royong </a:t>
            </a:r>
            <a:r>
              <a:rPr lang="en-US" sz="2400" dirty="0" err="1"/>
              <a:t>menyiapkan</a:t>
            </a:r>
            <a:r>
              <a:rPr lang="en-US" sz="2400" dirty="0"/>
              <a:t> </a:t>
            </a:r>
            <a:r>
              <a:rPr lang="en-US" sz="2400" dirty="0" err="1"/>
              <a:t>tempat</a:t>
            </a:r>
            <a:r>
              <a:rPr lang="en-US" sz="2400" dirty="0"/>
              <a:t> </a:t>
            </a:r>
            <a:r>
              <a:rPr lang="en-US" sz="2400" dirty="0" err="1"/>
              <a:t>musyawarah</a:t>
            </a:r>
            <a:endParaRPr lang="en-US" sz="2400" dirty="0"/>
          </a:p>
          <a:p>
            <a:pPr marL="342900" indent="-342900">
              <a:buAutoNum type="arabicPeriod"/>
            </a:pPr>
            <a:r>
              <a:rPr lang="en-US" sz="2400" dirty="0" err="1"/>
              <a:t>Mengamati</a:t>
            </a:r>
            <a:r>
              <a:rPr lang="en-US" sz="2400" dirty="0"/>
              <a:t> </a:t>
            </a:r>
            <a:r>
              <a:rPr lang="en-US" sz="2400" dirty="0" err="1"/>
              <a:t>jalannya</a:t>
            </a:r>
            <a:r>
              <a:rPr lang="en-US" sz="2400" dirty="0"/>
              <a:t> </a:t>
            </a:r>
            <a:r>
              <a:rPr lang="en-US" sz="2400" dirty="0" err="1"/>
              <a:t>pengambilan</a:t>
            </a:r>
            <a:r>
              <a:rPr lang="en-US" sz="2400" dirty="0"/>
              <a:t> </a:t>
            </a:r>
            <a:r>
              <a:rPr lang="en-US" sz="2400" dirty="0" err="1"/>
              <a:t>keputusan</a:t>
            </a:r>
            <a:endParaRPr lang="en-US" sz="2400" dirty="0"/>
          </a:p>
          <a:p>
            <a:pPr marL="342900" indent="-342900">
              <a:buAutoNum type="arabicPeriod"/>
            </a:pPr>
            <a:r>
              <a:rPr lang="en-US" sz="2400" dirty="0" err="1"/>
              <a:t>Membantu</a:t>
            </a:r>
            <a:r>
              <a:rPr lang="en-US" sz="2400" dirty="0"/>
              <a:t> </a:t>
            </a:r>
            <a:r>
              <a:rPr lang="en-US" sz="2400" dirty="0" err="1"/>
              <a:t>menyiapkan</a:t>
            </a:r>
            <a:r>
              <a:rPr lang="en-US" sz="2400" dirty="0"/>
              <a:t> </a:t>
            </a:r>
            <a:r>
              <a:rPr lang="en-US" sz="2400" dirty="0" err="1"/>
              <a:t>makanan</a:t>
            </a:r>
            <a:r>
              <a:rPr lang="en-US" sz="2400" dirty="0"/>
              <a:t> dan </a:t>
            </a:r>
            <a:r>
              <a:rPr lang="en-US" sz="2400" dirty="0" err="1"/>
              <a:t>minuman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kegiatan</a:t>
            </a:r>
            <a:r>
              <a:rPr lang="en-US" sz="2400" dirty="0"/>
              <a:t> </a:t>
            </a:r>
            <a:r>
              <a:rPr lang="en-US" sz="2400" dirty="0" err="1"/>
              <a:t>musyawarah</a:t>
            </a:r>
            <a:r>
              <a:rPr lang="en-US" sz="2400" dirty="0"/>
              <a:t>.</a:t>
            </a:r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1623608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C8617A-6EF4-495D-BFA9-7BEDABA1D905}"/>
              </a:ext>
            </a:extLst>
          </p:cNvPr>
          <p:cNvSpPr txBox="1"/>
          <p:nvPr/>
        </p:nvSpPr>
        <p:spPr>
          <a:xfrm>
            <a:off x="393703" y="727891"/>
            <a:ext cx="45459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42913" algn="l"/>
              </a:tabLst>
            </a:pP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Tanggung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Jawab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Siswa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di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Lingkungan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Sekolah</a:t>
            </a:r>
            <a:endParaRPr lang="en-US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D457D2B-6801-488C-9A47-92B05A9B2B3F}"/>
              </a:ext>
            </a:extLst>
          </p:cNvPr>
          <p:cNvSpPr/>
          <p:nvPr/>
        </p:nvSpPr>
        <p:spPr>
          <a:xfrm>
            <a:off x="382330" y="2057400"/>
            <a:ext cx="4135884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Contoh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tanggung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jawab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siswa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di </a:t>
            </a:r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sekolah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buAutoNum type="arabicPeriod"/>
            </a:pPr>
            <a:r>
              <a:rPr lang="en-US" sz="2200" dirty="0" err="1">
                <a:latin typeface="Arial" pitchFamily="34" charset="0"/>
                <a:cs typeface="Arial" pitchFamily="34" charset="0"/>
              </a:rPr>
              <a:t>Belajar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tekun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sv-SE" sz="2200" dirty="0">
                <a:latin typeface="Arial" pitchFamily="34" charset="0"/>
                <a:cs typeface="Arial" pitchFamily="34" charset="0"/>
              </a:rPr>
              <a:t>Menjaga kebersihan sekolah. </a:t>
            </a:r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en-US" sz="2200" dirty="0" err="1">
                <a:latin typeface="Arial" pitchFamily="34" charset="0"/>
                <a:cs typeface="Arial" pitchFamily="34" charset="0"/>
              </a:rPr>
              <a:t>Mengikuti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acara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di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sekolah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misalnya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upacara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bendera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lomba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antarkelas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fi-FI" sz="2200" dirty="0">
                <a:latin typeface="Arial" pitchFamily="34" charset="0"/>
                <a:cs typeface="Arial" pitchFamily="34" charset="0"/>
              </a:rPr>
              <a:t>Berperan serta dalam pemilihan ketua kelas. 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F:\BUPENA 5B\GAMBAR BUPENA 5B\gambar tema 4 sub 1\2.10 Dila dan teman-temannya sedang melaksanakan piket kelas-01.jpg">
            <a:extLst>
              <a:ext uri="{FF2B5EF4-FFF2-40B4-BE49-F238E27FC236}">
                <a16:creationId xmlns:a16="http://schemas.microsoft.com/office/drawing/2014/main" id="{49E5A0C3-628B-4524-803F-6E3734399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880" y="2236274"/>
            <a:ext cx="4724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294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8B8F52F8-30A0-49DE-B095-35F99311A0DA}"/>
              </a:ext>
            </a:extLst>
          </p:cNvPr>
          <p:cNvSpPr/>
          <p:nvPr/>
        </p:nvSpPr>
        <p:spPr>
          <a:xfrm>
            <a:off x="1762539" y="1471904"/>
            <a:ext cx="7010400" cy="31308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lgerian" panose="04020705040A02060702" pitchFamily="82" charset="0"/>
              </a:rPr>
              <a:t>TERIMA KASIH</a:t>
            </a:r>
            <a:br>
              <a:rPr lang="en-US" sz="3200" b="1" dirty="0">
                <a:solidFill>
                  <a:srgbClr val="FF0000"/>
                </a:solidFill>
                <a:latin typeface="Algerian" panose="04020705040A02060702" pitchFamily="82" charset="0"/>
              </a:rPr>
            </a:br>
            <a:r>
              <a:rPr lang="en-US" sz="3200" b="1" dirty="0">
                <a:solidFill>
                  <a:srgbClr val="FF0000"/>
                </a:solidFill>
                <a:latin typeface="Algerian" panose="04020705040A02060702" pitchFamily="82" charset="0"/>
              </a:rPr>
              <a:t>SELAMAT BELAJAR &amp;</a:t>
            </a:r>
            <a:br>
              <a:rPr lang="en-US" sz="3200" b="1" dirty="0">
                <a:solidFill>
                  <a:srgbClr val="FF0000"/>
                </a:solidFill>
                <a:latin typeface="Algerian" panose="04020705040A02060702" pitchFamily="82" charset="0"/>
              </a:rPr>
            </a:br>
            <a:r>
              <a:rPr lang="en-US" sz="3200" b="1" dirty="0">
                <a:solidFill>
                  <a:srgbClr val="FF0000"/>
                </a:solidFill>
                <a:latin typeface="Algerian" panose="04020705040A02060702" pitchFamily="82" charset="0"/>
              </a:rPr>
              <a:t>TETAP SEMANGAT</a:t>
            </a:r>
            <a:br>
              <a:rPr lang="en-US" sz="3200" b="1" dirty="0">
                <a:latin typeface="Algerian" panose="04020705040A02060702" pitchFamily="82" charset="0"/>
              </a:rPr>
            </a:br>
            <a:endParaRPr lang="en-ID" sz="32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6EFF20D-FBE6-4EE9-B467-8C79FB799D8F}"/>
              </a:ext>
            </a:extLst>
          </p:cNvPr>
          <p:cNvSpPr/>
          <p:nvPr/>
        </p:nvSpPr>
        <p:spPr>
          <a:xfrm>
            <a:off x="2584173" y="5499651"/>
            <a:ext cx="5088835" cy="3578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HENI </a:t>
            </a:r>
            <a:r>
              <a:rPr lang="en-US" sz="1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NURHAENI,M.Pd</a:t>
            </a:r>
            <a:endParaRPr lang="en-ID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146AC8-4614-4057-8B51-E55695A832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255" y="85226"/>
            <a:ext cx="3068680" cy="559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97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Basis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45</TotalTime>
  <Words>373</Words>
  <Application>Microsoft Office PowerPoint</Application>
  <PresentationFormat>Widescreen</PresentationFormat>
  <Paragraphs>43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Algerian</vt:lpstr>
      <vt:lpstr>Arial</vt:lpstr>
      <vt:lpstr>Arial Black</vt:lpstr>
      <vt:lpstr>Arial Rounded MT Bold</vt:lpstr>
      <vt:lpstr>Calibri</vt:lpstr>
      <vt:lpstr>Corbel</vt:lpstr>
      <vt:lpstr>Wingdings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heni hp</dc:creator>
  <cp:lastModifiedBy>heni hp</cp:lastModifiedBy>
  <cp:revision>2</cp:revision>
  <dcterms:created xsi:type="dcterms:W3CDTF">2021-10-18T07:52:35Z</dcterms:created>
  <dcterms:modified xsi:type="dcterms:W3CDTF">2021-10-18T08:38:16Z</dcterms:modified>
</cp:coreProperties>
</file>