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2" r:id="rId3"/>
    <p:sldId id="280" r:id="rId4"/>
    <p:sldId id="289" r:id="rId5"/>
    <p:sldId id="301" r:id="rId6"/>
    <p:sldId id="302" r:id="rId7"/>
    <p:sldId id="303" r:id="rId8"/>
    <p:sldId id="31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8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552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89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245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13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040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0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441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861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043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E49976-B8C0-4908-9855-0280780D810C}" type="datetimeFigureOut">
              <a:rPr lang="en-ID" smtClean="0"/>
              <a:t>09/11/2021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DA5B30A-AB2E-492A-87B3-88FEAC92C6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629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8\TEMPLATE PPT\SD BUPING 2 &amp; 5\BUPING B.jpg">
            <a:extLst>
              <a:ext uri="{FF2B5EF4-FFF2-40B4-BE49-F238E27FC236}">
                <a16:creationId xmlns:a16="http://schemas.microsoft.com/office/drawing/2014/main" id="{2CCE3CE8-C294-49E9-A986-C56F6BA2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902596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DDE907-748D-4FA2-B97B-7E755FDF1F10}"/>
              </a:ext>
            </a:extLst>
          </p:cNvPr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5CFE7-75B2-4466-8478-B8A213C04E4B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7" y="605031"/>
            <a:ext cx="6034355" cy="52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5238" y="1389821"/>
            <a:ext cx="5719789" cy="4078358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Ekosistem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0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96385" y="913027"/>
            <a:ext cx="84328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 err="1"/>
              <a:t>Identifikasi</a:t>
            </a:r>
            <a:r>
              <a:rPr lang="en-US" sz="2667" b="1" dirty="0"/>
              <a:t> </a:t>
            </a:r>
            <a:r>
              <a:rPr lang="en-US" sz="2667" b="1" dirty="0" err="1"/>
              <a:t>Informasi</a:t>
            </a:r>
            <a:r>
              <a:rPr lang="en-US" sz="2667" b="1" dirty="0"/>
              <a:t> </a:t>
            </a:r>
            <a:r>
              <a:rPr lang="en-US" sz="2667" b="1" dirty="0" err="1"/>
              <a:t>Teks</a:t>
            </a:r>
            <a:r>
              <a:rPr lang="en-US" sz="2667" b="1" dirty="0"/>
              <a:t> </a:t>
            </a:r>
            <a:r>
              <a:rPr lang="en-US" sz="2667" b="1" dirty="0" err="1"/>
              <a:t>dan</a:t>
            </a:r>
            <a:r>
              <a:rPr lang="en-US" sz="2667" b="1" dirty="0"/>
              <a:t> </a:t>
            </a:r>
            <a:r>
              <a:rPr lang="en-US" sz="2667" b="1" dirty="0" err="1"/>
              <a:t>Kesimpulan</a:t>
            </a:r>
            <a:r>
              <a:rPr lang="en-US" sz="2667" b="1" dirty="0"/>
              <a:t> </a:t>
            </a:r>
            <a:r>
              <a:rPr lang="en-US" sz="2667" b="1" dirty="0" err="1"/>
              <a:t>Teks</a:t>
            </a:r>
            <a:endParaRPr lang="id-ID" sz="2667" dirty="0"/>
          </a:p>
        </p:txBody>
      </p:sp>
      <p:sp>
        <p:nvSpPr>
          <p:cNvPr id="20" name="Rectangle 19"/>
          <p:cNvSpPr/>
          <p:nvPr/>
        </p:nvSpPr>
        <p:spPr>
          <a:xfrm>
            <a:off x="609601" y="1700807"/>
            <a:ext cx="7598633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id-ID" sz="2400" dirty="0"/>
          </a:p>
        </p:txBody>
      </p:sp>
      <p:pic>
        <p:nvPicPr>
          <p:cNvPr id="21" name="Picture 2" descr="D:\PROJECT 2017\TEMATIK\TEMATIK PENILAIAN COY\TEMATIK 4D\SUBTEMA 1\11A. Bu guru (FLIP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8288" y="1412776"/>
            <a:ext cx="2242773" cy="45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ED08E6-B91F-40F4-AC8F-2F048FAAFA21}"/>
              </a:ext>
            </a:extLst>
          </p:cNvPr>
          <p:cNvSpPr/>
          <p:nvPr/>
        </p:nvSpPr>
        <p:spPr>
          <a:xfrm>
            <a:off x="760819" y="1779121"/>
            <a:ext cx="6960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Kita dapat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peta </a:t>
            </a:r>
            <a:r>
              <a:rPr lang="en-US" sz="2400" dirty="0" err="1"/>
              <a:t>pikiran</a:t>
            </a:r>
            <a:r>
              <a:rPr lang="en-US" sz="2400" dirty="0"/>
              <a:t>.</a:t>
            </a:r>
            <a:r>
              <a:rPr lang="id-ID" sz="2400" dirty="0"/>
              <a:t> Berikut langkah-langkahnya</a:t>
            </a:r>
            <a:r>
              <a:rPr lang="en-US" sz="24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D35C4B-FD4D-4107-8926-58B287302A61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85AF1-5E24-4E85-A496-B5CAE0550728}"/>
              </a:ext>
            </a:extLst>
          </p:cNvPr>
          <p:cNvSpPr/>
          <p:nvPr/>
        </p:nvSpPr>
        <p:spPr>
          <a:xfrm>
            <a:off x="914400" y="2710977"/>
            <a:ext cx="680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Menulis</a:t>
            </a:r>
            <a:r>
              <a:rPr lang="en-US" sz="2400" dirty="0"/>
              <a:t> ide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en-US" sz="2400" dirty="0"/>
              <a:t>.</a:t>
            </a:r>
            <a:endParaRPr lang="id-ID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Menemukan</a:t>
            </a:r>
            <a:r>
              <a:rPr lang="en-US" sz="2400" dirty="0"/>
              <a:t> kata </a:t>
            </a:r>
            <a:r>
              <a:rPr lang="en-US" sz="2400" dirty="0" err="1"/>
              <a:t>kunci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pada peta </a:t>
            </a:r>
            <a:r>
              <a:rPr lang="en-US" sz="2400" dirty="0" err="1"/>
              <a:t>pikiran</a:t>
            </a:r>
            <a:r>
              <a:rPr lang="en-US" sz="2400" dirty="0"/>
              <a:t>. </a:t>
            </a:r>
            <a:endParaRPr lang="id-ID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Merangkai</a:t>
            </a:r>
            <a:r>
              <a:rPr lang="en-US" sz="2400" dirty="0"/>
              <a:t> ide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bagan</a:t>
            </a:r>
            <a:r>
              <a:rPr lang="en-US" sz="2400" dirty="0"/>
              <a:t>.</a:t>
            </a:r>
            <a:endParaRPr lang="id-ID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informasi-informasi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melengkapi</a:t>
            </a: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 pada </a:t>
            </a:r>
            <a:r>
              <a:rPr lang="en-US" sz="2400" dirty="0" err="1"/>
              <a:t>bagan</a:t>
            </a:r>
            <a:r>
              <a:rPr lang="en-US" sz="2400" dirty="0"/>
              <a:t> peta </a:t>
            </a:r>
            <a:r>
              <a:rPr lang="en-US" sz="2400" dirty="0" err="1"/>
              <a:t>pikiran</a:t>
            </a:r>
            <a:r>
              <a:rPr lang="en-US" sz="2400" dirty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TRANSIT JOB GAMBAR\Tematik 4E\Subtema 1\2.5 anak berpikir.jpg">
            <a:extLst>
              <a:ext uri="{FF2B5EF4-FFF2-40B4-BE49-F238E27FC236}">
                <a16:creationId xmlns:a16="http://schemas.microsoft.com/office/drawing/2014/main" id="{5382A6FB-C08D-4CA4-A9E8-FDB9F212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9331C"/>
              </a:clrFrom>
              <a:clrTo>
                <a:srgbClr val="8933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4" y="3180522"/>
            <a:ext cx="3670171" cy="33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CA923055-531B-49C6-8830-FB967D1280F8}"/>
              </a:ext>
            </a:extLst>
          </p:cNvPr>
          <p:cNvSpPr/>
          <p:nvPr/>
        </p:nvSpPr>
        <p:spPr>
          <a:xfrm>
            <a:off x="3657600" y="787400"/>
            <a:ext cx="7924800" cy="4064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Mengidentifikasi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teks</a:t>
            </a:r>
            <a:r>
              <a:rPr lang="en-US" sz="2400" dirty="0">
                <a:solidFill>
                  <a:schemeClr val="tx1"/>
                </a:solidFill>
              </a:rPr>
              <a:t> juga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mengajukan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pertanyaan</a:t>
            </a:r>
            <a:r>
              <a:rPr lang="id-ID" sz="2400" dirty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accent3">
                    <a:lumMod val="50000"/>
                  </a:schemeClr>
                </a:solidFill>
              </a:rPr>
              <a:t>(Adiksimba)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berkaitan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teks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</a:rPr>
              <a:t>Pertanyaan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digunakan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mengidentifikasi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sebaiknya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mengandung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enam</a:t>
            </a:r>
            <a:r>
              <a:rPr lang="en-US" sz="2400" dirty="0">
                <a:solidFill>
                  <a:schemeClr val="tx1"/>
                </a:solidFill>
              </a:rPr>
              <a:t> kata </a:t>
            </a:r>
            <a:r>
              <a:rPr lang="en-US" sz="2400" dirty="0" err="1">
                <a:solidFill>
                  <a:schemeClr val="tx1"/>
                </a:solidFill>
              </a:rPr>
              <a:t>tanya</a:t>
            </a:r>
            <a:r>
              <a:rPr lang="id-ID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), di mana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where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mengapa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why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siapa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who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kapan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), dan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bagaimana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how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id-ID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CE7D8-2040-4112-81B7-277F1DEC8F41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3103320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2636" y="1029475"/>
            <a:ext cx="7326729" cy="4359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d-ID" sz="2133" dirty="0"/>
              <a:t>	</a:t>
            </a:r>
            <a:r>
              <a:rPr lang="en-US" sz="2133" dirty="0" err="1"/>
              <a:t>Keberadaan</a:t>
            </a:r>
            <a:r>
              <a:rPr lang="en-US" sz="2133" dirty="0"/>
              <a:t> </a:t>
            </a:r>
            <a:r>
              <a:rPr lang="en-US" sz="2133" dirty="0" err="1"/>
              <a:t>kawasan</a:t>
            </a:r>
            <a:r>
              <a:rPr lang="en-US" sz="2133" dirty="0"/>
              <a:t> </a:t>
            </a:r>
            <a:r>
              <a:rPr lang="en-US" sz="2133" dirty="0" err="1"/>
              <a:t>konservasi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 </a:t>
            </a:r>
            <a:r>
              <a:rPr lang="en-US" sz="2133" dirty="0" err="1"/>
              <a:t>dapat</a:t>
            </a:r>
            <a:r>
              <a:rPr lang="en-US" sz="2133" dirty="0"/>
              <a:t>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penyeimbang</a:t>
            </a:r>
            <a:r>
              <a:rPr lang="en-US" sz="2133" dirty="0"/>
              <a:t> </a:t>
            </a:r>
            <a:r>
              <a:rPr lang="en-US" sz="2133" dirty="0" err="1"/>
              <a:t>bagi</a:t>
            </a:r>
            <a:r>
              <a:rPr lang="en-US" sz="2133" dirty="0"/>
              <a:t> </a:t>
            </a:r>
            <a:r>
              <a:rPr lang="en-US" sz="2133" dirty="0" err="1"/>
              <a:t>kehidupan</a:t>
            </a:r>
            <a:r>
              <a:rPr lang="en-US" sz="2133" dirty="0"/>
              <a:t> </a:t>
            </a:r>
            <a:r>
              <a:rPr lang="en-US" sz="2133" dirty="0" err="1"/>
              <a:t>manusia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makhluk</a:t>
            </a:r>
            <a:r>
              <a:rPr lang="en-US" sz="2133" dirty="0"/>
              <a:t> </a:t>
            </a:r>
            <a:r>
              <a:rPr lang="en-US" sz="2133" dirty="0" err="1"/>
              <a:t>hidup</a:t>
            </a:r>
            <a:r>
              <a:rPr lang="en-US" sz="2133" dirty="0"/>
              <a:t> </a:t>
            </a:r>
            <a:r>
              <a:rPr lang="en-US" sz="2133" dirty="0" err="1"/>
              <a:t>lainnya</a:t>
            </a:r>
            <a:r>
              <a:rPr lang="en-US" sz="2133" dirty="0"/>
              <a:t>. </a:t>
            </a:r>
            <a:r>
              <a:rPr lang="en-US" sz="2133" dirty="0" err="1"/>
              <a:t>Selain</a:t>
            </a:r>
            <a:r>
              <a:rPr lang="en-US" sz="2133" dirty="0"/>
              <a:t> </a:t>
            </a:r>
            <a:r>
              <a:rPr lang="en-US" sz="2133" dirty="0" err="1"/>
              <a:t>itu</a:t>
            </a:r>
            <a:r>
              <a:rPr lang="en-US" sz="2133" dirty="0"/>
              <a:t>, </a:t>
            </a:r>
            <a:r>
              <a:rPr lang="en-US" sz="2133" dirty="0" err="1"/>
              <a:t>kedua</a:t>
            </a:r>
            <a:r>
              <a:rPr lang="en-US" sz="2133" dirty="0"/>
              <a:t> </a:t>
            </a:r>
            <a:r>
              <a:rPr lang="en-US" sz="2133" dirty="0" err="1"/>
              <a:t>kawasan</a:t>
            </a:r>
            <a:r>
              <a:rPr lang="en-US" sz="2133" dirty="0"/>
              <a:t> </a:t>
            </a:r>
            <a:r>
              <a:rPr lang="en-US" sz="2133" dirty="0" err="1"/>
              <a:t>tersebut</a:t>
            </a:r>
            <a:r>
              <a:rPr lang="en-US" sz="2133" dirty="0"/>
              <a:t> </a:t>
            </a:r>
            <a:r>
              <a:rPr lang="en-US" sz="2133" dirty="0" err="1"/>
              <a:t>dapat</a:t>
            </a:r>
            <a:r>
              <a:rPr lang="en-US" sz="2133" dirty="0"/>
              <a:t> </a:t>
            </a:r>
            <a:r>
              <a:rPr lang="en-US" sz="2133" dirty="0" err="1"/>
              <a:t>dijadikan</a:t>
            </a:r>
            <a:r>
              <a:rPr lang="en-US" sz="2133" dirty="0"/>
              <a:t> </a:t>
            </a:r>
            <a:r>
              <a:rPr lang="en-US" sz="2133" dirty="0" err="1"/>
              <a:t>sebagai</a:t>
            </a:r>
            <a:r>
              <a:rPr lang="en-US" sz="2133" dirty="0"/>
              <a:t> </a:t>
            </a:r>
            <a:r>
              <a:rPr lang="en-US" sz="2133" dirty="0" err="1"/>
              <a:t>sumber</a:t>
            </a:r>
            <a:r>
              <a:rPr lang="en-US" sz="2133" dirty="0"/>
              <a:t> </a:t>
            </a:r>
            <a:r>
              <a:rPr lang="en-US" sz="2133" dirty="0" err="1"/>
              <a:t>energi</a:t>
            </a:r>
            <a:r>
              <a:rPr lang="en-US" sz="2133" dirty="0"/>
              <a:t> </a:t>
            </a:r>
            <a:r>
              <a:rPr lang="en-US" sz="2133" dirty="0" err="1"/>
              <a:t>terbarukan</a:t>
            </a:r>
            <a:r>
              <a:rPr lang="en-US" sz="2133" dirty="0"/>
              <a:t>.</a:t>
            </a:r>
            <a:endParaRPr lang="id-ID" sz="2133" dirty="0"/>
          </a:p>
          <a:p>
            <a:pPr algn="just"/>
            <a:r>
              <a:rPr lang="id-ID" sz="2133" dirty="0"/>
              <a:t>	</a:t>
            </a:r>
            <a:r>
              <a:rPr lang="en-US" sz="2133" dirty="0" err="1"/>
              <a:t>Kawasan</a:t>
            </a:r>
            <a:r>
              <a:rPr lang="en-US" sz="2133" dirty="0"/>
              <a:t> </a:t>
            </a:r>
            <a:r>
              <a:rPr lang="en-US" sz="2133" dirty="0" err="1"/>
              <a:t>konservasi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 </a:t>
            </a:r>
            <a:r>
              <a:rPr lang="en-US" sz="2133" dirty="0" err="1"/>
              <a:t>berbeda</a:t>
            </a:r>
            <a:r>
              <a:rPr lang="en-US" sz="2133" dirty="0"/>
              <a:t>. </a:t>
            </a:r>
            <a:r>
              <a:rPr lang="en-US" sz="2133" dirty="0" err="1"/>
              <a:t>Kawasan</a:t>
            </a:r>
            <a:r>
              <a:rPr lang="en-US" sz="2133" dirty="0"/>
              <a:t> </a:t>
            </a:r>
            <a:r>
              <a:rPr lang="en-US" sz="2133" dirty="0" err="1"/>
              <a:t>konservasi</a:t>
            </a:r>
            <a:r>
              <a:rPr lang="en-US" sz="2133" dirty="0"/>
              <a:t> </a:t>
            </a:r>
            <a:r>
              <a:rPr lang="en-US" sz="2133" dirty="0" err="1"/>
              <a:t>terdiri</a:t>
            </a:r>
            <a:r>
              <a:rPr lang="en-US" sz="2133" dirty="0"/>
              <a:t> </a:t>
            </a:r>
            <a:r>
              <a:rPr lang="en-US" sz="2133" dirty="0" err="1"/>
              <a:t>atas</a:t>
            </a:r>
            <a:r>
              <a:rPr lang="en-US" sz="2133" dirty="0"/>
              <a:t> </a:t>
            </a:r>
            <a:r>
              <a:rPr lang="en-US" sz="2133" dirty="0" err="1"/>
              <a:t>berbagai</a:t>
            </a:r>
            <a:r>
              <a:rPr lang="en-US" sz="2133" dirty="0"/>
              <a:t> </a:t>
            </a:r>
            <a:r>
              <a:rPr lang="en-US" sz="2133" dirty="0" err="1"/>
              <a:t>macam</a:t>
            </a:r>
            <a:r>
              <a:rPr lang="en-US" sz="2133" dirty="0"/>
              <a:t> </a:t>
            </a:r>
            <a:r>
              <a:rPr lang="en-US" sz="2133" dirty="0" err="1"/>
              <a:t>bentuk</a:t>
            </a:r>
            <a:r>
              <a:rPr lang="en-US" sz="2133" dirty="0"/>
              <a:t>, di </a:t>
            </a:r>
            <a:r>
              <a:rPr lang="en-US" sz="2133" dirty="0" err="1"/>
              <a:t>antaranya</a:t>
            </a:r>
            <a:r>
              <a:rPr lang="en-US" sz="2133" dirty="0"/>
              <a:t>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nasional</a:t>
            </a:r>
            <a:r>
              <a:rPr lang="en-US" sz="2133" dirty="0"/>
              <a:t>, </a:t>
            </a:r>
            <a:r>
              <a:rPr lang="en-US" sz="2133" dirty="0" err="1"/>
              <a:t>suaka</a:t>
            </a:r>
            <a:r>
              <a:rPr lang="en-US" sz="2133" dirty="0"/>
              <a:t> </a:t>
            </a:r>
            <a:r>
              <a:rPr lang="en-US" sz="2133" dirty="0" err="1"/>
              <a:t>margasatwa</a:t>
            </a:r>
            <a:r>
              <a:rPr lang="en-US" sz="2133" dirty="0"/>
              <a:t>, </a:t>
            </a:r>
            <a:r>
              <a:rPr lang="en-US" sz="2133" dirty="0" err="1"/>
              <a:t>cagar</a:t>
            </a:r>
            <a:r>
              <a:rPr lang="en-US" sz="2133" dirty="0"/>
              <a:t> </a:t>
            </a:r>
            <a:r>
              <a:rPr lang="en-US" sz="2133" dirty="0" err="1"/>
              <a:t>alam</a:t>
            </a:r>
            <a:r>
              <a:rPr lang="en-US" sz="2133" dirty="0"/>
              <a:t>,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wisata</a:t>
            </a:r>
            <a:r>
              <a:rPr lang="en-US" sz="2133" dirty="0"/>
              <a:t> </a:t>
            </a:r>
            <a:r>
              <a:rPr lang="en-US" sz="2133" dirty="0" err="1"/>
              <a:t>alam</a:t>
            </a:r>
            <a:r>
              <a:rPr lang="en-US" sz="2133" dirty="0"/>
              <a:t>,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buru</a:t>
            </a:r>
            <a:r>
              <a:rPr lang="en-US" sz="2133" dirty="0"/>
              <a:t>,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raya</a:t>
            </a:r>
            <a:r>
              <a:rPr lang="en-US" sz="2133" dirty="0"/>
              <a:t>. </a:t>
            </a:r>
            <a:r>
              <a:rPr lang="en-US" sz="2133" dirty="0" err="1"/>
              <a:t>Sementara</a:t>
            </a:r>
            <a:r>
              <a:rPr lang="en-US" sz="2133" dirty="0"/>
              <a:t> </a:t>
            </a:r>
            <a:r>
              <a:rPr lang="en-US" sz="2133" dirty="0" err="1"/>
              <a:t>itu</a:t>
            </a:r>
            <a:r>
              <a:rPr lang="en-US" sz="2133" dirty="0"/>
              <a:t>,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 </a:t>
            </a:r>
            <a:r>
              <a:rPr lang="en-US" sz="2133" dirty="0" err="1"/>
              <a:t>merupakan</a:t>
            </a:r>
            <a:r>
              <a:rPr lang="en-US" sz="2133" dirty="0"/>
              <a:t> </a:t>
            </a:r>
            <a:r>
              <a:rPr lang="en-US" sz="2133" dirty="0" err="1"/>
              <a:t>kawasan</a:t>
            </a:r>
            <a:r>
              <a:rPr lang="en-US" sz="2133" dirty="0"/>
              <a:t> yang </a:t>
            </a:r>
            <a:r>
              <a:rPr lang="en-US" sz="2133" dirty="0" err="1"/>
              <a:t>berfungsi</a:t>
            </a:r>
            <a:r>
              <a:rPr lang="en-US" sz="2133" dirty="0"/>
              <a:t> </a:t>
            </a:r>
            <a:r>
              <a:rPr lang="en-US" sz="2133" dirty="0" err="1"/>
              <a:t>sebagai</a:t>
            </a:r>
            <a:r>
              <a:rPr lang="en-US" sz="2133" dirty="0"/>
              <a:t> </a:t>
            </a:r>
            <a:r>
              <a:rPr lang="en-US" sz="2133" dirty="0" err="1"/>
              <a:t>daerah</a:t>
            </a:r>
            <a:r>
              <a:rPr lang="en-US" sz="2133" dirty="0"/>
              <a:t> </a:t>
            </a:r>
            <a:r>
              <a:rPr lang="en-US" sz="2133" dirty="0" err="1"/>
              <a:t>resapan</a:t>
            </a:r>
            <a:r>
              <a:rPr lang="en-US" sz="2133" dirty="0"/>
              <a:t> air, </a:t>
            </a:r>
            <a:r>
              <a:rPr lang="en-US" sz="2133" dirty="0" err="1"/>
              <a:t>terutama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di </a:t>
            </a:r>
            <a:r>
              <a:rPr lang="en-US" sz="2133" dirty="0" err="1"/>
              <a:t>ketinggian</a:t>
            </a:r>
            <a:r>
              <a:rPr lang="en-US" sz="2133" dirty="0"/>
              <a:t> 2.000 meter </a:t>
            </a:r>
            <a:r>
              <a:rPr lang="en-US" sz="2133" dirty="0" err="1"/>
              <a:t>serta</a:t>
            </a:r>
            <a:r>
              <a:rPr lang="en-US" sz="2133" dirty="0"/>
              <a:t> </a:t>
            </a:r>
            <a:r>
              <a:rPr lang="en-US" sz="2133" dirty="0" err="1"/>
              <a:t>kelerengan</a:t>
            </a:r>
            <a:r>
              <a:rPr lang="en-US" sz="2133" dirty="0"/>
              <a:t> </a:t>
            </a:r>
            <a:r>
              <a:rPr lang="en-US" sz="2133" dirty="0" err="1"/>
              <a:t>lebih</a:t>
            </a:r>
            <a:r>
              <a:rPr lang="en-US" sz="2133" dirty="0"/>
              <a:t> </a:t>
            </a:r>
            <a:r>
              <a:rPr lang="en-US" sz="2133" dirty="0" err="1"/>
              <a:t>dari</a:t>
            </a:r>
            <a:r>
              <a:rPr lang="en-US" sz="2133" dirty="0"/>
              <a:t> 40 </a:t>
            </a:r>
            <a:r>
              <a:rPr lang="en-US" sz="2133" dirty="0" err="1"/>
              <a:t>persen</a:t>
            </a:r>
            <a:r>
              <a:rPr lang="en-US" sz="2133" dirty="0"/>
              <a:t> yang </a:t>
            </a:r>
            <a:r>
              <a:rPr lang="en-US" sz="2133" dirty="0" err="1"/>
              <a:t>telah</a:t>
            </a:r>
            <a:r>
              <a:rPr lang="en-US" sz="2133" dirty="0"/>
              <a:t> </a:t>
            </a:r>
            <a:r>
              <a:rPr lang="en-US" sz="2133" dirty="0" err="1"/>
              <a:t>dikukuhkan</a:t>
            </a:r>
            <a:r>
              <a:rPr lang="en-US" sz="2133" dirty="0"/>
              <a:t> oleh </a:t>
            </a:r>
            <a:r>
              <a:rPr lang="en-US" sz="2133" dirty="0" err="1"/>
              <a:t>pemerintah</a:t>
            </a:r>
            <a:r>
              <a:rPr lang="en-US" sz="2133" dirty="0"/>
              <a:t> </a:t>
            </a:r>
            <a:r>
              <a:rPr lang="en-US" sz="2133" dirty="0" err="1"/>
              <a:t>sebagai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.</a:t>
            </a:r>
          </a:p>
          <a:p>
            <a:endParaRPr lang="id-ID" sz="2133" dirty="0"/>
          </a:p>
        </p:txBody>
      </p:sp>
      <p:sp>
        <p:nvSpPr>
          <p:cNvPr id="10" name="Rectangular Callout 9"/>
          <p:cNvSpPr/>
          <p:nvPr/>
        </p:nvSpPr>
        <p:spPr>
          <a:xfrm>
            <a:off x="122863" y="1029475"/>
            <a:ext cx="2024621" cy="1423403"/>
          </a:xfrm>
          <a:prstGeom prst="wedgeRectCallout">
            <a:avLst>
              <a:gd name="adj1" fmla="val 64981"/>
              <a:gd name="adj2" fmla="val 323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867" dirty="0"/>
              <a:t>Mengapa hutan lindung sangat penting untuk manusia?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82694" y="3305984"/>
            <a:ext cx="2024621" cy="1423403"/>
          </a:xfrm>
          <a:prstGeom prst="wedgeRectCallout">
            <a:avLst>
              <a:gd name="adj1" fmla="val 64779"/>
              <a:gd name="adj2" fmla="val -210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867" dirty="0"/>
              <a:t>Apa saja bentuk kawasan konservasi?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0114075" y="3733800"/>
            <a:ext cx="2024621" cy="1423403"/>
          </a:xfrm>
          <a:prstGeom prst="wedgeRectCallout">
            <a:avLst>
              <a:gd name="adj1" fmla="val -68415"/>
              <a:gd name="adj2" fmla="val 430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867" dirty="0"/>
              <a:t>Siapa yang berkewajiban melindungi kawasan konservasi?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0084684" y="1555577"/>
            <a:ext cx="2024621" cy="1423403"/>
          </a:xfrm>
          <a:prstGeom prst="wedgeRectCallout">
            <a:avLst>
              <a:gd name="adj1" fmla="val -60012"/>
              <a:gd name="adj2" fmla="val 748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867" dirty="0"/>
              <a:t>Bagaimana cara melestarikan satwa langka?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1" y="400971"/>
            <a:ext cx="10332225" cy="5027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667" dirty="0" err="1"/>
              <a:t>Bacalah</a:t>
            </a:r>
            <a:r>
              <a:rPr lang="en-US" sz="2667" dirty="0"/>
              <a:t> </a:t>
            </a:r>
            <a:r>
              <a:rPr lang="en-US" sz="2667" dirty="0" err="1"/>
              <a:t>teks</a:t>
            </a:r>
            <a:r>
              <a:rPr lang="en-US" sz="2667" dirty="0"/>
              <a:t> </a:t>
            </a:r>
            <a:r>
              <a:rPr lang="en-US" sz="2667" dirty="0" err="1"/>
              <a:t>berikut</a:t>
            </a:r>
            <a:r>
              <a:rPr lang="en-US" sz="2667" dirty="0"/>
              <a:t>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perhatikan</a:t>
            </a:r>
            <a:r>
              <a:rPr lang="en-US" sz="2667" dirty="0"/>
              <a:t> </a:t>
            </a:r>
            <a:r>
              <a:rPr lang="en-US" sz="2667" dirty="0" err="1"/>
              <a:t>penggunaan</a:t>
            </a:r>
            <a:r>
              <a:rPr lang="en-US" sz="2667" dirty="0"/>
              <a:t> </a:t>
            </a:r>
            <a:r>
              <a:rPr lang="en-US" sz="2667" dirty="0" err="1"/>
              <a:t>kalimat</a:t>
            </a:r>
            <a:r>
              <a:rPr lang="en-US" sz="2667" dirty="0"/>
              <a:t> </a:t>
            </a:r>
            <a:r>
              <a:rPr lang="en-US" sz="2667" dirty="0" err="1"/>
              <a:t>tanyanya</a:t>
            </a:r>
            <a:r>
              <a:rPr lang="en-US" sz="2667" dirty="0"/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EF135B-0711-4AFB-B6E3-C2FEA6835E0D}"/>
              </a:ext>
            </a:extLst>
          </p:cNvPr>
          <p:cNvCxnSpPr/>
          <p:nvPr/>
        </p:nvCxnSpPr>
        <p:spPr>
          <a:xfrm>
            <a:off x="8737600" y="2067349"/>
            <a:ext cx="914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DF2DEB-CB91-4376-92C8-68436E503940}"/>
              </a:ext>
            </a:extLst>
          </p:cNvPr>
          <p:cNvCxnSpPr>
            <a:cxnSpLocks/>
          </p:cNvCxnSpPr>
          <p:nvPr/>
        </p:nvCxnSpPr>
        <p:spPr>
          <a:xfrm>
            <a:off x="2486316" y="2439001"/>
            <a:ext cx="721936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5FEA40-63EC-4607-90C2-7EE09CD8DBC4}"/>
              </a:ext>
            </a:extLst>
          </p:cNvPr>
          <p:cNvCxnSpPr>
            <a:cxnSpLocks/>
          </p:cNvCxnSpPr>
          <p:nvPr/>
        </p:nvCxnSpPr>
        <p:spPr>
          <a:xfrm>
            <a:off x="2540000" y="2692201"/>
            <a:ext cx="1320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6B42C8-D193-42AD-AE53-478899B53C00}"/>
              </a:ext>
            </a:extLst>
          </p:cNvPr>
          <p:cNvCxnSpPr/>
          <p:nvPr/>
        </p:nvCxnSpPr>
        <p:spPr>
          <a:xfrm>
            <a:off x="4267200" y="3733800"/>
            <a:ext cx="5384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084E54-D18C-426E-966F-F213182A2FB4}"/>
              </a:ext>
            </a:extLst>
          </p:cNvPr>
          <p:cNvCxnSpPr/>
          <p:nvPr/>
        </p:nvCxnSpPr>
        <p:spPr>
          <a:xfrm>
            <a:off x="2540000" y="4017685"/>
            <a:ext cx="711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FA36E8-EF2E-4830-92A3-D5FF19014610}"/>
              </a:ext>
            </a:extLst>
          </p:cNvPr>
          <p:cNvCxnSpPr/>
          <p:nvPr/>
        </p:nvCxnSpPr>
        <p:spPr>
          <a:xfrm>
            <a:off x="2540000" y="4343400"/>
            <a:ext cx="6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55DA05-8B4F-4F8D-A6AD-B8D6C160E39D}"/>
              </a:ext>
            </a:extLst>
          </p:cNvPr>
          <p:cNvCxnSpPr>
            <a:cxnSpLocks/>
          </p:cNvCxnSpPr>
          <p:nvPr/>
        </p:nvCxnSpPr>
        <p:spPr>
          <a:xfrm>
            <a:off x="7213600" y="5359400"/>
            <a:ext cx="1422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32AD2-09F7-4EA8-9F34-D4C6B5A3A2E7}"/>
              </a:ext>
            </a:extLst>
          </p:cNvPr>
          <p:cNvSpPr/>
          <p:nvPr/>
        </p:nvSpPr>
        <p:spPr>
          <a:xfrm>
            <a:off x="1309271" y="5194693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4405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ILUSTRASI\TRANSIT JOB GAMBAR\Tematik 2H\subtema 1\1.10 nina berbicara pakai serag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030990"/>
            <a:ext cx="2551471" cy="51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745656" y="1512109"/>
            <a:ext cx="3812688" cy="2313507"/>
          </a:xfrm>
          <a:prstGeom prst="wedgeEllipseCallout">
            <a:avLst>
              <a:gd name="adj1" fmla="val -64533"/>
              <a:gd name="adj2" fmla="val -156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/>
              <a:t>Kesimpulan </a:t>
            </a:r>
            <a:r>
              <a:rPr lang="en-US" sz="1867" dirty="0" err="1"/>
              <a:t>teks</a:t>
            </a:r>
            <a:r>
              <a:rPr lang="en-US" sz="1867" dirty="0"/>
              <a:t> </a:t>
            </a:r>
            <a:r>
              <a:rPr lang="en-US" sz="1867" dirty="0" err="1"/>
              <a:t>dapat</a:t>
            </a:r>
            <a:r>
              <a:rPr lang="en-US" sz="1867" dirty="0"/>
              <a:t> </a:t>
            </a:r>
            <a:r>
              <a:rPr lang="en-US" sz="1867" dirty="0" err="1"/>
              <a:t>mempermudah</a:t>
            </a:r>
            <a:r>
              <a:rPr lang="en-US" sz="1867" dirty="0"/>
              <a:t> </a:t>
            </a:r>
            <a:r>
              <a:rPr lang="en-US" sz="1867" dirty="0" err="1"/>
              <a:t>dalam</a:t>
            </a:r>
            <a:r>
              <a:rPr lang="en-US" sz="1867" dirty="0"/>
              <a:t> </a:t>
            </a:r>
            <a:r>
              <a:rPr lang="en-US" sz="1867" dirty="0" err="1"/>
              <a:t>memahami</a:t>
            </a:r>
            <a:r>
              <a:rPr lang="en-US" sz="1867" dirty="0"/>
              <a:t> </a:t>
            </a:r>
            <a:r>
              <a:rPr lang="en-US" sz="1867" dirty="0" err="1"/>
              <a:t>seluruh</a:t>
            </a:r>
            <a:r>
              <a:rPr lang="en-US" sz="1867" dirty="0"/>
              <a:t> </a:t>
            </a:r>
            <a:r>
              <a:rPr lang="en-US" sz="1867" dirty="0" err="1"/>
              <a:t>informasi</a:t>
            </a:r>
            <a:r>
              <a:rPr lang="en-US" sz="1867" dirty="0"/>
              <a:t> </a:t>
            </a:r>
            <a:r>
              <a:rPr lang="en-US" sz="1867" dirty="0" err="1"/>
              <a:t>dalam</a:t>
            </a:r>
            <a:r>
              <a:rPr lang="en-US" sz="1867" dirty="0"/>
              <a:t> </a:t>
            </a:r>
            <a:r>
              <a:rPr lang="en-US" sz="1867" dirty="0" err="1"/>
              <a:t>suatu</a:t>
            </a:r>
            <a:r>
              <a:rPr lang="en-US" sz="1867" dirty="0"/>
              <a:t> </a:t>
            </a:r>
            <a:r>
              <a:rPr lang="en-US" sz="1867" dirty="0" err="1"/>
              <a:t>teks</a:t>
            </a:r>
            <a:r>
              <a:rPr lang="en-US" sz="1867" dirty="0"/>
              <a:t>.</a:t>
            </a:r>
            <a:endParaRPr lang="id-ID" sz="1867" dirty="0"/>
          </a:p>
        </p:txBody>
      </p:sp>
      <p:sp>
        <p:nvSpPr>
          <p:cNvPr id="4" name="Oval Callout 3"/>
          <p:cNvSpPr/>
          <p:nvPr/>
        </p:nvSpPr>
        <p:spPr>
          <a:xfrm>
            <a:off x="596863" y="482600"/>
            <a:ext cx="3812687" cy="2562357"/>
          </a:xfrm>
          <a:prstGeom prst="wedgeEllipseCallout">
            <a:avLst>
              <a:gd name="adj1" fmla="val 62102"/>
              <a:gd name="adj2" fmla="val 710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 dirty="0"/>
          </a:p>
          <a:p>
            <a:pPr algn="ctr"/>
            <a:r>
              <a:rPr lang="en-US" sz="1867" dirty="0"/>
              <a:t>Kesimpulan </a:t>
            </a:r>
            <a:r>
              <a:rPr lang="en-US" sz="1867" dirty="0" err="1"/>
              <a:t>teks</a:t>
            </a:r>
            <a:r>
              <a:rPr lang="en-US" sz="1867" dirty="0"/>
              <a:t> </a:t>
            </a:r>
            <a:r>
              <a:rPr lang="en-US" sz="1867" dirty="0" err="1"/>
              <a:t>merupakan</a:t>
            </a:r>
            <a:r>
              <a:rPr lang="en-US" sz="1867" dirty="0"/>
              <a:t> inti sari </a:t>
            </a:r>
            <a:r>
              <a:rPr lang="en-US" sz="1867" dirty="0" err="1"/>
              <a:t>informasi</a:t>
            </a:r>
            <a:r>
              <a:rPr lang="en-US" sz="1867" dirty="0"/>
              <a:t> yang </a:t>
            </a:r>
            <a:r>
              <a:rPr lang="en-US" sz="1867" dirty="0" err="1"/>
              <a:t>diambil</a:t>
            </a:r>
            <a:r>
              <a:rPr lang="en-US" sz="1867" dirty="0"/>
              <a:t> </a:t>
            </a:r>
            <a:r>
              <a:rPr lang="en-US" sz="1867" dirty="0" err="1"/>
              <a:t>dengan</a:t>
            </a:r>
            <a:r>
              <a:rPr lang="en-US" sz="1867" dirty="0"/>
              <a:t> </a:t>
            </a:r>
            <a:r>
              <a:rPr lang="en-US" sz="1867" dirty="0" err="1"/>
              <a:t>mengacu</a:t>
            </a:r>
            <a:r>
              <a:rPr lang="en-US" sz="1867" dirty="0"/>
              <a:t> pada </a:t>
            </a:r>
            <a:r>
              <a:rPr lang="en-US" sz="1867" dirty="0" err="1"/>
              <a:t>informasi</a:t>
            </a:r>
            <a:r>
              <a:rPr lang="en-US" sz="1867" dirty="0"/>
              <a:t> </a:t>
            </a:r>
            <a:r>
              <a:rPr lang="en-US" sz="1867" dirty="0" err="1"/>
              <a:t>dari</a:t>
            </a:r>
            <a:r>
              <a:rPr lang="en-US" sz="1867" dirty="0"/>
              <a:t> </a:t>
            </a:r>
            <a:r>
              <a:rPr lang="en-US" sz="1867" dirty="0" err="1"/>
              <a:t>teks</a:t>
            </a:r>
            <a:r>
              <a:rPr lang="en-US" sz="1867" dirty="0"/>
              <a:t> yang </a:t>
            </a:r>
            <a:r>
              <a:rPr lang="en-US" sz="1867" dirty="0" err="1"/>
              <a:t>dibaca</a:t>
            </a:r>
            <a:r>
              <a:rPr lang="en-US" sz="1867" dirty="0"/>
              <a:t> </a:t>
            </a:r>
            <a:r>
              <a:rPr lang="en-US" sz="1867" dirty="0" err="1"/>
              <a:t>atau</a:t>
            </a:r>
            <a:r>
              <a:rPr lang="en-US" sz="1867" dirty="0"/>
              <a:t> </a:t>
            </a:r>
            <a:r>
              <a:rPr lang="en-US" sz="1867" dirty="0" err="1"/>
              <a:t>didengar</a:t>
            </a:r>
            <a:r>
              <a:rPr lang="en-US" sz="1867" dirty="0"/>
              <a:t>.</a:t>
            </a:r>
            <a:endParaRPr lang="id-ID" sz="1867" dirty="0"/>
          </a:p>
          <a:p>
            <a:pPr algn="ctr"/>
            <a:endParaRPr lang="en-US" sz="1867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2703A-C621-47D8-8F94-1FCC011CECF3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4192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0" y="1600200"/>
            <a:ext cx="3027067" cy="296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 err="1"/>
              <a:t>Kesimpulan</a:t>
            </a:r>
            <a:r>
              <a:rPr lang="en-US" sz="1867" dirty="0"/>
              <a:t> </a:t>
            </a:r>
            <a:r>
              <a:rPr lang="en-US" sz="1867" dirty="0" err="1"/>
              <a:t>teks</a:t>
            </a:r>
            <a:r>
              <a:rPr lang="en-US" sz="1867" dirty="0"/>
              <a:t> </a:t>
            </a:r>
            <a:r>
              <a:rPr lang="en-US" sz="1867" dirty="0" err="1"/>
              <a:t>tersebut</a:t>
            </a:r>
            <a:r>
              <a:rPr lang="en-US" sz="1867" dirty="0"/>
              <a:t> </a:t>
            </a:r>
            <a:r>
              <a:rPr lang="en-US" sz="1867" dirty="0" err="1"/>
              <a:t>adalah</a:t>
            </a:r>
            <a:r>
              <a:rPr lang="en-US" sz="1867" dirty="0"/>
              <a:t> </a:t>
            </a:r>
            <a:r>
              <a:rPr lang="id-ID" sz="1867" dirty="0"/>
              <a:t>Hutan lindung dan kawasan konservasi sangat penting keberadaannya</a:t>
            </a:r>
            <a:r>
              <a:rPr lang="en-US" sz="1867" dirty="0"/>
              <a:t>. </a:t>
            </a:r>
            <a:r>
              <a:rPr lang="id-ID" sz="1867" dirty="0"/>
              <a:t>Kawasan konservasi memiliki banyak jenis.</a:t>
            </a:r>
            <a:r>
              <a:rPr lang="en-US" sz="1867" dirty="0"/>
              <a:t> </a:t>
            </a:r>
            <a:r>
              <a:rPr lang="id-ID" sz="1867" dirty="0"/>
              <a:t>Semua masyarakat memiliki kewajiban melestarikan hutan lindung dan merawatnya.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006" y="396910"/>
            <a:ext cx="5387793" cy="50276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67" dirty="0" err="1"/>
              <a:t>Perhatikan</a:t>
            </a:r>
            <a:r>
              <a:rPr lang="en-US" sz="2667" dirty="0"/>
              <a:t> </a:t>
            </a:r>
            <a:r>
              <a:rPr lang="en-US" sz="2667" dirty="0" err="1"/>
              <a:t>kembali</a:t>
            </a:r>
            <a:r>
              <a:rPr lang="en-US" sz="2667" dirty="0"/>
              <a:t> </a:t>
            </a:r>
            <a:r>
              <a:rPr lang="en-US" sz="2667" dirty="0" err="1"/>
              <a:t>teks</a:t>
            </a:r>
            <a:r>
              <a:rPr lang="en-US" sz="2667" dirty="0"/>
              <a:t> </a:t>
            </a:r>
            <a:r>
              <a:rPr lang="en-US" sz="2667" dirty="0" err="1"/>
              <a:t>berikut</a:t>
            </a:r>
            <a:r>
              <a:rPr lang="en-US" sz="2667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006" y="1092200"/>
            <a:ext cx="7326729" cy="4359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d-ID" sz="2133" dirty="0"/>
              <a:t>	</a:t>
            </a:r>
            <a:r>
              <a:rPr lang="en-US" sz="2133" dirty="0" err="1"/>
              <a:t>Keberadaan</a:t>
            </a:r>
            <a:r>
              <a:rPr lang="en-US" sz="2133" dirty="0"/>
              <a:t> </a:t>
            </a:r>
            <a:r>
              <a:rPr lang="en-US" sz="2133" dirty="0" err="1"/>
              <a:t>kawasan</a:t>
            </a:r>
            <a:r>
              <a:rPr lang="en-US" sz="2133" dirty="0"/>
              <a:t> </a:t>
            </a:r>
            <a:r>
              <a:rPr lang="en-US" sz="2133" dirty="0" err="1"/>
              <a:t>konservasi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 </a:t>
            </a:r>
            <a:r>
              <a:rPr lang="en-US" sz="2133" dirty="0" err="1"/>
              <a:t>dapat</a:t>
            </a:r>
            <a:r>
              <a:rPr lang="en-US" sz="2133" dirty="0"/>
              <a:t>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penyeimbang</a:t>
            </a:r>
            <a:r>
              <a:rPr lang="en-US" sz="2133" dirty="0"/>
              <a:t> </a:t>
            </a:r>
            <a:r>
              <a:rPr lang="en-US" sz="2133" dirty="0" err="1"/>
              <a:t>bagi</a:t>
            </a:r>
            <a:r>
              <a:rPr lang="en-US" sz="2133" dirty="0"/>
              <a:t> </a:t>
            </a:r>
            <a:r>
              <a:rPr lang="en-US" sz="2133" dirty="0" err="1"/>
              <a:t>kehidupan</a:t>
            </a:r>
            <a:r>
              <a:rPr lang="en-US" sz="2133" dirty="0"/>
              <a:t> </a:t>
            </a:r>
            <a:r>
              <a:rPr lang="en-US" sz="2133" dirty="0" err="1"/>
              <a:t>manusia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makhluk</a:t>
            </a:r>
            <a:r>
              <a:rPr lang="en-US" sz="2133" dirty="0"/>
              <a:t> </a:t>
            </a:r>
            <a:r>
              <a:rPr lang="en-US" sz="2133" dirty="0" err="1"/>
              <a:t>hidup</a:t>
            </a:r>
            <a:r>
              <a:rPr lang="en-US" sz="2133" dirty="0"/>
              <a:t> </a:t>
            </a:r>
            <a:r>
              <a:rPr lang="en-US" sz="2133" dirty="0" err="1"/>
              <a:t>lainnya</a:t>
            </a:r>
            <a:r>
              <a:rPr lang="en-US" sz="2133" dirty="0"/>
              <a:t>. </a:t>
            </a:r>
            <a:r>
              <a:rPr lang="en-US" sz="2133" dirty="0" err="1"/>
              <a:t>Selain</a:t>
            </a:r>
            <a:r>
              <a:rPr lang="en-US" sz="2133" dirty="0"/>
              <a:t> </a:t>
            </a:r>
            <a:r>
              <a:rPr lang="en-US" sz="2133" dirty="0" err="1"/>
              <a:t>itu</a:t>
            </a:r>
            <a:r>
              <a:rPr lang="en-US" sz="2133" dirty="0"/>
              <a:t>, </a:t>
            </a:r>
            <a:r>
              <a:rPr lang="en-US" sz="2133" dirty="0" err="1"/>
              <a:t>kedua</a:t>
            </a:r>
            <a:r>
              <a:rPr lang="en-US" sz="2133" dirty="0"/>
              <a:t> </a:t>
            </a:r>
            <a:r>
              <a:rPr lang="en-US" sz="2133" dirty="0" err="1"/>
              <a:t>kawasan</a:t>
            </a:r>
            <a:r>
              <a:rPr lang="en-US" sz="2133" dirty="0"/>
              <a:t> </a:t>
            </a:r>
            <a:r>
              <a:rPr lang="en-US" sz="2133" dirty="0" err="1"/>
              <a:t>tersebut</a:t>
            </a:r>
            <a:r>
              <a:rPr lang="en-US" sz="2133" dirty="0"/>
              <a:t> </a:t>
            </a:r>
            <a:r>
              <a:rPr lang="en-US" sz="2133" dirty="0" err="1"/>
              <a:t>dapat</a:t>
            </a:r>
            <a:r>
              <a:rPr lang="en-US" sz="2133" dirty="0"/>
              <a:t> </a:t>
            </a:r>
            <a:r>
              <a:rPr lang="en-US" sz="2133" dirty="0" err="1"/>
              <a:t>dijadikan</a:t>
            </a:r>
            <a:r>
              <a:rPr lang="en-US" sz="2133" dirty="0"/>
              <a:t> </a:t>
            </a:r>
            <a:r>
              <a:rPr lang="en-US" sz="2133" dirty="0" err="1"/>
              <a:t>sebagai</a:t>
            </a:r>
            <a:r>
              <a:rPr lang="en-US" sz="2133" dirty="0"/>
              <a:t> </a:t>
            </a:r>
            <a:r>
              <a:rPr lang="en-US" sz="2133" dirty="0" err="1"/>
              <a:t>sumber</a:t>
            </a:r>
            <a:r>
              <a:rPr lang="en-US" sz="2133" dirty="0"/>
              <a:t> </a:t>
            </a:r>
            <a:r>
              <a:rPr lang="en-US" sz="2133" dirty="0" err="1"/>
              <a:t>energi</a:t>
            </a:r>
            <a:r>
              <a:rPr lang="en-US" sz="2133" dirty="0"/>
              <a:t> </a:t>
            </a:r>
            <a:r>
              <a:rPr lang="en-US" sz="2133" dirty="0" err="1"/>
              <a:t>terbarukan</a:t>
            </a:r>
            <a:r>
              <a:rPr lang="en-US" sz="2133" dirty="0"/>
              <a:t>.</a:t>
            </a:r>
            <a:endParaRPr lang="id-ID" sz="2133" dirty="0"/>
          </a:p>
          <a:p>
            <a:pPr algn="just"/>
            <a:r>
              <a:rPr lang="id-ID" sz="2133" dirty="0"/>
              <a:t>	</a:t>
            </a:r>
            <a:r>
              <a:rPr lang="en-US" sz="2133" dirty="0" err="1"/>
              <a:t>Kawasan</a:t>
            </a:r>
            <a:r>
              <a:rPr lang="en-US" sz="2133" dirty="0"/>
              <a:t> </a:t>
            </a:r>
            <a:r>
              <a:rPr lang="en-US" sz="2133" dirty="0" err="1"/>
              <a:t>konservasi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 </a:t>
            </a:r>
            <a:r>
              <a:rPr lang="en-US" sz="2133" dirty="0" err="1"/>
              <a:t>berbeda</a:t>
            </a:r>
            <a:r>
              <a:rPr lang="en-US" sz="2133" dirty="0"/>
              <a:t>. Kawasan </a:t>
            </a:r>
            <a:r>
              <a:rPr lang="en-US" sz="2133" dirty="0" err="1"/>
              <a:t>konservasi</a:t>
            </a:r>
            <a:r>
              <a:rPr lang="en-US" sz="2133" dirty="0"/>
              <a:t> </a:t>
            </a:r>
            <a:r>
              <a:rPr lang="en-US" sz="2133" dirty="0" err="1"/>
              <a:t>terdiri</a:t>
            </a:r>
            <a:r>
              <a:rPr lang="en-US" sz="2133" dirty="0"/>
              <a:t> </a:t>
            </a:r>
            <a:r>
              <a:rPr lang="en-US" sz="2133" dirty="0" err="1"/>
              <a:t>atas</a:t>
            </a:r>
            <a:r>
              <a:rPr lang="en-US" sz="2133" dirty="0"/>
              <a:t> </a:t>
            </a:r>
            <a:r>
              <a:rPr lang="en-US" sz="2133" dirty="0" err="1"/>
              <a:t>berbagai</a:t>
            </a:r>
            <a:r>
              <a:rPr lang="en-US" sz="2133" dirty="0"/>
              <a:t> </a:t>
            </a:r>
            <a:r>
              <a:rPr lang="en-US" sz="2133" dirty="0" err="1"/>
              <a:t>macam</a:t>
            </a:r>
            <a:r>
              <a:rPr lang="en-US" sz="2133" dirty="0"/>
              <a:t> </a:t>
            </a:r>
            <a:r>
              <a:rPr lang="en-US" sz="2133" dirty="0" err="1"/>
              <a:t>bentuk</a:t>
            </a:r>
            <a:r>
              <a:rPr lang="en-US" sz="2133" dirty="0"/>
              <a:t>, di </a:t>
            </a:r>
            <a:r>
              <a:rPr lang="en-US" sz="2133" dirty="0" err="1"/>
              <a:t>antaranya</a:t>
            </a:r>
            <a:r>
              <a:rPr lang="en-US" sz="2133" dirty="0"/>
              <a:t>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nasional</a:t>
            </a:r>
            <a:r>
              <a:rPr lang="en-US" sz="2133" dirty="0"/>
              <a:t>, </a:t>
            </a:r>
            <a:r>
              <a:rPr lang="en-US" sz="2133" dirty="0" err="1"/>
              <a:t>suaka</a:t>
            </a:r>
            <a:r>
              <a:rPr lang="en-US" sz="2133" dirty="0"/>
              <a:t> </a:t>
            </a:r>
            <a:r>
              <a:rPr lang="en-US" sz="2133" dirty="0" err="1"/>
              <a:t>margasatwa</a:t>
            </a:r>
            <a:r>
              <a:rPr lang="en-US" sz="2133" dirty="0"/>
              <a:t>, </a:t>
            </a:r>
            <a:r>
              <a:rPr lang="en-US" sz="2133" dirty="0" err="1"/>
              <a:t>cagar</a:t>
            </a:r>
            <a:r>
              <a:rPr lang="en-US" sz="2133" dirty="0"/>
              <a:t> </a:t>
            </a:r>
            <a:r>
              <a:rPr lang="en-US" sz="2133" dirty="0" err="1"/>
              <a:t>alam</a:t>
            </a:r>
            <a:r>
              <a:rPr lang="en-US" sz="2133" dirty="0"/>
              <a:t>,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wisata</a:t>
            </a:r>
            <a:r>
              <a:rPr lang="en-US" sz="2133" dirty="0"/>
              <a:t> </a:t>
            </a:r>
            <a:r>
              <a:rPr lang="en-US" sz="2133" dirty="0" err="1"/>
              <a:t>alam</a:t>
            </a:r>
            <a:r>
              <a:rPr lang="en-US" sz="2133" dirty="0"/>
              <a:t>,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buru</a:t>
            </a:r>
            <a:r>
              <a:rPr lang="en-US" sz="2133" dirty="0"/>
              <a:t>,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taman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raya</a:t>
            </a:r>
            <a:r>
              <a:rPr lang="en-US" sz="2133" dirty="0"/>
              <a:t>. </a:t>
            </a:r>
            <a:r>
              <a:rPr lang="en-US" sz="2133" dirty="0" err="1"/>
              <a:t>Sementara</a:t>
            </a:r>
            <a:r>
              <a:rPr lang="en-US" sz="2133" dirty="0"/>
              <a:t> </a:t>
            </a:r>
            <a:r>
              <a:rPr lang="en-US" sz="2133" dirty="0" err="1"/>
              <a:t>itu</a:t>
            </a:r>
            <a:r>
              <a:rPr lang="en-US" sz="2133" dirty="0"/>
              <a:t>,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 </a:t>
            </a:r>
            <a:r>
              <a:rPr lang="en-US" sz="2133" dirty="0" err="1"/>
              <a:t>merupakan</a:t>
            </a:r>
            <a:r>
              <a:rPr lang="en-US" sz="2133" dirty="0"/>
              <a:t> </a:t>
            </a:r>
            <a:r>
              <a:rPr lang="en-US" sz="2133" dirty="0" err="1"/>
              <a:t>kawasan</a:t>
            </a:r>
            <a:r>
              <a:rPr lang="en-US" sz="2133" dirty="0"/>
              <a:t> yang </a:t>
            </a:r>
            <a:r>
              <a:rPr lang="en-US" sz="2133" dirty="0" err="1"/>
              <a:t>berfungsi</a:t>
            </a:r>
            <a:r>
              <a:rPr lang="en-US" sz="2133" dirty="0"/>
              <a:t> </a:t>
            </a:r>
            <a:r>
              <a:rPr lang="en-US" sz="2133" dirty="0" err="1"/>
              <a:t>sebagai</a:t>
            </a:r>
            <a:r>
              <a:rPr lang="en-US" sz="2133" dirty="0"/>
              <a:t> </a:t>
            </a:r>
            <a:r>
              <a:rPr lang="en-US" sz="2133" dirty="0" err="1"/>
              <a:t>daerah</a:t>
            </a:r>
            <a:r>
              <a:rPr lang="en-US" sz="2133" dirty="0"/>
              <a:t> </a:t>
            </a:r>
            <a:r>
              <a:rPr lang="en-US" sz="2133" dirty="0" err="1"/>
              <a:t>resapan</a:t>
            </a:r>
            <a:r>
              <a:rPr lang="en-US" sz="2133" dirty="0"/>
              <a:t> air, </a:t>
            </a:r>
            <a:r>
              <a:rPr lang="en-US" sz="2133" dirty="0" err="1"/>
              <a:t>terutama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di </a:t>
            </a:r>
            <a:r>
              <a:rPr lang="en-US" sz="2133" dirty="0" err="1"/>
              <a:t>ketinggian</a:t>
            </a:r>
            <a:r>
              <a:rPr lang="en-US" sz="2133" dirty="0"/>
              <a:t> 2.000 meter </a:t>
            </a:r>
            <a:r>
              <a:rPr lang="en-US" sz="2133" dirty="0" err="1"/>
              <a:t>serta</a:t>
            </a:r>
            <a:r>
              <a:rPr lang="en-US" sz="2133" dirty="0"/>
              <a:t> </a:t>
            </a:r>
            <a:r>
              <a:rPr lang="en-US" sz="2133" dirty="0" err="1"/>
              <a:t>kelerengan</a:t>
            </a:r>
            <a:r>
              <a:rPr lang="en-US" sz="2133" dirty="0"/>
              <a:t> </a:t>
            </a:r>
            <a:r>
              <a:rPr lang="en-US" sz="2133" dirty="0" err="1"/>
              <a:t>lebih</a:t>
            </a:r>
            <a:r>
              <a:rPr lang="en-US" sz="2133" dirty="0"/>
              <a:t> </a:t>
            </a:r>
            <a:r>
              <a:rPr lang="en-US" sz="2133" dirty="0" err="1"/>
              <a:t>dari</a:t>
            </a:r>
            <a:r>
              <a:rPr lang="en-US" sz="2133" dirty="0"/>
              <a:t> 40 </a:t>
            </a:r>
            <a:r>
              <a:rPr lang="en-US" sz="2133" dirty="0" err="1"/>
              <a:t>persen</a:t>
            </a:r>
            <a:r>
              <a:rPr lang="en-US" sz="2133" dirty="0"/>
              <a:t> yang </a:t>
            </a:r>
            <a:r>
              <a:rPr lang="en-US" sz="2133" dirty="0" err="1"/>
              <a:t>telah</a:t>
            </a:r>
            <a:r>
              <a:rPr lang="en-US" sz="2133" dirty="0"/>
              <a:t> </a:t>
            </a:r>
            <a:r>
              <a:rPr lang="en-US" sz="2133" dirty="0" err="1"/>
              <a:t>dikukuhkan</a:t>
            </a:r>
            <a:r>
              <a:rPr lang="en-US" sz="2133" dirty="0"/>
              <a:t> oleh </a:t>
            </a:r>
            <a:r>
              <a:rPr lang="en-US" sz="2133" dirty="0" err="1"/>
              <a:t>pemerintah</a:t>
            </a:r>
            <a:r>
              <a:rPr lang="en-US" sz="2133" dirty="0"/>
              <a:t> </a:t>
            </a:r>
            <a:r>
              <a:rPr lang="en-US" sz="2133" dirty="0" err="1"/>
              <a:t>sebagai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lindung</a:t>
            </a:r>
            <a:r>
              <a:rPr lang="en-US" sz="2133" dirty="0"/>
              <a:t>.</a:t>
            </a:r>
          </a:p>
          <a:p>
            <a:endParaRPr lang="id-ID" sz="21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92F9E-A7C9-44D3-AE67-7BBBC977CFDB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8BC69-AA7A-467E-B030-09249B146FC0}"/>
              </a:ext>
            </a:extLst>
          </p:cNvPr>
          <p:cNvSpPr/>
          <p:nvPr/>
        </p:nvSpPr>
        <p:spPr>
          <a:xfrm>
            <a:off x="9245600" y="51562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39008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2803398" y="1393719"/>
            <a:ext cx="5373194" cy="2661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5002616"/>
            <a:ext cx="505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D:\PROJECT 2016\SD\ESPS KTSP\ESPS Kelas 6\Editan Rere\ESPS B.INDO 6\gambar\P13-  guru dan murid.jpg">
            <a:extLst>
              <a:ext uri="{FF2B5EF4-FFF2-40B4-BE49-F238E27FC236}">
                <a16:creationId xmlns:a16="http://schemas.microsoft.com/office/drawing/2014/main" id="{5AB9346E-AAE8-4EFB-A05A-E5753E7E2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r="42198" b="1"/>
          <a:stretch/>
        </p:blipFill>
        <p:spPr bwMode="auto">
          <a:xfrm>
            <a:off x="672654" y="463827"/>
            <a:ext cx="2130744" cy="41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ILUSTRASI\TRANSIT JOB GAMBAR\Tematik 2H\subtema 1\1.10 nina berbicara pakai seragam.jpg">
            <a:extLst>
              <a:ext uri="{FF2B5EF4-FFF2-40B4-BE49-F238E27FC236}">
                <a16:creationId xmlns:a16="http://schemas.microsoft.com/office/drawing/2014/main" id="{FBF956CD-2F68-4876-80A5-C9A94584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2" y="625093"/>
            <a:ext cx="2093547" cy="42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58</TotalTime>
  <Words>463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2021-10-30T01:35:17Z</dcterms:created>
  <dcterms:modified xsi:type="dcterms:W3CDTF">2021-11-09T04:22:09Z</dcterms:modified>
</cp:coreProperties>
</file>