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5" r:id="rId2"/>
    <p:sldId id="277" r:id="rId3"/>
    <p:sldId id="258" r:id="rId4"/>
    <p:sldId id="294" r:id="rId5"/>
    <p:sldId id="295" r:id="rId6"/>
    <p:sldId id="296" r:id="rId7"/>
    <p:sldId id="263" r:id="rId8"/>
    <p:sldId id="297" r:id="rId9"/>
    <p:sldId id="298" r:id="rId10"/>
    <p:sldId id="270" r:id="rId11"/>
    <p:sldId id="299" r:id="rId12"/>
    <p:sldId id="300" r:id="rId13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E6E6E6"/>
    <a:srgbClr val="FF0066"/>
    <a:srgbClr val="FFFF99"/>
    <a:srgbClr val="000E76"/>
    <a:srgbClr val="B27A16"/>
    <a:srgbClr val="2A5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B514B-B064-4926-ACC3-6F964488BD71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BD8FB-6F65-49E5-89B0-0099C4A18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4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F0944-4D6C-4EDC-BA96-84DE2655121C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9C03D-E893-4454-BECB-BEEA468A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1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9C03D-E893-4454-BECB-BEEA468AEC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4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9C03D-E893-4454-BECB-BEEA468AEC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4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71450"/>
            <a:ext cx="9144000" cy="5153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19600" y="1048256"/>
            <a:ext cx="3950119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Pendidikan Pancasila 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dan </a:t>
            </a:r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Kewarganegaraan</a:t>
            </a:r>
            <a:endParaRPr lang="en-US" sz="3200" b="1" dirty="0">
              <a:solidFill>
                <a:srgbClr val="00990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Kelas 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BC3E0-CC5B-4BA0-8269-FBBC9637B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71125"/>
            <a:ext cx="3063961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8" name="Rounded Rectangle 17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CB44410-3E54-4013-8113-6F8EA4D005F8}"/>
              </a:ext>
            </a:extLst>
          </p:cNvPr>
          <p:cNvSpPr txBox="1"/>
          <p:nvPr/>
        </p:nvSpPr>
        <p:spPr>
          <a:xfrm>
            <a:off x="562990" y="1014986"/>
            <a:ext cx="35136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/>
              <a:t>Indonesia </a:t>
            </a: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berbagai</a:t>
            </a:r>
            <a:r>
              <a:rPr lang="en-ID" sz="2000" dirty="0"/>
              <a:t> </a:t>
            </a:r>
            <a:r>
              <a:rPr lang="en-ID" sz="2000" dirty="0" err="1"/>
              <a:t>keragaman</a:t>
            </a:r>
            <a:r>
              <a:rPr lang="en-ID" sz="2000" dirty="0"/>
              <a:t> </a:t>
            </a:r>
            <a:r>
              <a:rPr lang="en-ID" sz="2000" dirty="0" err="1"/>
              <a:t>sosial</a:t>
            </a:r>
            <a:r>
              <a:rPr lang="en-ID" sz="2000" dirty="0"/>
              <a:t> </a:t>
            </a:r>
            <a:r>
              <a:rPr lang="en-ID" sz="2000" dirty="0" err="1"/>
              <a:t>budaya</a:t>
            </a:r>
            <a:r>
              <a:rPr lang="en-ID" sz="2000" dirty="0"/>
              <a:t>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BB71A7-522B-4A09-B4EA-E6583BF073A8}"/>
              </a:ext>
            </a:extLst>
          </p:cNvPr>
          <p:cNvGrpSpPr/>
          <p:nvPr/>
        </p:nvGrpSpPr>
        <p:grpSpPr>
          <a:xfrm>
            <a:off x="228600" y="2287166"/>
            <a:ext cx="4585754" cy="2341984"/>
            <a:chOff x="642848" y="2155786"/>
            <a:chExt cx="4585754" cy="23419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B0DDFC4-C061-4FC2-83FC-0EF0586CF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48" y="2155786"/>
              <a:ext cx="4585754" cy="234198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664830-FCDD-424B-8ABE-CBB02B3193C4}"/>
                </a:ext>
              </a:extLst>
            </p:cNvPr>
            <p:cNvSpPr txBox="1"/>
            <p:nvPr/>
          </p:nvSpPr>
          <p:spPr>
            <a:xfrm>
              <a:off x="901790" y="2411879"/>
              <a:ext cx="405022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000" dirty="0" err="1"/>
                <a:t>Bentuk-bentuk</a:t>
              </a:r>
              <a:r>
                <a:rPr lang="en-ID" sz="2000" dirty="0"/>
                <a:t> </a:t>
              </a:r>
              <a:r>
                <a:rPr lang="en-ID" sz="2000" dirty="0" err="1"/>
                <a:t>keragaman</a:t>
              </a:r>
              <a:r>
                <a:rPr lang="en-ID" sz="2000" dirty="0"/>
                <a:t> </a:t>
              </a:r>
              <a:r>
                <a:rPr lang="en-ID" sz="2000" dirty="0" err="1"/>
                <a:t>sosial</a:t>
              </a:r>
              <a:r>
                <a:rPr lang="en-ID" sz="2000" dirty="0"/>
                <a:t> </a:t>
              </a:r>
              <a:r>
                <a:rPr lang="en-ID" sz="2000" dirty="0" err="1"/>
                <a:t>budaya</a:t>
              </a:r>
              <a:r>
                <a:rPr lang="en-ID" sz="2000" dirty="0"/>
                <a:t> </a:t>
              </a:r>
              <a:r>
                <a:rPr lang="en-ID" sz="2000" dirty="0" err="1"/>
                <a:t>terlihat</a:t>
              </a:r>
              <a:r>
                <a:rPr lang="en-ID" sz="2000" dirty="0"/>
                <a:t> </a:t>
              </a:r>
              <a:r>
                <a:rPr lang="en-ID" sz="2000" dirty="0" err="1"/>
                <a:t>dari</a:t>
              </a:r>
              <a:r>
                <a:rPr lang="en-ID" sz="2000" dirty="0"/>
                <a:t> </a:t>
              </a:r>
              <a:r>
                <a:rPr lang="en-ID" sz="2000" dirty="0" err="1"/>
                <a:t>bermacam-macam</a:t>
              </a:r>
              <a:r>
                <a:rPr lang="en-ID" sz="2000" dirty="0"/>
                <a:t> </a:t>
              </a:r>
              <a:r>
                <a:rPr lang="en-ID" sz="2000" dirty="0" err="1"/>
                <a:t>pekerjaan</a:t>
              </a:r>
              <a:r>
                <a:rPr lang="en-ID" sz="2000" dirty="0"/>
                <a:t>, </a:t>
              </a:r>
              <a:r>
                <a:rPr lang="en-ID" sz="2000" dirty="0" err="1"/>
                <a:t>bahasa</a:t>
              </a:r>
              <a:r>
                <a:rPr lang="en-ID" sz="2000" dirty="0"/>
                <a:t>, </a:t>
              </a:r>
              <a:r>
                <a:rPr lang="en-ID" sz="2000" dirty="0" err="1"/>
                <a:t>alat</a:t>
              </a:r>
              <a:r>
                <a:rPr lang="en-ID" sz="2000" dirty="0"/>
                <a:t> </a:t>
              </a:r>
              <a:r>
                <a:rPr lang="en-ID" sz="2000" dirty="0" err="1"/>
                <a:t>musik</a:t>
              </a:r>
              <a:r>
                <a:rPr lang="en-ID" sz="2000" dirty="0"/>
                <a:t> </a:t>
              </a:r>
              <a:r>
                <a:rPr lang="en-ID" sz="2000" dirty="0" err="1"/>
                <a:t>tradisional</a:t>
              </a:r>
              <a:r>
                <a:rPr lang="en-ID" sz="2000" dirty="0"/>
                <a:t>, </a:t>
              </a:r>
              <a:r>
                <a:rPr lang="en-ID" sz="2000" dirty="0" err="1"/>
                <a:t>pakaian</a:t>
              </a:r>
              <a:r>
                <a:rPr lang="en-ID" sz="2000" dirty="0"/>
                <a:t> </a:t>
              </a:r>
              <a:r>
                <a:rPr lang="en-ID" sz="2000" dirty="0" err="1"/>
                <a:t>adat</a:t>
              </a:r>
              <a:r>
                <a:rPr lang="en-ID" sz="2000" dirty="0"/>
                <a:t>, </a:t>
              </a:r>
              <a:r>
                <a:rPr lang="en-ID" sz="2000" dirty="0" err="1"/>
                <a:t>pertunjukan</a:t>
              </a:r>
              <a:r>
                <a:rPr lang="en-ID" sz="2000" dirty="0"/>
                <a:t> </a:t>
              </a:r>
              <a:r>
                <a:rPr lang="en-ID" sz="2000" dirty="0" err="1"/>
                <a:t>tradisional</a:t>
              </a:r>
              <a:r>
                <a:rPr lang="en-ID" sz="2000" dirty="0"/>
                <a:t>, dan </a:t>
              </a:r>
              <a:r>
                <a:rPr lang="en-ID" sz="2000" dirty="0" err="1"/>
                <a:t>senjata</a:t>
              </a:r>
              <a:r>
                <a:rPr lang="en-ID" sz="2000" dirty="0"/>
                <a:t> </a:t>
              </a:r>
              <a:r>
                <a:rPr lang="en-ID" sz="2000" dirty="0" err="1"/>
                <a:t>tradisional</a:t>
              </a:r>
              <a:r>
                <a:rPr lang="en-ID" sz="2000" dirty="0"/>
                <a:t>.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F709E0E-BBED-42FE-9A2C-3C8E454BCD88}"/>
              </a:ext>
            </a:extLst>
          </p:cNvPr>
          <p:cNvGrpSpPr/>
          <p:nvPr/>
        </p:nvGrpSpPr>
        <p:grpSpPr>
          <a:xfrm>
            <a:off x="4114800" y="511825"/>
            <a:ext cx="4779398" cy="1858818"/>
            <a:chOff x="4114800" y="511825"/>
            <a:chExt cx="4779398" cy="1858818"/>
          </a:xfrm>
        </p:grpSpPr>
        <p:sp>
          <p:nvSpPr>
            <p:cNvPr id="6" name="Curved Up Arrow 16">
              <a:extLst>
                <a:ext uri="{FF2B5EF4-FFF2-40B4-BE49-F238E27FC236}">
                  <a16:creationId xmlns:a16="http://schemas.microsoft.com/office/drawing/2014/main" id="{06B99B0A-FCD4-406E-8CFD-74B8F99E746D}"/>
                </a:ext>
              </a:extLst>
            </p:cNvPr>
            <p:cNvSpPr/>
            <p:nvPr/>
          </p:nvSpPr>
          <p:spPr>
            <a:xfrm rot="9823146" flipH="1">
              <a:off x="5550343" y="511825"/>
              <a:ext cx="1215488" cy="539850"/>
            </a:xfrm>
            <a:prstGeom prst="curved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DF52A220-78FC-4CE8-BE03-74683EFB14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809916"/>
              <a:ext cx="2350272" cy="1560727"/>
            </a:xfrm>
            <a:prstGeom prst="ellipse">
              <a:avLst/>
            </a:prstGeom>
            <a:ln w="63500" cap="rnd">
              <a:solidFill>
                <a:schemeClr val="bg2">
                  <a:lumMod val="9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42BF07-4CB1-44FB-9215-C91D4B144368}"/>
                </a:ext>
              </a:extLst>
            </p:cNvPr>
            <p:cNvSpPr txBox="1"/>
            <p:nvPr/>
          </p:nvSpPr>
          <p:spPr>
            <a:xfrm>
              <a:off x="6362736" y="936123"/>
              <a:ext cx="2531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Pertunjukan</a:t>
              </a:r>
              <a:r>
                <a:rPr lang="en-US" dirty="0"/>
                <a:t> </a:t>
              </a:r>
              <a:r>
                <a:rPr lang="en-US" dirty="0" err="1"/>
                <a:t>tradisional</a:t>
              </a:r>
              <a:endParaRPr lang="id-ID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137A36-E9E5-48E7-A8E4-79961DACDC05}"/>
                </a:ext>
              </a:extLst>
            </p:cNvPr>
            <p:cNvSpPr txBox="1"/>
            <p:nvPr/>
          </p:nvSpPr>
          <p:spPr>
            <a:xfrm>
              <a:off x="4506958" y="1888627"/>
              <a:ext cx="1508299" cy="200055"/>
            </a:xfrm>
            <a:prstGeom prst="rect">
              <a:avLst/>
            </a:prstGeom>
            <a:solidFill>
              <a:srgbClr val="FFFFFF">
                <a:alpha val="5098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700" dirty="0" err="1"/>
                <a:t>Sumber</a:t>
              </a:r>
              <a:r>
                <a:rPr lang="en-US" sz="700" dirty="0"/>
                <a:t>: commons.wikimedia.org</a:t>
              </a:r>
              <a:endParaRPr lang="en-ID" sz="7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FE5B8CF-75FE-40CC-8912-3D96EA7F98ED}"/>
              </a:ext>
            </a:extLst>
          </p:cNvPr>
          <p:cNvGrpSpPr/>
          <p:nvPr/>
        </p:nvGrpSpPr>
        <p:grpSpPr>
          <a:xfrm>
            <a:off x="4803725" y="1617211"/>
            <a:ext cx="3617502" cy="1679657"/>
            <a:chOff x="4803725" y="1617211"/>
            <a:chExt cx="3617502" cy="1679657"/>
          </a:xfrm>
        </p:grpSpPr>
        <p:sp>
          <p:nvSpPr>
            <p:cNvPr id="8" name="Curved Up Arrow 16">
              <a:extLst>
                <a:ext uri="{FF2B5EF4-FFF2-40B4-BE49-F238E27FC236}">
                  <a16:creationId xmlns:a16="http://schemas.microsoft.com/office/drawing/2014/main" id="{D2E8BA19-F429-479D-9B5F-DA62B0E98F4C}"/>
                </a:ext>
              </a:extLst>
            </p:cNvPr>
            <p:cNvSpPr/>
            <p:nvPr/>
          </p:nvSpPr>
          <p:spPr>
            <a:xfrm rot="10204819">
              <a:off x="5538036" y="2306169"/>
              <a:ext cx="1003972" cy="539850"/>
            </a:xfrm>
            <a:prstGeom prst="curvedUp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FF13551E-341B-4BC8-9837-EB4701E63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955" y="1617211"/>
              <a:ext cx="2350272" cy="1571745"/>
            </a:xfrm>
            <a:prstGeom prst="ellipse">
              <a:avLst/>
            </a:prstGeom>
            <a:ln w="63500" cap="rnd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3E9CA7-6A12-407C-BAEB-5201A32219BE}"/>
                </a:ext>
              </a:extLst>
            </p:cNvPr>
            <p:cNvSpPr txBox="1"/>
            <p:nvPr/>
          </p:nvSpPr>
          <p:spPr>
            <a:xfrm>
              <a:off x="4803725" y="2927536"/>
              <a:ext cx="1694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Pakaian</a:t>
              </a:r>
              <a:r>
                <a:rPr lang="en-US" dirty="0"/>
                <a:t> </a:t>
              </a:r>
              <a:r>
                <a:rPr lang="en-US" dirty="0" err="1"/>
                <a:t>adat</a:t>
              </a:r>
              <a:endParaRPr lang="id-ID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2629728-763E-4DDE-AB89-979BA3D92E36}"/>
                </a:ext>
              </a:extLst>
            </p:cNvPr>
            <p:cNvSpPr txBox="1"/>
            <p:nvPr/>
          </p:nvSpPr>
          <p:spPr>
            <a:xfrm>
              <a:off x="6471664" y="2728183"/>
              <a:ext cx="1508299" cy="200055"/>
            </a:xfrm>
            <a:prstGeom prst="rect">
              <a:avLst/>
            </a:prstGeom>
            <a:solidFill>
              <a:srgbClr val="FFFFFF">
                <a:alpha val="5098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700" dirty="0" err="1"/>
                <a:t>Sumber</a:t>
              </a:r>
              <a:r>
                <a:rPr lang="en-US" sz="700" dirty="0"/>
                <a:t>: commons.wikimedia.org</a:t>
              </a:r>
              <a:endParaRPr lang="en-ID" sz="7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8250DB2-9694-4126-B828-B3E9B23460A6}"/>
              </a:ext>
            </a:extLst>
          </p:cNvPr>
          <p:cNvGrpSpPr/>
          <p:nvPr/>
        </p:nvGrpSpPr>
        <p:grpSpPr>
          <a:xfrm>
            <a:off x="5024074" y="3010059"/>
            <a:ext cx="3636888" cy="1535022"/>
            <a:chOff x="5024074" y="3010059"/>
            <a:chExt cx="3636888" cy="1535022"/>
          </a:xfrm>
        </p:grpSpPr>
        <p:sp>
          <p:nvSpPr>
            <p:cNvPr id="10" name="Curved Up Arrow 16">
              <a:extLst>
                <a:ext uri="{FF2B5EF4-FFF2-40B4-BE49-F238E27FC236}">
                  <a16:creationId xmlns:a16="http://schemas.microsoft.com/office/drawing/2014/main" id="{7FFE40BD-21C2-4538-9394-477C32280882}"/>
                </a:ext>
              </a:extLst>
            </p:cNvPr>
            <p:cNvSpPr/>
            <p:nvPr/>
          </p:nvSpPr>
          <p:spPr>
            <a:xfrm rot="12202389">
              <a:off x="5904073" y="3434033"/>
              <a:ext cx="889409" cy="539850"/>
            </a:xfrm>
            <a:prstGeom prst="curvedUp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B82694B8-44E1-4782-8417-93F40F7E5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690" y="3010059"/>
              <a:ext cx="2350272" cy="1535022"/>
            </a:xfrm>
            <a:prstGeom prst="ellipse">
              <a:avLst/>
            </a:prstGeom>
            <a:ln w="6350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5580AC-EA41-4D9E-A630-FC1E8A74C691}"/>
                </a:ext>
              </a:extLst>
            </p:cNvPr>
            <p:cNvSpPr txBox="1"/>
            <p:nvPr/>
          </p:nvSpPr>
          <p:spPr>
            <a:xfrm>
              <a:off x="5024074" y="3816926"/>
              <a:ext cx="1379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Senjata</a:t>
              </a:r>
              <a:r>
                <a:rPr lang="en-US" dirty="0"/>
                <a:t> </a:t>
              </a:r>
              <a:r>
                <a:rPr lang="en-US" dirty="0" err="1"/>
                <a:t>tradisional</a:t>
              </a:r>
              <a:endParaRPr lang="id-ID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ABB0EFE-F8A9-4401-9CAE-E0299351A9CC}"/>
                </a:ext>
              </a:extLst>
            </p:cNvPr>
            <p:cNvSpPr txBox="1"/>
            <p:nvPr/>
          </p:nvSpPr>
          <p:spPr>
            <a:xfrm>
              <a:off x="6403154" y="3900648"/>
              <a:ext cx="1508299" cy="200055"/>
            </a:xfrm>
            <a:prstGeom prst="rect">
              <a:avLst/>
            </a:prstGeom>
            <a:solidFill>
              <a:srgbClr val="FFFFFF">
                <a:alpha val="5098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700" dirty="0" err="1"/>
                <a:t>Sumber</a:t>
              </a:r>
              <a:r>
                <a:rPr lang="en-US" sz="700" dirty="0"/>
                <a:t>: commons.wikimedia.org</a:t>
              </a:r>
              <a:endParaRPr lang="en-ID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05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C0EA21-9B77-41FD-B366-045F5D769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9050"/>
            <a:ext cx="9142647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BAF73B-24E0-48F8-BEAC-AB8F1BA48FC7}"/>
              </a:ext>
            </a:extLst>
          </p:cNvPr>
          <p:cNvSpPr txBox="1"/>
          <p:nvPr/>
        </p:nvSpPr>
        <p:spPr>
          <a:xfrm>
            <a:off x="457200" y="223868"/>
            <a:ext cx="34346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Keragaman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Indonesia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terkenal</a:t>
            </a:r>
            <a:r>
              <a:rPr lang="en-ID" dirty="0"/>
              <a:t> di </a:t>
            </a:r>
            <a:r>
              <a:rPr lang="en-ID" dirty="0" err="1"/>
              <a:t>mancanegara</a:t>
            </a:r>
            <a:r>
              <a:rPr lang="en-ID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6F704-952F-4928-B582-32AD91403543}"/>
              </a:ext>
            </a:extLst>
          </p:cNvPr>
          <p:cNvSpPr txBox="1"/>
          <p:nvPr/>
        </p:nvSpPr>
        <p:spPr>
          <a:xfrm>
            <a:off x="4114800" y="211012"/>
            <a:ext cx="4021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Banyak </a:t>
            </a:r>
            <a:r>
              <a:rPr lang="en-ID" dirty="0" err="1"/>
              <a:t>turis</a:t>
            </a:r>
            <a:r>
              <a:rPr lang="en-ID" dirty="0"/>
              <a:t> </a:t>
            </a:r>
            <a:r>
              <a:rPr lang="en-ID" dirty="0" err="1"/>
              <a:t>lokal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asing</a:t>
            </a:r>
            <a:r>
              <a:rPr lang="en-ID" dirty="0"/>
              <a:t> yang </a:t>
            </a:r>
            <a:r>
              <a:rPr lang="en-ID" dirty="0" err="1"/>
              <a:t>tertarik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keragaman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yang </a:t>
            </a:r>
            <a:r>
              <a:rPr lang="en-ID" dirty="0" err="1"/>
              <a:t>dimiliki</a:t>
            </a:r>
            <a:r>
              <a:rPr lang="en-ID" dirty="0"/>
              <a:t> Indonesia.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2731E-F299-40AF-95C2-B1B9DB03C299}"/>
              </a:ext>
            </a:extLst>
          </p:cNvPr>
          <p:cNvSpPr txBox="1"/>
          <p:nvPr/>
        </p:nvSpPr>
        <p:spPr>
          <a:xfrm>
            <a:off x="5326944" y="1562717"/>
            <a:ext cx="35454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Kedatangan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turut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pendapatan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setempat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negara.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6D05A3-6054-4A8B-8D97-88EE864064AF}"/>
              </a:ext>
            </a:extLst>
          </p:cNvPr>
          <p:cNvGrpSpPr/>
          <p:nvPr/>
        </p:nvGrpSpPr>
        <p:grpSpPr>
          <a:xfrm>
            <a:off x="5175279" y="2978760"/>
            <a:ext cx="3943321" cy="1777429"/>
            <a:chOff x="5175279" y="2978760"/>
            <a:chExt cx="3943321" cy="177742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0254489-B269-411C-B761-66FBAEC75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279" y="2978760"/>
              <a:ext cx="3697111" cy="177742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A19EFB-94F0-46C2-B676-37F371159D06}"/>
                </a:ext>
              </a:extLst>
            </p:cNvPr>
            <p:cNvSpPr txBox="1"/>
            <p:nvPr/>
          </p:nvSpPr>
          <p:spPr>
            <a:xfrm>
              <a:off x="5421489" y="3215217"/>
              <a:ext cx="369711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 err="1"/>
                <a:t>Keragaman</a:t>
              </a:r>
              <a:r>
                <a:rPr lang="en-ID" dirty="0"/>
                <a:t> </a:t>
              </a:r>
              <a:r>
                <a:rPr lang="en-ID" dirty="0" err="1"/>
                <a:t>sosial</a:t>
              </a:r>
              <a:r>
                <a:rPr lang="en-ID" dirty="0"/>
                <a:t> </a:t>
              </a:r>
              <a:r>
                <a:rPr lang="en-ID" dirty="0" err="1"/>
                <a:t>budaya</a:t>
              </a:r>
              <a:r>
                <a:rPr lang="en-ID" dirty="0"/>
                <a:t> </a:t>
              </a:r>
              <a:r>
                <a:rPr lang="en-ID" dirty="0" err="1"/>
                <a:t>merupakan</a:t>
              </a:r>
              <a:r>
                <a:rPr lang="en-ID" dirty="0"/>
                <a:t> salah </a:t>
              </a:r>
              <a:r>
                <a:rPr lang="en-ID" dirty="0" err="1"/>
                <a:t>satu</a:t>
              </a:r>
              <a:r>
                <a:rPr lang="en-ID" dirty="0"/>
                <a:t> modal </a:t>
              </a:r>
              <a:r>
                <a:rPr lang="en-ID" dirty="0" err="1"/>
                <a:t>penting</a:t>
              </a:r>
              <a:r>
                <a:rPr lang="en-ID" dirty="0"/>
                <a:t> </a:t>
              </a:r>
              <a:r>
                <a:rPr lang="en-ID" dirty="0" err="1"/>
                <a:t>untuk</a:t>
              </a:r>
              <a:r>
                <a:rPr lang="en-ID" dirty="0"/>
                <a:t> </a:t>
              </a:r>
              <a:r>
                <a:rPr lang="en-ID" dirty="0" err="1"/>
                <a:t>pembangunan</a:t>
              </a:r>
              <a:r>
                <a:rPr lang="en-ID" dirty="0"/>
                <a:t> </a:t>
              </a:r>
              <a:r>
                <a:rPr lang="en-ID" dirty="0" err="1"/>
                <a:t>nasional</a:t>
              </a:r>
              <a:r>
                <a:rPr lang="en-ID" dirty="0"/>
                <a:t>. </a:t>
              </a:r>
            </a:p>
          </p:txBody>
        </p:sp>
      </p:grpSp>
      <p:pic>
        <p:nvPicPr>
          <p:cNvPr id="4098" name="Picture 2" descr="uluwatu,monkey dance,bali,culture,tradition,holiday,indonesia,ocean,romantic,travel,kecak dance,feuertanz,free pictures, free photos, free images, royalty free, free illustrations, public domain">
            <a:extLst>
              <a:ext uri="{FF2B5EF4-FFF2-40B4-BE49-F238E27FC236}">
                <a16:creationId xmlns:a16="http://schemas.microsoft.com/office/drawing/2014/main" id="{362E6C64-E278-439C-9C97-C8397D240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/>
          <a:stretch/>
        </p:blipFill>
        <p:spPr bwMode="auto">
          <a:xfrm>
            <a:off x="2822" y="1517433"/>
            <a:ext cx="4876800" cy="3483724"/>
          </a:xfrm>
          <a:prstGeom prst="flowChartDelay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2ECD6E-E2D9-4F07-9C45-CBD3E5FEA9CE}"/>
              </a:ext>
            </a:extLst>
          </p:cNvPr>
          <p:cNvSpPr txBox="1"/>
          <p:nvPr/>
        </p:nvSpPr>
        <p:spPr>
          <a:xfrm>
            <a:off x="2661356" y="4520068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Sumber</a:t>
            </a:r>
            <a:r>
              <a:rPr lang="en-US" sz="800" dirty="0"/>
              <a:t>: needpix.com</a:t>
            </a:r>
            <a:endParaRPr lang="en-ID" sz="800" dirty="0"/>
          </a:p>
        </p:txBody>
      </p:sp>
      <p:pic>
        <p:nvPicPr>
          <p:cNvPr id="6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6E50F053-9DA5-4CD9-9922-062AC8904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30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4FC485B-5688-4B65-8706-72B1D6B7A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3881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A2D5BAC-22F2-4B59-B52A-FEFC42EFF09A}"/>
              </a:ext>
            </a:extLst>
          </p:cNvPr>
          <p:cNvGrpSpPr/>
          <p:nvPr/>
        </p:nvGrpSpPr>
        <p:grpSpPr>
          <a:xfrm>
            <a:off x="381000" y="542072"/>
            <a:ext cx="3712675" cy="2592144"/>
            <a:chOff x="402125" y="665406"/>
            <a:chExt cx="3712675" cy="2592144"/>
          </a:xfrm>
        </p:grpSpPr>
        <p:pic>
          <p:nvPicPr>
            <p:cNvPr id="20" name="Picture 4" descr="D:\PR INA\Printilan ppt\Picture11.png">
              <a:extLst>
                <a:ext uri="{FF2B5EF4-FFF2-40B4-BE49-F238E27FC236}">
                  <a16:creationId xmlns:a16="http://schemas.microsoft.com/office/drawing/2014/main" id="{2888FD7E-4669-44FE-8AD5-62B418198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25" y="665406"/>
              <a:ext cx="3685137" cy="2592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6DD53E-BF0A-4D61-9B5F-DB3320207177}"/>
                </a:ext>
              </a:extLst>
            </p:cNvPr>
            <p:cNvSpPr/>
            <p:nvPr/>
          </p:nvSpPr>
          <p:spPr>
            <a:xfrm>
              <a:off x="816171" y="858381"/>
              <a:ext cx="3298629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2000" dirty="0" err="1">
                  <a:solidFill>
                    <a:schemeClr val="bg1"/>
                  </a:solidFill>
                </a:rPr>
                <a:t>Melestarikan</a:t>
              </a:r>
              <a:r>
                <a:rPr lang="en-ID" sz="2000" dirty="0">
                  <a:solidFill>
                    <a:schemeClr val="bg1"/>
                  </a:solidFill>
                </a:rPr>
                <a:t> dan </a:t>
              </a:r>
              <a:r>
                <a:rPr lang="en-ID" sz="2000" dirty="0" err="1">
                  <a:solidFill>
                    <a:schemeClr val="bg1"/>
                  </a:solidFill>
                </a:rPr>
                <a:t>menghargai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beragam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budaya</a:t>
              </a:r>
              <a:r>
                <a:rPr lang="en-ID" sz="2000" dirty="0">
                  <a:solidFill>
                    <a:schemeClr val="bg1"/>
                  </a:solidFill>
                </a:rPr>
                <a:t> yang </a:t>
              </a:r>
              <a:r>
                <a:rPr lang="en-ID" sz="2000" dirty="0" err="1">
                  <a:solidFill>
                    <a:schemeClr val="bg1"/>
                  </a:solidFill>
                </a:rPr>
                <a:t>ada</a:t>
              </a:r>
              <a:r>
                <a:rPr lang="en-ID" sz="2000" dirty="0">
                  <a:solidFill>
                    <a:schemeClr val="bg1"/>
                  </a:solidFill>
                </a:rPr>
                <a:t> di Indonesia </a:t>
              </a:r>
              <a:r>
                <a:rPr lang="en-ID" sz="2000" dirty="0" err="1">
                  <a:solidFill>
                    <a:schemeClr val="bg1"/>
                  </a:solidFill>
                </a:rPr>
                <a:t>merupakan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wujud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tanggung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jawab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terhadap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bangsa</a:t>
              </a:r>
              <a:r>
                <a:rPr lang="en-ID" sz="2000" dirty="0">
                  <a:solidFill>
                    <a:schemeClr val="bg1"/>
                  </a:solidFill>
                </a:rPr>
                <a:t> dan negara.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9CED053-6EDD-48C0-B212-0C3CB0DD1C9E}"/>
              </a:ext>
            </a:extLst>
          </p:cNvPr>
          <p:cNvSpPr txBox="1"/>
          <p:nvPr/>
        </p:nvSpPr>
        <p:spPr>
          <a:xfrm>
            <a:off x="1791105" y="3392790"/>
            <a:ext cx="594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000" dirty="0"/>
              <a:t>Hal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sesuai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semboyan</a:t>
            </a:r>
            <a:r>
              <a:rPr lang="en-ID" sz="2000" dirty="0"/>
              <a:t> </a:t>
            </a:r>
            <a:r>
              <a:rPr lang="en-ID" sz="2000" i="1" dirty="0" err="1"/>
              <a:t>Bhinneka</a:t>
            </a:r>
            <a:r>
              <a:rPr lang="en-ID" sz="2000" i="1" dirty="0"/>
              <a:t> Tunggal </a:t>
            </a:r>
            <a:r>
              <a:rPr lang="en-ID" sz="2000" i="1" dirty="0" err="1"/>
              <a:t>Ika</a:t>
            </a:r>
            <a:r>
              <a:rPr lang="en-ID" sz="2000" dirty="0"/>
              <a:t> yang </a:t>
            </a:r>
            <a:r>
              <a:rPr lang="en-ID" sz="2000" dirty="0" err="1"/>
              <a:t>berarti</a:t>
            </a:r>
            <a:r>
              <a:rPr lang="en-ID" sz="2000" dirty="0"/>
              <a:t> </a:t>
            </a:r>
            <a:r>
              <a:rPr lang="en-ID" sz="2000" dirty="0" err="1"/>
              <a:t>walaupun</a:t>
            </a:r>
            <a:r>
              <a:rPr lang="en-ID" sz="2000" dirty="0"/>
              <a:t> </a:t>
            </a:r>
            <a:r>
              <a:rPr lang="en-ID" sz="2000" dirty="0" err="1"/>
              <a:t>berbeda-beda</a:t>
            </a:r>
            <a:r>
              <a:rPr lang="en-ID" sz="2000" dirty="0"/>
              <a:t>, Indonesia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tetap</a:t>
            </a:r>
            <a:r>
              <a:rPr lang="en-ID" sz="2000" dirty="0"/>
              <a:t> </a:t>
            </a:r>
            <a:r>
              <a:rPr lang="en-ID" sz="2000" dirty="0" err="1"/>
              <a:t>merupakan</a:t>
            </a:r>
            <a:r>
              <a:rPr lang="en-ID" sz="2000" dirty="0"/>
              <a:t> </a:t>
            </a:r>
            <a:r>
              <a:rPr lang="en-ID" sz="2000" dirty="0" err="1"/>
              <a:t>satu</a:t>
            </a:r>
            <a:r>
              <a:rPr lang="en-ID" sz="2000" dirty="0"/>
              <a:t> </a:t>
            </a:r>
            <a:r>
              <a:rPr lang="en-ID" sz="2000" dirty="0" err="1"/>
              <a:t>kesatuan</a:t>
            </a:r>
            <a:endParaRPr lang="en-ID" sz="20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5553D27-0E0E-4C06-AA40-72D12DA27513}"/>
              </a:ext>
            </a:extLst>
          </p:cNvPr>
          <p:cNvGrpSpPr/>
          <p:nvPr/>
        </p:nvGrpSpPr>
        <p:grpSpPr>
          <a:xfrm>
            <a:off x="4269912" y="1445190"/>
            <a:ext cx="1008112" cy="515119"/>
            <a:chOff x="3933168" y="1793506"/>
            <a:chExt cx="1008112" cy="515119"/>
          </a:xfrm>
        </p:grpSpPr>
        <p:pic>
          <p:nvPicPr>
            <p:cNvPr id="23" name="Picture 5" descr="D:\PR INA\Printilan ppt\panah1.png">
              <a:extLst>
                <a:ext uri="{FF2B5EF4-FFF2-40B4-BE49-F238E27FC236}">
                  <a16:creationId xmlns:a16="http://schemas.microsoft.com/office/drawing/2014/main" id="{9B7A2432-8848-44B5-8651-15B7045F8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168" y="1804569"/>
              <a:ext cx="50405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D:\PR INA\Printilan ppt\panah2.png">
              <a:extLst>
                <a:ext uri="{FF2B5EF4-FFF2-40B4-BE49-F238E27FC236}">
                  <a16:creationId xmlns:a16="http://schemas.microsoft.com/office/drawing/2014/main" id="{61B1703C-A821-484E-B81A-ABBAC2C2F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161" y="1793506"/>
              <a:ext cx="515119" cy="515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7410558-5666-4C5A-A8D5-3F73C86E36E0}"/>
              </a:ext>
            </a:extLst>
          </p:cNvPr>
          <p:cNvGrpSpPr/>
          <p:nvPr/>
        </p:nvGrpSpPr>
        <p:grpSpPr>
          <a:xfrm>
            <a:off x="5492547" y="643534"/>
            <a:ext cx="3505670" cy="2338282"/>
            <a:chOff x="5492547" y="643534"/>
            <a:chExt cx="3505670" cy="23382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ABFBE3B-36D0-4845-A05F-62C7536DE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547" y="643534"/>
              <a:ext cx="3505670" cy="2338282"/>
            </a:xfrm>
            <a:prstGeom prst="round2Diag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CF97C31-B445-474E-B672-B803A5C2A532}"/>
                </a:ext>
              </a:extLst>
            </p:cNvPr>
            <p:cNvSpPr txBox="1"/>
            <p:nvPr/>
          </p:nvSpPr>
          <p:spPr>
            <a:xfrm>
              <a:off x="7391400" y="2724150"/>
              <a:ext cx="1231281" cy="200055"/>
            </a:xfrm>
            <a:prstGeom prst="rect">
              <a:avLst/>
            </a:prstGeom>
            <a:solidFill>
              <a:srgbClr val="FFFFFF">
                <a:alpha val="47059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700" dirty="0" err="1"/>
                <a:t>Sumber</a:t>
              </a:r>
              <a:r>
                <a:rPr lang="en-US" sz="700" dirty="0"/>
                <a:t>: shutterstock.com</a:t>
              </a:r>
              <a:endParaRPr lang="en-ID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444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43100" y="133350"/>
            <a:ext cx="5257800" cy="4329112"/>
            <a:chOff x="3733489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278795" y="1962019"/>
              <a:ext cx="4167187" cy="2123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it-IT" altLang="en-US" sz="4400" b="1" dirty="0">
                  <a:solidFill>
                    <a:srgbClr val="0070C0"/>
                  </a:solidFill>
                  <a:cs typeface="Calibri" pitchFamily="34" charset="0"/>
                </a:rPr>
                <a:t>Makanan Sehat</a:t>
              </a:r>
            </a:p>
            <a:p>
              <a:pPr algn="ctr"/>
              <a:r>
                <a:rPr lang="it-IT" altLang="en-US" sz="4400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endParaRPr lang="en-US" altLang="en-US" sz="4400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33489" y="895295"/>
              <a:ext cx="5257800" cy="7079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pic>
        <p:nvPicPr>
          <p:cNvPr id="3076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6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20" name="Rounded Rectangle 19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CC71483-1005-477B-80C8-EFCD8852FC25}"/>
              </a:ext>
            </a:extLst>
          </p:cNvPr>
          <p:cNvGrpSpPr/>
          <p:nvPr/>
        </p:nvGrpSpPr>
        <p:grpSpPr>
          <a:xfrm>
            <a:off x="708200" y="824417"/>
            <a:ext cx="4397200" cy="1671242"/>
            <a:chOff x="381000" y="941536"/>
            <a:chExt cx="4397200" cy="1671242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2CF00F8E-FAFF-4BF4-A6D8-52DF6A2A966C}"/>
                </a:ext>
              </a:extLst>
            </p:cNvPr>
            <p:cNvSpPr/>
            <p:nvPr/>
          </p:nvSpPr>
          <p:spPr>
            <a:xfrm>
              <a:off x="381000" y="941536"/>
              <a:ext cx="4397200" cy="1671242"/>
            </a:xfrm>
            <a:custGeom>
              <a:avLst/>
              <a:gdLst>
                <a:gd name="connsiteX0" fmla="*/ 84256 w 4451003"/>
                <a:gd name="connsiteY0" fmla="*/ 123240 h 1671242"/>
                <a:gd name="connsiteX1" fmla="*/ 105521 w 4451003"/>
                <a:gd name="connsiteY1" fmla="*/ 1548002 h 1671242"/>
                <a:gd name="connsiteX2" fmla="*/ 743475 w 4451003"/>
                <a:gd name="connsiteY2" fmla="*/ 1601165 h 1671242"/>
                <a:gd name="connsiteX3" fmla="*/ 1668507 w 4451003"/>
                <a:gd name="connsiteY3" fmla="*/ 1590533 h 1671242"/>
                <a:gd name="connsiteX4" fmla="*/ 3805652 w 4451003"/>
                <a:gd name="connsiteY4" fmla="*/ 1633063 h 1671242"/>
                <a:gd name="connsiteX5" fmla="*/ 3720591 w 4451003"/>
                <a:gd name="connsiteY5" fmla="*/ 1250291 h 1671242"/>
                <a:gd name="connsiteX6" fmla="*/ 3720591 w 4451003"/>
                <a:gd name="connsiteY6" fmla="*/ 984477 h 1671242"/>
                <a:gd name="connsiteX7" fmla="*/ 4316014 w 4451003"/>
                <a:gd name="connsiteY7" fmla="*/ 1005742 h 1671242"/>
                <a:gd name="connsiteX8" fmla="*/ 4358545 w 4451003"/>
                <a:gd name="connsiteY8" fmla="*/ 123240 h 1671242"/>
                <a:gd name="connsiteX9" fmla="*/ 3252758 w 4451003"/>
                <a:gd name="connsiteY9" fmla="*/ 80709 h 1671242"/>
                <a:gd name="connsiteX10" fmla="*/ 1998117 w 4451003"/>
                <a:gd name="connsiteY10" fmla="*/ 80709 h 1671242"/>
                <a:gd name="connsiteX11" fmla="*/ 934861 w 4451003"/>
                <a:gd name="connsiteY11" fmla="*/ 70077 h 1671242"/>
                <a:gd name="connsiteX12" fmla="*/ 84256 w 4451003"/>
                <a:gd name="connsiteY12" fmla="*/ 123240 h 167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1003" h="1671242">
                  <a:moveTo>
                    <a:pt x="84256" y="123240"/>
                  </a:moveTo>
                  <a:cubicBezTo>
                    <a:pt x="-53967" y="369561"/>
                    <a:pt x="-4349" y="1301681"/>
                    <a:pt x="105521" y="1548002"/>
                  </a:cubicBezTo>
                  <a:cubicBezTo>
                    <a:pt x="215391" y="1794323"/>
                    <a:pt x="482977" y="1594077"/>
                    <a:pt x="743475" y="1601165"/>
                  </a:cubicBezTo>
                  <a:cubicBezTo>
                    <a:pt x="1003973" y="1608254"/>
                    <a:pt x="1668507" y="1590533"/>
                    <a:pt x="1668507" y="1590533"/>
                  </a:cubicBezTo>
                  <a:cubicBezTo>
                    <a:pt x="2178870" y="1595849"/>
                    <a:pt x="3463638" y="1689770"/>
                    <a:pt x="3805652" y="1633063"/>
                  </a:cubicBezTo>
                  <a:cubicBezTo>
                    <a:pt x="4147666" y="1576356"/>
                    <a:pt x="3734768" y="1358389"/>
                    <a:pt x="3720591" y="1250291"/>
                  </a:cubicBezTo>
                  <a:cubicBezTo>
                    <a:pt x="3706414" y="1142193"/>
                    <a:pt x="3621354" y="1025235"/>
                    <a:pt x="3720591" y="984477"/>
                  </a:cubicBezTo>
                  <a:cubicBezTo>
                    <a:pt x="3819828" y="943719"/>
                    <a:pt x="4209688" y="1149281"/>
                    <a:pt x="4316014" y="1005742"/>
                  </a:cubicBezTo>
                  <a:cubicBezTo>
                    <a:pt x="4422340" y="862203"/>
                    <a:pt x="4535754" y="277412"/>
                    <a:pt x="4358545" y="123240"/>
                  </a:cubicBezTo>
                  <a:cubicBezTo>
                    <a:pt x="4181336" y="-30932"/>
                    <a:pt x="3646163" y="87797"/>
                    <a:pt x="3252758" y="80709"/>
                  </a:cubicBezTo>
                  <a:cubicBezTo>
                    <a:pt x="2859353" y="73621"/>
                    <a:pt x="1998117" y="80709"/>
                    <a:pt x="1998117" y="80709"/>
                  </a:cubicBezTo>
                  <a:cubicBezTo>
                    <a:pt x="1611801" y="78937"/>
                    <a:pt x="1252066" y="62989"/>
                    <a:pt x="934861" y="70077"/>
                  </a:cubicBezTo>
                  <a:cubicBezTo>
                    <a:pt x="617656" y="77165"/>
                    <a:pt x="222479" y="-123081"/>
                    <a:pt x="84256" y="12324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6AAA33-2635-4C67-8455-007497E12A87}"/>
                </a:ext>
              </a:extLst>
            </p:cNvPr>
            <p:cNvSpPr txBox="1"/>
            <p:nvPr/>
          </p:nvSpPr>
          <p:spPr>
            <a:xfrm>
              <a:off x="556178" y="1123950"/>
              <a:ext cx="4168221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000" dirty="0" err="1"/>
                <a:t>Keragaman</a:t>
              </a:r>
              <a:r>
                <a:rPr lang="en-ID" sz="2000" dirty="0"/>
                <a:t> </a:t>
              </a:r>
              <a:r>
                <a:rPr lang="en-ID" sz="2000" dirty="0" err="1"/>
                <a:t>sosial</a:t>
              </a:r>
              <a:r>
                <a:rPr lang="en-ID" sz="2000" dirty="0"/>
                <a:t> </a:t>
              </a:r>
              <a:r>
                <a:rPr lang="en-ID" sz="2000" dirty="0" err="1"/>
                <a:t>budaya</a:t>
              </a:r>
              <a:r>
                <a:rPr lang="en-ID" sz="2000" dirty="0"/>
                <a:t> </a:t>
              </a:r>
              <a:r>
                <a:rPr lang="en-ID" sz="2000" dirty="0" err="1"/>
                <a:t>adalah</a:t>
              </a:r>
              <a:r>
                <a:rPr lang="en-ID" sz="2000" dirty="0"/>
                <a:t> </a:t>
              </a:r>
              <a:r>
                <a:rPr lang="en-ID" sz="2000" dirty="0" err="1"/>
                <a:t>keragaman</a:t>
              </a:r>
              <a:r>
                <a:rPr lang="en-ID" sz="2000" dirty="0"/>
                <a:t> yang </a:t>
              </a:r>
              <a:r>
                <a:rPr lang="en-ID" sz="2000" dirty="0" err="1"/>
                <a:t>terdapat</a:t>
              </a:r>
              <a:r>
                <a:rPr lang="en-ID" sz="2000" dirty="0"/>
                <a:t> </a:t>
              </a:r>
              <a:r>
                <a:rPr lang="en-ID" sz="2000" dirty="0" err="1"/>
                <a:t>dalam</a:t>
              </a:r>
              <a:r>
                <a:rPr lang="en-ID" sz="2000" dirty="0"/>
                <a:t> </a:t>
              </a:r>
              <a:r>
                <a:rPr lang="en-ID" sz="2000" dirty="0" err="1"/>
                <a:t>kehidupan</a:t>
              </a:r>
              <a:r>
                <a:rPr lang="en-ID" sz="2000" dirty="0"/>
                <a:t> </a:t>
              </a:r>
              <a:r>
                <a:rPr lang="en-ID" sz="2000" dirty="0" err="1"/>
                <a:t>sosial</a:t>
              </a:r>
              <a:r>
                <a:rPr lang="en-ID" sz="2000" dirty="0"/>
                <a:t> dan </a:t>
              </a:r>
              <a:r>
                <a:rPr lang="en-ID" sz="2000" dirty="0" err="1"/>
                <a:t>budaya</a:t>
              </a:r>
              <a:r>
                <a:rPr lang="en-ID" sz="2000" dirty="0"/>
                <a:t> </a:t>
              </a:r>
              <a:r>
                <a:rPr lang="en-ID" sz="2000" dirty="0" err="1"/>
                <a:t>bangsa</a:t>
              </a:r>
              <a:r>
                <a:rPr lang="en-ID" sz="2000" dirty="0"/>
                <a:t> Indonesia.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D3BD4BB-7A82-4027-98BA-C15A05B9A01B}"/>
              </a:ext>
            </a:extLst>
          </p:cNvPr>
          <p:cNvGrpSpPr/>
          <p:nvPr/>
        </p:nvGrpSpPr>
        <p:grpSpPr>
          <a:xfrm>
            <a:off x="228600" y="2680457"/>
            <a:ext cx="5867400" cy="1871001"/>
            <a:chOff x="228600" y="2680457"/>
            <a:chExt cx="5518112" cy="1871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0A34D26-2B1F-4FAD-AA91-F3AF5AEA6376}"/>
                </a:ext>
              </a:extLst>
            </p:cNvPr>
            <p:cNvSpPr/>
            <p:nvPr/>
          </p:nvSpPr>
          <p:spPr>
            <a:xfrm>
              <a:off x="228600" y="2680457"/>
              <a:ext cx="5518112" cy="1871001"/>
            </a:xfrm>
            <a:custGeom>
              <a:avLst/>
              <a:gdLst>
                <a:gd name="connsiteX0" fmla="*/ 391471 w 6513940"/>
                <a:gd name="connsiteY0" fmla="*/ 122569 h 1871001"/>
                <a:gd name="connsiteX1" fmla="*/ 391471 w 6513940"/>
                <a:gd name="connsiteY1" fmla="*/ 1728085 h 1871001"/>
                <a:gd name="connsiteX2" fmla="*/ 2911387 w 6513940"/>
                <a:gd name="connsiteY2" fmla="*/ 1759983 h 1871001"/>
                <a:gd name="connsiteX3" fmla="*/ 6430764 w 6513940"/>
                <a:gd name="connsiteY3" fmla="*/ 1441006 h 1871001"/>
                <a:gd name="connsiteX4" fmla="*/ 5282448 w 6513940"/>
                <a:gd name="connsiteY4" fmla="*/ 558504 h 1871001"/>
                <a:gd name="connsiteX5" fmla="*/ 3878950 w 6513940"/>
                <a:gd name="connsiteY5" fmla="*/ 324587 h 1871001"/>
                <a:gd name="connsiteX6" fmla="*/ 4080969 w 6513940"/>
                <a:gd name="connsiteY6" fmla="*/ 133201 h 1871001"/>
                <a:gd name="connsiteX7" fmla="*/ 391471 w 6513940"/>
                <a:gd name="connsiteY7" fmla="*/ 122569 h 187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13940" h="1871001">
                  <a:moveTo>
                    <a:pt x="391471" y="122569"/>
                  </a:moveTo>
                  <a:cubicBezTo>
                    <a:pt x="-223445" y="388383"/>
                    <a:pt x="-28515" y="1455183"/>
                    <a:pt x="391471" y="1728085"/>
                  </a:cubicBezTo>
                  <a:cubicBezTo>
                    <a:pt x="811457" y="2000987"/>
                    <a:pt x="1904838" y="1807829"/>
                    <a:pt x="2911387" y="1759983"/>
                  </a:cubicBezTo>
                  <a:cubicBezTo>
                    <a:pt x="3917936" y="1712137"/>
                    <a:pt x="6035587" y="1641252"/>
                    <a:pt x="6430764" y="1441006"/>
                  </a:cubicBezTo>
                  <a:cubicBezTo>
                    <a:pt x="6825941" y="1240760"/>
                    <a:pt x="5707750" y="744574"/>
                    <a:pt x="5282448" y="558504"/>
                  </a:cubicBezTo>
                  <a:cubicBezTo>
                    <a:pt x="4857146" y="372434"/>
                    <a:pt x="4079196" y="395471"/>
                    <a:pt x="3878950" y="324587"/>
                  </a:cubicBezTo>
                  <a:cubicBezTo>
                    <a:pt x="3678704" y="253703"/>
                    <a:pt x="4665760" y="165099"/>
                    <a:pt x="4080969" y="133201"/>
                  </a:cubicBezTo>
                  <a:cubicBezTo>
                    <a:pt x="3496178" y="101303"/>
                    <a:pt x="1006387" y="-143245"/>
                    <a:pt x="391471" y="122569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F1FFC4-94D2-4656-8F19-BB215F91231B}"/>
                </a:ext>
              </a:extLst>
            </p:cNvPr>
            <p:cNvSpPr txBox="1"/>
            <p:nvPr/>
          </p:nvSpPr>
          <p:spPr>
            <a:xfrm>
              <a:off x="546442" y="3050054"/>
              <a:ext cx="384986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000" dirty="0"/>
                <a:t>Indonesia </a:t>
              </a:r>
              <a:r>
                <a:rPr lang="en-ID" sz="2000" dirty="0" err="1"/>
                <a:t>memiliki</a:t>
              </a:r>
              <a:r>
                <a:rPr lang="en-ID" sz="2000" dirty="0"/>
                <a:t> </a:t>
              </a:r>
              <a:r>
                <a:rPr lang="en-ID" sz="2000" dirty="0" err="1"/>
                <a:t>berbagai</a:t>
              </a:r>
              <a:r>
                <a:rPr lang="en-ID" sz="2000" dirty="0"/>
                <a:t> </a:t>
              </a:r>
              <a:r>
                <a:rPr lang="en-ID" sz="2000" dirty="0" err="1"/>
                <a:t>keragaman</a:t>
              </a:r>
              <a:r>
                <a:rPr lang="en-ID" sz="2000" dirty="0"/>
                <a:t> </a:t>
              </a:r>
              <a:r>
                <a:rPr lang="en-ID" sz="2000" dirty="0" err="1"/>
                <a:t>sosial</a:t>
              </a:r>
              <a:r>
                <a:rPr lang="en-ID" sz="2000" dirty="0"/>
                <a:t> </a:t>
              </a:r>
              <a:r>
                <a:rPr lang="en-ID" sz="2000" dirty="0" err="1"/>
                <a:t>budaya</a:t>
              </a:r>
              <a:r>
                <a:rPr lang="en-ID" sz="2000" dirty="0"/>
                <a:t>, di </a:t>
              </a:r>
              <a:r>
                <a:rPr lang="en-ID" sz="2000" dirty="0" err="1"/>
                <a:t>antaranya</a:t>
              </a:r>
              <a:r>
                <a:rPr lang="en-ID" sz="2000" dirty="0"/>
                <a:t> </a:t>
              </a:r>
              <a:r>
                <a:rPr lang="en-ID" sz="2000" dirty="0" err="1"/>
                <a:t>suku</a:t>
              </a:r>
              <a:r>
                <a:rPr lang="en-ID" sz="2000" dirty="0"/>
                <a:t> </a:t>
              </a:r>
              <a:r>
                <a:rPr lang="en-ID" sz="2000" dirty="0" err="1"/>
                <a:t>bangsa</a:t>
              </a:r>
              <a:r>
                <a:rPr lang="en-ID" sz="2000" dirty="0"/>
                <a:t>, </a:t>
              </a:r>
              <a:r>
                <a:rPr lang="en-ID" sz="2000" dirty="0" err="1"/>
                <a:t>budaya</a:t>
              </a:r>
              <a:r>
                <a:rPr lang="en-ID" sz="2000" dirty="0"/>
                <a:t>, agama, dan </a:t>
              </a:r>
              <a:r>
                <a:rPr lang="en-ID" sz="2000" dirty="0" err="1"/>
                <a:t>mata</a:t>
              </a:r>
              <a:r>
                <a:rPr lang="en-ID" sz="2000" dirty="0"/>
                <a:t> </a:t>
              </a:r>
              <a:r>
                <a:rPr lang="en-ID" sz="2000" dirty="0" err="1"/>
                <a:t>pencaharian</a:t>
              </a:r>
              <a:r>
                <a:rPr lang="en-ID" sz="2000" dirty="0"/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A7BAE8-171C-4C97-89CA-A99E53F31F2B}"/>
              </a:ext>
            </a:extLst>
          </p:cNvPr>
          <p:cNvGrpSpPr/>
          <p:nvPr/>
        </p:nvGrpSpPr>
        <p:grpSpPr>
          <a:xfrm>
            <a:off x="5706252" y="832158"/>
            <a:ext cx="2490912" cy="1671242"/>
            <a:chOff x="5652451" y="707742"/>
            <a:chExt cx="2490912" cy="16712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287E60-2FAC-4604-A2C6-5FB9F4F4D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42"/>
            <a:stretch/>
          </p:blipFill>
          <p:spPr>
            <a:xfrm>
              <a:off x="5652451" y="707742"/>
              <a:ext cx="2490912" cy="1671242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4A5ACE-A98B-4135-8C80-7E3E5CB4F02B}"/>
                </a:ext>
              </a:extLst>
            </p:cNvPr>
            <p:cNvSpPr txBox="1"/>
            <p:nvPr/>
          </p:nvSpPr>
          <p:spPr>
            <a:xfrm>
              <a:off x="6189012" y="2043671"/>
              <a:ext cx="12848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>
                  <a:solidFill>
                    <a:schemeClr val="bg1"/>
                  </a:solidFill>
                </a:rPr>
                <a:t>Sumber</a:t>
              </a:r>
              <a:r>
                <a:rPr lang="en-US" sz="800" dirty="0">
                  <a:solidFill>
                    <a:schemeClr val="bg1"/>
                  </a:solidFill>
                </a:rPr>
                <a:t>: pixabay.com</a:t>
              </a:r>
              <a:endParaRPr lang="en-ID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1FBAACA-60D0-41E4-A899-DA3FA6AB83C7}"/>
              </a:ext>
            </a:extLst>
          </p:cNvPr>
          <p:cNvGrpSpPr/>
          <p:nvPr/>
        </p:nvGrpSpPr>
        <p:grpSpPr>
          <a:xfrm>
            <a:off x="5071929" y="2956150"/>
            <a:ext cx="2299448" cy="1766541"/>
            <a:chOff x="5391403" y="2637791"/>
            <a:chExt cx="2299448" cy="17665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2BD3CF0-5807-41F5-A1CE-DC2845CB1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403" y="2637791"/>
              <a:ext cx="2299448" cy="176654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9EBBAE-EE0C-4A56-B000-6C1EA33C49F4}"/>
                </a:ext>
              </a:extLst>
            </p:cNvPr>
            <p:cNvSpPr txBox="1"/>
            <p:nvPr/>
          </p:nvSpPr>
          <p:spPr>
            <a:xfrm>
              <a:off x="5743944" y="2905095"/>
              <a:ext cx="1572564" cy="200055"/>
            </a:xfrm>
            <a:prstGeom prst="rect">
              <a:avLst/>
            </a:prstGeom>
            <a:solidFill>
              <a:srgbClr val="FFFFFF">
                <a:alpha val="45882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700" dirty="0" err="1"/>
                <a:t>Sumber</a:t>
              </a:r>
              <a:r>
                <a:rPr lang="en-US" sz="700" dirty="0"/>
                <a:t>: commons.wikimedia.org</a:t>
              </a:r>
              <a:endParaRPr lang="en-ID" sz="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53D618-DBB9-4F87-B9E0-8E6D541241C3}"/>
              </a:ext>
            </a:extLst>
          </p:cNvPr>
          <p:cNvGrpSpPr/>
          <p:nvPr/>
        </p:nvGrpSpPr>
        <p:grpSpPr>
          <a:xfrm>
            <a:off x="6838986" y="2240063"/>
            <a:ext cx="2305014" cy="1619982"/>
            <a:chOff x="7100870" y="1863844"/>
            <a:chExt cx="2305014" cy="16199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27C57B-9C4F-4407-8129-676549CDC8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405"/>
            <a:stretch/>
          </p:blipFill>
          <p:spPr>
            <a:xfrm>
              <a:off x="7100870" y="1863844"/>
              <a:ext cx="2305014" cy="161998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86B734-707E-488B-A572-5AE2AC918227}"/>
                </a:ext>
              </a:extLst>
            </p:cNvPr>
            <p:cNvSpPr txBox="1"/>
            <p:nvPr/>
          </p:nvSpPr>
          <p:spPr>
            <a:xfrm>
              <a:off x="7503403" y="2100068"/>
              <a:ext cx="1499947" cy="200055"/>
            </a:xfrm>
            <a:prstGeom prst="rect">
              <a:avLst/>
            </a:prstGeom>
            <a:solidFill>
              <a:srgbClr val="FFFFFF">
                <a:alpha val="41176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700" dirty="0" err="1"/>
                <a:t>Sumber</a:t>
              </a:r>
              <a:r>
                <a:rPr lang="en-US" sz="700" dirty="0"/>
                <a:t>: commons.wikimedia.org</a:t>
              </a:r>
              <a:endParaRPr lang="en-ID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316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AB1C82-1B4D-4252-B1E7-A3F02F9A2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9" y="0"/>
            <a:ext cx="9089282" cy="51435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CD71E15-D73A-4D73-A969-55C11DDB132C}"/>
              </a:ext>
            </a:extLst>
          </p:cNvPr>
          <p:cNvGrpSpPr/>
          <p:nvPr/>
        </p:nvGrpSpPr>
        <p:grpSpPr>
          <a:xfrm>
            <a:off x="1828800" y="3287832"/>
            <a:ext cx="6172200" cy="1377832"/>
            <a:chOff x="1828800" y="3175119"/>
            <a:chExt cx="5691385" cy="137783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6D88421-CED2-467A-B3BD-A8F5B569B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3175119"/>
              <a:ext cx="5677705" cy="137783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83CC13-B514-48FF-B938-31E025B31EC5}"/>
                </a:ext>
              </a:extLst>
            </p:cNvPr>
            <p:cNvSpPr txBox="1"/>
            <p:nvPr/>
          </p:nvSpPr>
          <p:spPr>
            <a:xfrm>
              <a:off x="2109985" y="3333750"/>
              <a:ext cx="541020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000" dirty="0" err="1"/>
                <a:t>Kondisi</a:t>
              </a:r>
              <a:r>
                <a:rPr lang="en-ID" sz="2000" dirty="0"/>
                <a:t> </a:t>
              </a:r>
              <a:r>
                <a:rPr lang="en-ID" sz="2000" dirty="0" err="1"/>
                <a:t>lingkungan</a:t>
              </a:r>
              <a:r>
                <a:rPr lang="en-ID" sz="2000" dirty="0"/>
                <a:t> </a:t>
              </a:r>
              <a:r>
                <a:rPr lang="en-ID" sz="2000" dirty="0" err="1"/>
                <a:t>alam</a:t>
              </a:r>
              <a:r>
                <a:rPr lang="en-ID" sz="2000" dirty="0"/>
                <a:t> yang </a:t>
              </a:r>
              <a:r>
                <a:rPr lang="en-ID" sz="2000" dirty="0" err="1"/>
                <a:t>berbeda-beda</a:t>
              </a:r>
              <a:r>
                <a:rPr lang="en-ID" sz="2000" dirty="0"/>
                <a:t> </a:t>
              </a:r>
              <a:r>
                <a:rPr lang="en-ID" sz="2000" dirty="0" err="1"/>
                <a:t>menciptakan</a:t>
              </a:r>
              <a:r>
                <a:rPr lang="en-ID" sz="2000" dirty="0"/>
                <a:t> </a:t>
              </a:r>
              <a:r>
                <a:rPr lang="en-ID" sz="2000" dirty="0" err="1"/>
                <a:t>cara</a:t>
              </a:r>
              <a:r>
                <a:rPr lang="en-ID" sz="2000" dirty="0"/>
                <a:t> </a:t>
              </a:r>
              <a:r>
                <a:rPr lang="en-ID" sz="2000" dirty="0" err="1"/>
                <a:t>hidup</a:t>
              </a:r>
              <a:r>
                <a:rPr lang="en-ID" sz="2000" dirty="0"/>
                <a:t> dan </a:t>
              </a:r>
              <a:r>
                <a:rPr lang="en-ID" sz="2000" dirty="0" err="1"/>
                <a:t>kebiasaan</a:t>
              </a:r>
              <a:r>
                <a:rPr lang="en-ID" sz="2000" dirty="0"/>
                <a:t> </a:t>
              </a:r>
              <a:r>
                <a:rPr lang="en-ID" sz="2000" dirty="0" err="1"/>
                <a:t>setiap</a:t>
              </a:r>
              <a:r>
                <a:rPr lang="en-ID" sz="2000" dirty="0"/>
                <a:t> </a:t>
              </a:r>
              <a:r>
                <a:rPr lang="en-ID" sz="2000" dirty="0" err="1"/>
                <a:t>suku</a:t>
              </a:r>
              <a:r>
                <a:rPr lang="en-ID" sz="2000" dirty="0"/>
                <a:t> </a:t>
              </a:r>
              <a:r>
                <a:rPr lang="en-ID" sz="2000" dirty="0" err="1"/>
                <a:t>bangsa</a:t>
              </a:r>
              <a:r>
                <a:rPr lang="en-ID" sz="2000" dirty="0"/>
                <a:t> </a:t>
              </a:r>
              <a:r>
                <a:rPr lang="en-ID" sz="2000" dirty="0" err="1"/>
                <a:t>berbeda-beda</a:t>
              </a:r>
              <a:r>
                <a:rPr lang="en-ID" sz="2000" dirty="0"/>
                <a:t>.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B26DA-8B5F-458E-8BDB-8390CAB2E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0"/>
            <a:ext cx="6299200" cy="295275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9B46500-AAF0-4B84-B0DC-E9A7DFF9CD5F}"/>
              </a:ext>
            </a:extLst>
          </p:cNvPr>
          <p:cNvGrpSpPr/>
          <p:nvPr/>
        </p:nvGrpSpPr>
        <p:grpSpPr>
          <a:xfrm>
            <a:off x="269360" y="514350"/>
            <a:ext cx="2498254" cy="2133600"/>
            <a:chOff x="269360" y="514350"/>
            <a:chExt cx="2498254" cy="21336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B7261FF-834A-4C51-BE97-76F12A00A3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150" b="49660"/>
            <a:stretch/>
          </p:blipFill>
          <p:spPr>
            <a:xfrm>
              <a:off x="269360" y="514350"/>
              <a:ext cx="2498254" cy="21336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FB3C2A-1361-403D-B9E5-F5F4582CF3B5}"/>
                </a:ext>
              </a:extLst>
            </p:cNvPr>
            <p:cNvSpPr txBox="1"/>
            <p:nvPr/>
          </p:nvSpPr>
          <p:spPr>
            <a:xfrm>
              <a:off x="442666" y="812918"/>
              <a:ext cx="2176462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1800" dirty="0"/>
                <a:t>Wilayah Indonesia yang </a:t>
              </a:r>
              <a:r>
                <a:rPr lang="en-ID" sz="1800" dirty="0" err="1"/>
                <a:t>tersebar</a:t>
              </a:r>
              <a:r>
                <a:rPr lang="en-ID" sz="1800" dirty="0"/>
                <a:t> </a:t>
              </a:r>
              <a:r>
                <a:rPr lang="en-ID" sz="1800" dirty="0" err="1"/>
                <a:t>dari</a:t>
              </a:r>
              <a:r>
                <a:rPr lang="en-ID" sz="1800" dirty="0"/>
                <a:t> </a:t>
              </a:r>
              <a:r>
                <a:rPr lang="en-ID" sz="1800" dirty="0" err="1"/>
                <a:t>Sabang</a:t>
              </a:r>
              <a:r>
                <a:rPr lang="en-ID" sz="1800" dirty="0"/>
                <a:t> </a:t>
              </a:r>
              <a:r>
                <a:rPr lang="en-ID" sz="1800" dirty="0" err="1"/>
                <a:t>hingga</a:t>
              </a:r>
              <a:r>
                <a:rPr lang="en-ID" sz="1800" dirty="0"/>
                <a:t> Merauke </a:t>
              </a:r>
              <a:r>
                <a:rPr lang="en-ID" sz="1800" dirty="0" err="1"/>
                <a:t>didiami</a:t>
              </a:r>
              <a:r>
                <a:rPr lang="en-ID" sz="1800" dirty="0"/>
                <a:t> oleh </a:t>
              </a:r>
              <a:r>
                <a:rPr lang="en-ID" sz="1800" dirty="0" err="1"/>
                <a:t>berbagai</a:t>
              </a:r>
              <a:r>
                <a:rPr lang="en-ID" sz="1800" dirty="0"/>
                <a:t> </a:t>
              </a:r>
              <a:r>
                <a:rPr lang="en-ID" sz="1800" dirty="0" err="1"/>
                <a:t>suku</a:t>
              </a:r>
              <a:r>
                <a:rPr lang="en-ID" sz="1800" dirty="0"/>
                <a:t> </a:t>
              </a:r>
              <a:r>
                <a:rPr lang="en-ID" sz="1800" dirty="0" err="1"/>
                <a:t>bangsa</a:t>
              </a:r>
              <a:r>
                <a:rPr lang="en-ID" sz="1800" dirty="0"/>
                <a:t>.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6C3E36C-ACF6-4059-AD1B-381B0325BE79}"/>
              </a:ext>
            </a:extLst>
          </p:cNvPr>
          <p:cNvSpPr txBox="1"/>
          <p:nvPr/>
        </p:nvSpPr>
        <p:spPr>
          <a:xfrm>
            <a:off x="7608342" y="2920235"/>
            <a:ext cx="1508299" cy="200055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700" dirty="0" err="1"/>
              <a:t>Sumber</a:t>
            </a:r>
            <a:r>
              <a:rPr lang="en-US" sz="700" dirty="0"/>
              <a:t>: commons.wikimedia.org</a:t>
            </a:r>
            <a:endParaRPr lang="en-ID" sz="700" dirty="0"/>
          </a:p>
        </p:txBody>
      </p:sp>
      <p:pic>
        <p:nvPicPr>
          <p:cNvPr id="26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77DCC045-BF48-444A-A816-66B3F84A7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5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0A85CC7C-03B7-42BC-A1C3-23BF4279C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3195" y="-245928"/>
            <a:ext cx="1596376" cy="20882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9BEEED-36F7-41CE-AB0C-1E013B2ED966}"/>
              </a:ext>
            </a:extLst>
          </p:cNvPr>
          <p:cNvSpPr txBox="1"/>
          <p:nvPr/>
        </p:nvSpPr>
        <p:spPr>
          <a:xfrm>
            <a:off x="391585" y="406517"/>
            <a:ext cx="3715853" cy="163121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>
            <a:spAutoFit/>
          </a:bodyPr>
          <a:lstStyle/>
          <a:p>
            <a:r>
              <a:rPr lang="en-ID" sz="2000" dirty="0"/>
              <a:t>Cara </a:t>
            </a:r>
            <a:r>
              <a:rPr lang="en-ID" sz="2000" dirty="0" err="1"/>
              <a:t>hidup</a:t>
            </a:r>
            <a:r>
              <a:rPr lang="en-ID" sz="2000" dirty="0"/>
              <a:t> dan </a:t>
            </a:r>
            <a:r>
              <a:rPr lang="en-ID" sz="2000" dirty="0" err="1"/>
              <a:t>kebiasaan</a:t>
            </a:r>
            <a:r>
              <a:rPr lang="en-ID" sz="2000" dirty="0"/>
              <a:t> yang </a:t>
            </a:r>
            <a:r>
              <a:rPr lang="en-ID" sz="2000" dirty="0" err="1"/>
              <a:t>dilakukan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berulang-ulang</a:t>
            </a:r>
            <a:r>
              <a:rPr lang="en-ID" sz="2000" dirty="0"/>
              <a:t> dan </a:t>
            </a:r>
            <a:r>
              <a:rPr lang="en-ID" sz="2000" dirty="0" err="1"/>
              <a:t>diwariskan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zaman </a:t>
            </a:r>
            <a:r>
              <a:rPr lang="en-ID" sz="2000" dirty="0" err="1"/>
              <a:t>nenek</a:t>
            </a:r>
            <a:r>
              <a:rPr lang="en-ID" sz="2000" dirty="0"/>
              <a:t> </a:t>
            </a:r>
            <a:r>
              <a:rPr lang="en-ID" sz="2000" dirty="0" err="1"/>
              <a:t>moyang</a:t>
            </a:r>
            <a:r>
              <a:rPr lang="en-ID" sz="2000" dirty="0"/>
              <a:t> </a:t>
            </a:r>
            <a:r>
              <a:rPr lang="en-ID" sz="2000" dirty="0" err="1"/>
              <a:t>membentuk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budaya</a:t>
            </a:r>
            <a:r>
              <a:rPr lang="en-ID" sz="20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6658B5-9143-44CA-8FEF-F7321AAB8DC3}"/>
              </a:ext>
            </a:extLst>
          </p:cNvPr>
          <p:cNvSpPr txBox="1"/>
          <p:nvPr/>
        </p:nvSpPr>
        <p:spPr>
          <a:xfrm>
            <a:off x="369549" y="2604017"/>
            <a:ext cx="27805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Itulah</a:t>
            </a:r>
            <a:r>
              <a:rPr lang="en-ID" sz="2000" dirty="0"/>
              <a:t> yang </a:t>
            </a:r>
            <a:r>
              <a:rPr lang="en-ID" sz="2000" dirty="0" err="1"/>
              <a:t>membuat</a:t>
            </a:r>
            <a:r>
              <a:rPr lang="en-ID" sz="2000" dirty="0"/>
              <a:t> </a:t>
            </a:r>
            <a:r>
              <a:rPr lang="en-ID" sz="2000" dirty="0" err="1"/>
              <a:t>budaya</a:t>
            </a:r>
            <a:r>
              <a:rPr lang="en-ID" sz="2000" dirty="0"/>
              <a:t> </a:t>
            </a:r>
            <a:r>
              <a:rPr lang="en-ID" sz="2000" dirty="0" err="1"/>
              <a:t>setiap</a:t>
            </a:r>
            <a:r>
              <a:rPr lang="en-ID" sz="2000" dirty="0"/>
              <a:t> </a:t>
            </a:r>
            <a:r>
              <a:rPr lang="en-ID" sz="2000" dirty="0" err="1"/>
              <a:t>suku</a:t>
            </a:r>
            <a:r>
              <a:rPr lang="en-ID" sz="2000" dirty="0"/>
              <a:t> </a:t>
            </a:r>
            <a:r>
              <a:rPr lang="en-ID" sz="2000" dirty="0" err="1"/>
              <a:t>bangsa</a:t>
            </a:r>
            <a:r>
              <a:rPr lang="en-ID" sz="2000" dirty="0"/>
              <a:t> </a:t>
            </a:r>
            <a:r>
              <a:rPr lang="en-ID" sz="2000" dirty="0" err="1"/>
              <a:t>berbeda-beda</a:t>
            </a:r>
            <a:r>
              <a:rPr lang="en-ID" sz="2000" dirty="0"/>
              <a:t>.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1E91D30-B46E-4980-88E7-E66AC883151F}"/>
              </a:ext>
            </a:extLst>
          </p:cNvPr>
          <p:cNvGrpSpPr/>
          <p:nvPr/>
        </p:nvGrpSpPr>
        <p:grpSpPr>
          <a:xfrm>
            <a:off x="4338408" y="369153"/>
            <a:ext cx="4623014" cy="1679056"/>
            <a:chOff x="4338408" y="369153"/>
            <a:chExt cx="4623014" cy="1679056"/>
          </a:xfrm>
        </p:grpSpPr>
        <p:sp>
          <p:nvSpPr>
            <p:cNvPr id="2" name="Curved Down Arrow 14">
              <a:extLst>
                <a:ext uri="{FF2B5EF4-FFF2-40B4-BE49-F238E27FC236}">
                  <a16:creationId xmlns:a16="http://schemas.microsoft.com/office/drawing/2014/main" id="{70F73590-BA76-41F8-9254-D0561176DEF3}"/>
                </a:ext>
              </a:extLst>
            </p:cNvPr>
            <p:cNvSpPr/>
            <p:nvPr/>
          </p:nvSpPr>
          <p:spPr>
            <a:xfrm rot="1764507" flipH="1">
              <a:off x="6148477" y="369153"/>
              <a:ext cx="844200" cy="467181"/>
            </a:xfrm>
            <a:prstGeom prst="curved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892B453-5BCB-4728-8339-77A779FCA826}"/>
                </a:ext>
              </a:extLst>
            </p:cNvPr>
            <p:cNvGrpSpPr/>
            <p:nvPr/>
          </p:nvGrpSpPr>
          <p:grpSpPr>
            <a:xfrm>
              <a:off x="6376123" y="396041"/>
              <a:ext cx="2585299" cy="1652168"/>
              <a:chOff x="6376123" y="396041"/>
              <a:chExt cx="2585299" cy="165216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3C04930-1FD0-4E79-A20C-4A77124015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6123" y="396041"/>
                <a:ext cx="2585299" cy="1652168"/>
              </a:xfrm>
              <a:prstGeom prst="ellipse">
                <a:avLst/>
              </a:prstGeom>
              <a:ln w="63500" cap="rnd">
                <a:solidFill>
                  <a:schemeClr val="accent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605482-69A7-4FB5-8CD2-F00C756101C9}"/>
                  </a:ext>
                </a:extLst>
              </p:cNvPr>
              <p:cNvSpPr txBox="1"/>
              <p:nvPr/>
            </p:nvSpPr>
            <p:spPr>
              <a:xfrm>
                <a:off x="6941877" y="574712"/>
                <a:ext cx="1508299" cy="200055"/>
              </a:xfrm>
              <a:prstGeom prst="rect">
                <a:avLst/>
              </a:prstGeom>
              <a:solidFill>
                <a:srgbClr val="FFFFFF">
                  <a:alpha val="5098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err="1"/>
                  <a:t>Sumber</a:t>
                </a:r>
                <a:r>
                  <a:rPr lang="en-US" sz="700" dirty="0"/>
                  <a:t>: commons.wikimedia.org</a:t>
                </a:r>
                <a:endParaRPr lang="en-ID" sz="70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240A40B-D301-4A4E-BBD6-2DE35A352BBA}"/>
                </a:ext>
              </a:extLst>
            </p:cNvPr>
            <p:cNvGrpSpPr/>
            <p:nvPr/>
          </p:nvGrpSpPr>
          <p:grpSpPr>
            <a:xfrm>
              <a:off x="4338408" y="486480"/>
              <a:ext cx="1893737" cy="721555"/>
              <a:chOff x="4338408" y="486480"/>
              <a:chExt cx="1893737" cy="721555"/>
            </a:xfrm>
          </p:grpSpPr>
          <p:sp>
            <p:nvSpPr>
              <p:cNvPr id="6" name="Freeform: Shape 36">
                <a:extLst>
                  <a:ext uri="{FF2B5EF4-FFF2-40B4-BE49-F238E27FC236}">
                    <a16:creationId xmlns:a16="http://schemas.microsoft.com/office/drawing/2014/main" id="{EC0FA064-7AA9-43DA-B3E7-5237F6FB7375}"/>
                  </a:ext>
                </a:extLst>
              </p:cNvPr>
              <p:cNvSpPr/>
              <p:nvPr/>
            </p:nvSpPr>
            <p:spPr>
              <a:xfrm>
                <a:off x="4338408" y="486480"/>
                <a:ext cx="1893737" cy="721555"/>
              </a:xfrm>
              <a:custGeom>
                <a:avLst/>
                <a:gdLst>
                  <a:gd name="connsiteX0" fmla="*/ 46633 w 2683908"/>
                  <a:gd name="connsiteY0" fmla="*/ 8814 h 345741"/>
                  <a:gd name="connsiteX1" fmla="*/ 642056 w 2683908"/>
                  <a:gd name="connsiteY1" fmla="*/ 19446 h 345741"/>
                  <a:gd name="connsiteX2" fmla="*/ 2077452 w 2683908"/>
                  <a:gd name="connsiteY2" fmla="*/ 8814 h 345741"/>
                  <a:gd name="connsiteX3" fmla="*/ 2577182 w 2683908"/>
                  <a:gd name="connsiteY3" fmla="*/ 72609 h 345741"/>
                  <a:gd name="connsiteX4" fmla="*/ 2577182 w 2683908"/>
                  <a:gd name="connsiteY4" fmla="*/ 295893 h 345741"/>
                  <a:gd name="connsiteX5" fmla="*/ 1428866 w 2683908"/>
                  <a:gd name="connsiteY5" fmla="*/ 338423 h 345741"/>
                  <a:gd name="connsiteX6" fmla="*/ 312447 w 2683908"/>
                  <a:gd name="connsiteY6" fmla="*/ 327791 h 345741"/>
                  <a:gd name="connsiteX7" fmla="*/ 67898 w 2683908"/>
                  <a:gd name="connsiteY7" fmla="*/ 168302 h 345741"/>
                  <a:gd name="connsiteX8" fmla="*/ 46633 w 2683908"/>
                  <a:gd name="connsiteY8" fmla="*/ 8814 h 345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3908" h="345741">
                    <a:moveTo>
                      <a:pt x="46633" y="8814"/>
                    </a:moveTo>
                    <a:cubicBezTo>
                      <a:pt x="142326" y="-15995"/>
                      <a:pt x="642056" y="19446"/>
                      <a:pt x="642056" y="19446"/>
                    </a:cubicBezTo>
                    <a:cubicBezTo>
                      <a:pt x="980526" y="19446"/>
                      <a:pt x="1754931" y="-47"/>
                      <a:pt x="2077452" y="8814"/>
                    </a:cubicBezTo>
                    <a:cubicBezTo>
                      <a:pt x="2399973" y="17675"/>
                      <a:pt x="2493894" y="24763"/>
                      <a:pt x="2577182" y="72609"/>
                    </a:cubicBezTo>
                    <a:cubicBezTo>
                      <a:pt x="2660470" y="120455"/>
                      <a:pt x="2768568" y="251591"/>
                      <a:pt x="2577182" y="295893"/>
                    </a:cubicBezTo>
                    <a:cubicBezTo>
                      <a:pt x="2385796" y="340195"/>
                      <a:pt x="1428866" y="338423"/>
                      <a:pt x="1428866" y="338423"/>
                    </a:cubicBezTo>
                    <a:cubicBezTo>
                      <a:pt x="1051410" y="343739"/>
                      <a:pt x="539275" y="356145"/>
                      <a:pt x="312447" y="327791"/>
                    </a:cubicBezTo>
                    <a:cubicBezTo>
                      <a:pt x="85619" y="299438"/>
                      <a:pt x="110428" y="221465"/>
                      <a:pt x="67898" y="168302"/>
                    </a:cubicBezTo>
                    <a:cubicBezTo>
                      <a:pt x="25368" y="115139"/>
                      <a:pt x="-49060" y="33623"/>
                      <a:pt x="46633" y="8814"/>
                    </a:cubicBez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176031-3919-405B-B49D-747572DD4E94}"/>
                  </a:ext>
                </a:extLst>
              </p:cNvPr>
              <p:cNvSpPr txBox="1"/>
              <p:nvPr/>
            </p:nvSpPr>
            <p:spPr>
              <a:xfrm>
                <a:off x="4553335" y="566108"/>
                <a:ext cx="16078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Grebeg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Mulud</a:t>
                </a:r>
                <a:r>
                  <a:rPr lang="en-US" sz="1600" dirty="0"/>
                  <a:t> di Yogyakarta</a:t>
                </a:r>
                <a:endParaRPr lang="id-ID" sz="1600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097F8FE-2F5B-42E5-8780-2ACB8B9D06F2}"/>
              </a:ext>
            </a:extLst>
          </p:cNvPr>
          <p:cNvGrpSpPr/>
          <p:nvPr/>
        </p:nvGrpSpPr>
        <p:grpSpPr>
          <a:xfrm>
            <a:off x="3728004" y="1799234"/>
            <a:ext cx="4155829" cy="1748421"/>
            <a:chOff x="3728004" y="1799234"/>
            <a:chExt cx="4155829" cy="1748421"/>
          </a:xfrm>
        </p:grpSpPr>
        <p:sp>
          <p:nvSpPr>
            <p:cNvPr id="19" name="Curved Down Arrow 14">
              <a:extLst>
                <a:ext uri="{FF2B5EF4-FFF2-40B4-BE49-F238E27FC236}">
                  <a16:creationId xmlns:a16="http://schemas.microsoft.com/office/drawing/2014/main" id="{67858975-DC7F-414A-A3EA-46ED2FE8EE32}"/>
                </a:ext>
              </a:extLst>
            </p:cNvPr>
            <p:cNvSpPr/>
            <p:nvPr/>
          </p:nvSpPr>
          <p:spPr>
            <a:xfrm rot="1764507" flipH="1">
              <a:off x="4935164" y="1899316"/>
              <a:ext cx="844200" cy="467181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36">
              <a:extLst>
                <a:ext uri="{FF2B5EF4-FFF2-40B4-BE49-F238E27FC236}">
                  <a16:creationId xmlns:a16="http://schemas.microsoft.com/office/drawing/2014/main" id="{7C850869-C57D-4E4E-88C3-D35CB50D9C4A}"/>
                </a:ext>
              </a:extLst>
            </p:cNvPr>
            <p:cNvSpPr/>
            <p:nvPr/>
          </p:nvSpPr>
          <p:spPr>
            <a:xfrm>
              <a:off x="3728004" y="2167651"/>
              <a:ext cx="1521302" cy="721555"/>
            </a:xfrm>
            <a:custGeom>
              <a:avLst/>
              <a:gdLst>
                <a:gd name="connsiteX0" fmla="*/ 46633 w 2683908"/>
                <a:gd name="connsiteY0" fmla="*/ 8814 h 345741"/>
                <a:gd name="connsiteX1" fmla="*/ 642056 w 2683908"/>
                <a:gd name="connsiteY1" fmla="*/ 19446 h 345741"/>
                <a:gd name="connsiteX2" fmla="*/ 2077452 w 2683908"/>
                <a:gd name="connsiteY2" fmla="*/ 8814 h 345741"/>
                <a:gd name="connsiteX3" fmla="*/ 2577182 w 2683908"/>
                <a:gd name="connsiteY3" fmla="*/ 72609 h 345741"/>
                <a:gd name="connsiteX4" fmla="*/ 2577182 w 2683908"/>
                <a:gd name="connsiteY4" fmla="*/ 295893 h 345741"/>
                <a:gd name="connsiteX5" fmla="*/ 1428866 w 2683908"/>
                <a:gd name="connsiteY5" fmla="*/ 338423 h 345741"/>
                <a:gd name="connsiteX6" fmla="*/ 312447 w 2683908"/>
                <a:gd name="connsiteY6" fmla="*/ 327791 h 345741"/>
                <a:gd name="connsiteX7" fmla="*/ 67898 w 2683908"/>
                <a:gd name="connsiteY7" fmla="*/ 168302 h 345741"/>
                <a:gd name="connsiteX8" fmla="*/ 46633 w 2683908"/>
                <a:gd name="connsiteY8" fmla="*/ 8814 h 34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3908" h="345741">
                  <a:moveTo>
                    <a:pt x="46633" y="8814"/>
                  </a:moveTo>
                  <a:cubicBezTo>
                    <a:pt x="142326" y="-15995"/>
                    <a:pt x="642056" y="19446"/>
                    <a:pt x="642056" y="19446"/>
                  </a:cubicBezTo>
                  <a:cubicBezTo>
                    <a:pt x="980526" y="19446"/>
                    <a:pt x="1754931" y="-47"/>
                    <a:pt x="2077452" y="8814"/>
                  </a:cubicBezTo>
                  <a:cubicBezTo>
                    <a:pt x="2399973" y="17675"/>
                    <a:pt x="2493894" y="24763"/>
                    <a:pt x="2577182" y="72609"/>
                  </a:cubicBezTo>
                  <a:cubicBezTo>
                    <a:pt x="2660470" y="120455"/>
                    <a:pt x="2768568" y="251591"/>
                    <a:pt x="2577182" y="295893"/>
                  </a:cubicBezTo>
                  <a:cubicBezTo>
                    <a:pt x="2385796" y="340195"/>
                    <a:pt x="1428866" y="338423"/>
                    <a:pt x="1428866" y="338423"/>
                  </a:cubicBezTo>
                  <a:cubicBezTo>
                    <a:pt x="1051410" y="343739"/>
                    <a:pt x="539275" y="356145"/>
                    <a:pt x="312447" y="327791"/>
                  </a:cubicBezTo>
                  <a:cubicBezTo>
                    <a:pt x="85619" y="299438"/>
                    <a:pt x="110428" y="221465"/>
                    <a:pt x="67898" y="168302"/>
                  </a:cubicBezTo>
                  <a:cubicBezTo>
                    <a:pt x="25368" y="115139"/>
                    <a:pt x="-49060" y="33623"/>
                    <a:pt x="46633" y="8814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Kasada</a:t>
              </a:r>
              <a:r>
                <a:rPr lang="en-US" sz="1600" dirty="0"/>
                <a:t> di </a:t>
              </a:r>
              <a:r>
                <a:rPr lang="en-US" sz="1600" dirty="0" err="1"/>
                <a:t>Jawa</a:t>
              </a:r>
              <a:r>
                <a:rPr lang="en-US" sz="1600" dirty="0"/>
                <a:t> Timur</a:t>
              </a:r>
              <a:endParaRPr lang="id-ID" sz="1600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67E8661-4C6D-448D-BC87-3199A930749E}"/>
                </a:ext>
              </a:extLst>
            </p:cNvPr>
            <p:cNvGrpSpPr/>
            <p:nvPr/>
          </p:nvGrpSpPr>
          <p:grpSpPr>
            <a:xfrm>
              <a:off x="5415997" y="1799234"/>
              <a:ext cx="2467836" cy="1748421"/>
              <a:chOff x="5415997" y="1799234"/>
              <a:chExt cx="2467836" cy="174842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FA46920-ABED-4F92-984E-F8DC0AD524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64" t="15380" r="24420" b="338"/>
              <a:stretch/>
            </p:blipFill>
            <p:spPr>
              <a:xfrm>
                <a:off x="5415997" y="1799234"/>
                <a:ext cx="2467836" cy="1748421"/>
              </a:xfrm>
              <a:prstGeom prst="ellips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59F4C9-42AF-4512-BFE5-A281631EA58B}"/>
                  </a:ext>
                </a:extLst>
              </p:cNvPr>
              <p:cNvSpPr txBox="1"/>
              <p:nvPr/>
            </p:nvSpPr>
            <p:spPr>
              <a:xfrm>
                <a:off x="5895765" y="2074197"/>
                <a:ext cx="1508299" cy="200055"/>
              </a:xfrm>
              <a:prstGeom prst="rect">
                <a:avLst/>
              </a:prstGeom>
              <a:solidFill>
                <a:srgbClr val="FFFFFF">
                  <a:alpha val="5098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err="1"/>
                  <a:t>Sumber</a:t>
                </a:r>
                <a:r>
                  <a:rPr lang="en-US" sz="700" dirty="0"/>
                  <a:t>: commons.wikimedia.org</a:t>
                </a:r>
                <a:endParaRPr lang="en-ID" sz="700" dirty="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F8D17B-7E0F-4460-A913-34E612E1E1CF}"/>
              </a:ext>
            </a:extLst>
          </p:cNvPr>
          <p:cNvGrpSpPr/>
          <p:nvPr/>
        </p:nvGrpSpPr>
        <p:grpSpPr>
          <a:xfrm>
            <a:off x="1936686" y="2975849"/>
            <a:ext cx="4382232" cy="1748421"/>
            <a:chOff x="1936686" y="2975849"/>
            <a:chExt cx="4382232" cy="1748421"/>
          </a:xfrm>
        </p:grpSpPr>
        <p:sp>
          <p:nvSpPr>
            <p:cNvPr id="23" name="Curved Down Arrow 14">
              <a:extLst>
                <a:ext uri="{FF2B5EF4-FFF2-40B4-BE49-F238E27FC236}">
                  <a16:creationId xmlns:a16="http://schemas.microsoft.com/office/drawing/2014/main" id="{4DCFEF35-838A-4BE0-90BF-78DF9099F026}"/>
                </a:ext>
              </a:extLst>
            </p:cNvPr>
            <p:cNvSpPr/>
            <p:nvPr/>
          </p:nvSpPr>
          <p:spPr>
            <a:xfrm flipH="1">
              <a:off x="3059875" y="3479140"/>
              <a:ext cx="844200" cy="467181"/>
            </a:xfrm>
            <a:prstGeom prst="curved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C1A718-E91D-4024-938F-6AAC85F95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769" y="2975849"/>
              <a:ext cx="2654149" cy="1748421"/>
            </a:xfrm>
            <a:prstGeom prst="ellipse">
              <a:avLst/>
            </a:prstGeom>
            <a:ln w="63500" cap="rnd">
              <a:solidFill>
                <a:schemeClr val="accent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5" name="Freeform: Shape 36">
              <a:extLst>
                <a:ext uri="{FF2B5EF4-FFF2-40B4-BE49-F238E27FC236}">
                  <a16:creationId xmlns:a16="http://schemas.microsoft.com/office/drawing/2014/main" id="{24CB0608-4084-455F-870A-029AFA8010CA}"/>
                </a:ext>
              </a:extLst>
            </p:cNvPr>
            <p:cNvSpPr/>
            <p:nvPr/>
          </p:nvSpPr>
          <p:spPr>
            <a:xfrm>
              <a:off x="1936686" y="3967505"/>
              <a:ext cx="1561392" cy="721555"/>
            </a:xfrm>
            <a:custGeom>
              <a:avLst/>
              <a:gdLst>
                <a:gd name="connsiteX0" fmla="*/ 46633 w 2683908"/>
                <a:gd name="connsiteY0" fmla="*/ 8814 h 345741"/>
                <a:gd name="connsiteX1" fmla="*/ 642056 w 2683908"/>
                <a:gd name="connsiteY1" fmla="*/ 19446 h 345741"/>
                <a:gd name="connsiteX2" fmla="*/ 2077452 w 2683908"/>
                <a:gd name="connsiteY2" fmla="*/ 8814 h 345741"/>
                <a:gd name="connsiteX3" fmla="*/ 2577182 w 2683908"/>
                <a:gd name="connsiteY3" fmla="*/ 72609 h 345741"/>
                <a:gd name="connsiteX4" fmla="*/ 2577182 w 2683908"/>
                <a:gd name="connsiteY4" fmla="*/ 295893 h 345741"/>
                <a:gd name="connsiteX5" fmla="*/ 1428866 w 2683908"/>
                <a:gd name="connsiteY5" fmla="*/ 338423 h 345741"/>
                <a:gd name="connsiteX6" fmla="*/ 312447 w 2683908"/>
                <a:gd name="connsiteY6" fmla="*/ 327791 h 345741"/>
                <a:gd name="connsiteX7" fmla="*/ 67898 w 2683908"/>
                <a:gd name="connsiteY7" fmla="*/ 168302 h 345741"/>
                <a:gd name="connsiteX8" fmla="*/ 46633 w 2683908"/>
                <a:gd name="connsiteY8" fmla="*/ 8814 h 34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3908" h="345741">
                  <a:moveTo>
                    <a:pt x="46633" y="8814"/>
                  </a:moveTo>
                  <a:cubicBezTo>
                    <a:pt x="142326" y="-15995"/>
                    <a:pt x="642056" y="19446"/>
                    <a:pt x="642056" y="19446"/>
                  </a:cubicBezTo>
                  <a:cubicBezTo>
                    <a:pt x="980526" y="19446"/>
                    <a:pt x="1754931" y="-47"/>
                    <a:pt x="2077452" y="8814"/>
                  </a:cubicBezTo>
                  <a:cubicBezTo>
                    <a:pt x="2399973" y="17675"/>
                    <a:pt x="2493894" y="24763"/>
                    <a:pt x="2577182" y="72609"/>
                  </a:cubicBezTo>
                  <a:cubicBezTo>
                    <a:pt x="2660470" y="120455"/>
                    <a:pt x="2768568" y="251591"/>
                    <a:pt x="2577182" y="295893"/>
                  </a:cubicBezTo>
                  <a:cubicBezTo>
                    <a:pt x="2385796" y="340195"/>
                    <a:pt x="1428866" y="338423"/>
                    <a:pt x="1428866" y="338423"/>
                  </a:cubicBezTo>
                  <a:cubicBezTo>
                    <a:pt x="1051410" y="343739"/>
                    <a:pt x="539275" y="356145"/>
                    <a:pt x="312447" y="327791"/>
                  </a:cubicBezTo>
                  <a:cubicBezTo>
                    <a:pt x="85619" y="299438"/>
                    <a:pt x="110428" y="221465"/>
                    <a:pt x="67898" y="168302"/>
                  </a:cubicBezTo>
                  <a:cubicBezTo>
                    <a:pt x="25368" y="115139"/>
                    <a:pt x="-49060" y="33623"/>
                    <a:pt x="46633" y="8814"/>
                  </a:cubicBez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Tabuik</a:t>
              </a:r>
              <a:r>
                <a:rPr lang="en-US" sz="1600" dirty="0"/>
                <a:t> di Sumatra Barat</a:t>
              </a:r>
              <a:endParaRPr lang="id-ID" sz="16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7A27B8-9600-4740-B17E-701F63E8E093}"/>
                </a:ext>
              </a:extLst>
            </p:cNvPr>
            <p:cNvSpPr txBox="1"/>
            <p:nvPr/>
          </p:nvSpPr>
          <p:spPr>
            <a:xfrm>
              <a:off x="4237693" y="4407243"/>
              <a:ext cx="1508299" cy="200055"/>
            </a:xfrm>
            <a:prstGeom prst="rect">
              <a:avLst/>
            </a:prstGeom>
            <a:solidFill>
              <a:srgbClr val="FFFFFF">
                <a:alpha val="5098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700" dirty="0" err="1"/>
                <a:t>Sumber</a:t>
              </a:r>
              <a:r>
                <a:rPr lang="en-US" sz="700" dirty="0"/>
                <a:t>: commons.wikimedia.org</a:t>
              </a:r>
              <a:endParaRPr lang="en-ID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716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7F6E2F4-87F7-4779-8830-63C4EEBD3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" y="0"/>
            <a:ext cx="9142647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9917C8-9F07-46DE-8249-7C401BCF3E7B}"/>
              </a:ext>
            </a:extLst>
          </p:cNvPr>
          <p:cNvSpPr txBox="1"/>
          <p:nvPr/>
        </p:nvSpPr>
        <p:spPr>
          <a:xfrm>
            <a:off x="547146" y="590550"/>
            <a:ext cx="38400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Budaya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berupa</a:t>
            </a:r>
            <a:r>
              <a:rPr lang="en-ID" sz="2000" dirty="0"/>
              <a:t> </a:t>
            </a:r>
            <a:r>
              <a:rPr lang="en-ID" sz="2000" dirty="0" err="1"/>
              <a:t>tarian</a:t>
            </a:r>
            <a:r>
              <a:rPr lang="en-ID" sz="2000" dirty="0"/>
              <a:t> </a:t>
            </a:r>
            <a:r>
              <a:rPr lang="en-ID" sz="2000" dirty="0" err="1"/>
              <a:t>tradisional</a:t>
            </a:r>
            <a:r>
              <a:rPr lang="en-ID" sz="2000" dirty="0"/>
              <a:t>, </a:t>
            </a:r>
            <a:r>
              <a:rPr lang="en-ID" sz="2000" dirty="0" err="1"/>
              <a:t>pakaian</a:t>
            </a:r>
            <a:r>
              <a:rPr lang="en-ID" sz="2000" dirty="0"/>
              <a:t> </a:t>
            </a:r>
            <a:r>
              <a:rPr lang="en-ID" sz="2000" dirty="0" err="1"/>
              <a:t>adat</a:t>
            </a:r>
            <a:r>
              <a:rPr lang="en-ID" sz="2000" dirty="0"/>
              <a:t>, </a:t>
            </a:r>
            <a:r>
              <a:rPr lang="en-ID" sz="2000" dirty="0" err="1"/>
              <a:t>pertunjukan</a:t>
            </a:r>
            <a:r>
              <a:rPr lang="en-ID" sz="2000" dirty="0"/>
              <a:t> </a:t>
            </a:r>
            <a:r>
              <a:rPr lang="en-ID" sz="2000" dirty="0" err="1"/>
              <a:t>daerah</a:t>
            </a:r>
            <a:r>
              <a:rPr lang="en-ID" sz="2000" dirty="0"/>
              <a:t>, </a:t>
            </a:r>
            <a:r>
              <a:rPr lang="en-ID" sz="2000" dirty="0" err="1"/>
              <a:t>alat</a:t>
            </a:r>
            <a:r>
              <a:rPr lang="en-ID" sz="2000" dirty="0"/>
              <a:t> </a:t>
            </a:r>
            <a:r>
              <a:rPr lang="en-ID" sz="2000" dirty="0" err="1"/>
              <a:t>musik</a:t>
            </a:r>
            <a:r>
              <a:rPr lang="en-ID" sz="2000" dirty="0"/>
              <a:t>, dan </a:t>
            </a:r>
            <a:r>
              <a:rPr lang="en-ID" sz="2000" dirty="0" err="1"/>
              <a:t>makanan</a:t>
            </a:r>
            <a:r>
              <a:rPr lang="en-ID" sz="2000" dirty="0"/>
              <a:t> </a:t>
            </a:r>
            <a:r>
              <a:rPr lang="en-ID" sz="2000" dirty="0" err="1"/>
              <a:t>tradisional</a:t>
            </a:r>
            <a:r>
              <a:rPr lang="en-ID" sz="20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75118-1D13-497F-B218-BDCFF3D01621}"/>
              </a:ext>
            </a:extLst>
          </p:cNvPr>
          <p:cNvSpPr txBox="1"/>
          <p:nvPr/>
        </p:nvSpPr>
        <p:spPr>
          <a:xfrm>
            <a:off x="547146" y="2385358"/>
            <a:ext cx="33390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Berbagai</a:t>
            </a:r>
            <a:r>
              <a:rPr lang="en-ID" sz="2000" dirty="0"/>
              <a:t> </a:t>
            </a:r>
            <a:r>
              <a:rPr lang="en-ID" sz="2000" dirty="0" err="1"/>
              <a:t>perbedaan</a:t>
            </a:r>
            <a:r>
              <a:rPr lang="en-ID" sz="2000" dirty="0"/>
              <a:t> </a:t>
            </a:r>
            <a:r>
              <a:rPr lang="en-ID" sz="2000" dirty="0" err="1"/>
              <a:t>hasil</a:t>
            </a:r>
            <a:r>
              <a:rPr lang="en-ID" sz="2000" dirty="0"/>
              <a:t> </a:t>
            </a:r>
            <a:r>
              <a:rPr lang="en-ID" sz="2000" dirty="0" err="1"/>
              <a:t>budaya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boleh</a:t>
            </a:r>
            <a:r>
              <a:rPr lang="en-ID" sz="2000" dirty="0"/>
              <a:t> </a:t>
            </a:r>
            <a:r>
              <a:rPr lang="en-ID" sz="2000" dirty="0" err="1"/>
              <a:t>membuat</a:t>
            </a:r>
            <a:r>
              <a:rPr lang="en-ID" sz="2000" dirty="0"/>
              <a:t> </a:t>
            </a:r>
            <a:r>
              <a:rPr lang="en-ID" sz="2000" dirty="0" err="1"/>
              <a:t>bangsa</a:t>
            </a:r>
            <a:r>
              <a:rPr lang="en-ID" sz="2000" dirty="0"/>
              <a:t> Indonesia </a:t>
            </a:r>
            <a:r>
              <a:rPr lang="en-ID" sz="2000" dirty="0" err="1"/>
              <a:t>terpecah-belah</a:t>
            </a:r>
            <a:r>
              <a:rPr lang="en-ID" sz="2000" dirty="0"/>
              <a:t>, </a:t>
            </a:r>
            <a:r>
              <a:rPr lang="en-ID" sz="2000" dirty="0" err="1"/>
              <a:t>sehingga</a:t>
            </a:r>
            <a:r>
              <a:rPr lang="en-ID" sz="2000" dirty="0"/>
              <a:t> </a:t>
            </a:r>
            <a:r>
              <a:rPr lang="en-ID" sz="2000" dirty="0" err="1"/>
              <a:t>persatuan</a:t>
            </a:r>
            <a:r>
              <a:rPr lang="en-ID" sz="2000" dirty="0"/>
              <a:t> dan </a:t>
            </a:r>
            <a:r>
              <a:rPr lang="en-ID" sz="2000" dirty="0" err="1"/>
              <a:t>kesatuan</a:t>
            </a:r>
            <a:r>
              <a:rPr lang="en-ID" sz="2000" dirty="0"/>
              <a:t> </a:t>
            </a:r>
            <a:r>
              <a:rPr lang="en-ID" sz="2000" dirty="0" err="1"/>
              <a:t>bangsa</a:t>
            </a:r>
            <a:r>
              <a:rPr lang="en-ID" sz="2000" dirty="0"/>
              <a:t> </a:t>
            </a:r>
            <a:r>
              <a:rPr lang="en-ID" sz="2000" dirty="0" err="1"/>
              <a:t>tetap</a:t>
            </a:r>
            <a:r>
              <a:rPr lang="en-ID" sz="2000" dirty="0"/>
              <a:t> </a:t>
            </a:r>
            <a:r>
              <a:rPr lang="en-ID" sz="2000" dirty="0" err="1"/>
              <a:t>terjaga</a:t>
            </a:r>
            <a:r>
              <a:rPr lang="en-ID" sz="2000" dirty="0"/>
              <a:t>.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1B2BFC-7A22-4D5F-B33E-D3915D7B5E0E}"/>
              </a:ext>
            </a:extLst>
          </p:cNvPr>
          <p:cNvGrpSpPr/>
          <p:nvPr/>
        </p:nvGrpSpPr>
        <p:grpSpPr>
          <a:xfrm>
            <a:off x="4581280" y="104886"/>
            <a:ext cx="4163733" cy="1638877"/>
            <a:chOff x="4581280" y="104886"/>
            <a:chExt cx="4163733" cy="1638877"/>
          </a:xfrm>
        </p:grpSpPr>
        <p:sp>
          <p:nvSpPr>
            <p:cNvPr id="20" name="Curved Down Arrow 14">
              <a:extLst>
                <a:ext uri="{FF2B5EF4-FFF2-40B4-BE49-F238E27FC236}">
                  <a16:creationId xmlns:a16="http://schemas.microsoft.com/office/drawing/2014/main" id="{0333454E-DFB9-4639-A329-9D03AFBE7485}"/>
                </a:ext>
              </a:extLst>
            </p:cNvPr>
            <p:cNvSpPr/>
            <p:nvPr/>
          </p:nvSpPr>
          <p:spPr>
            <a:xfrm rot="10270875" flipV="1">
              <a:off x="5617903" y="282660"/>
              <a:ext cx="1081767" cy="379611"/>
            </a:xfrm>
            <a:prstGeom prst="curved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764EAE-4D06-4F43-BDD6-949FC4929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368" y="104886"/>
              <a:ext cx="2349645" cy="1638877"/>
            </a:xfrm>
            <a:prstGeom prst="ellipse">
              <a:avLst/>
            </a:prstGeom>
            <a:ln w="63500" cap="rnd">
              <a:solidFill>
                <a:schemeClr val="accent5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Freeform: Shape 36">
              <a:extLst>
                <a:ext uri="{FF2B5EF4-FFF2-40B4-BE49-F238E27FC236}">
                  <a16:creationId xmlns:a16="http://schemas.microsoft.com/office/drawing/2014/main" id="{B2A68767-6C5B-4D71-9146-42382F3D9760}"/>
                </a:ext>
              </a:extLst>
            </p:cNvPr>
            <p:cNvSpPr/>
            <p:nvPr/>
          </p:nvSpPr>
          <p:spPr>
            <a:xfrm>
              <a:off x="4581280" y="723564"/>
              <a:ext cx="1561392" cy="721555"/>
            </a:xfrm>
            <a:custGeom>
              <a:avLst/>
              <a:gdLst>
                <a:gd name="connsiteX0" fmla="*/ 46633 w 2683908"/>
                <a:gd name="connsiteY0" fmla="*/ 8814 h 345741"/>
                <a:gd name="connsiteX1" fmla="*/ 642056 w 2683908"/>
                <a:gd name="connsiteY1" fmla="*/ 19446 h 345741"/>
                <a:gd name="connsiteX2" fmla="*/ 2077452 w 2683908"/>
                <a:gd name="connsiteY2" fmla="*/ 8814 h 345741"/>
                <a:gd name="connsiteX3" fmla="*/ 2577182 w 2683908"/>
                <a:gd name="connsiteY3" fmla="*/ 72609 h 345741"/>
                <a:gd name="connsiteX4" fmla="*/ 2577182 w 2683908"/>
                <a:gd name="connsiteY4" fmla="*/ 295893 h 345741"/>
                <a:gd name="connsiteX5" fmla="*/ 1428866 w 2683908"/>
                <a:gd name="connsiteY5" fmla="*/ 338423 h 345741"/>
                <a:gd name="connsiteX6" fmla="*/ 312447 w 2683908"/>
                <a:gd name="connsiteY6" fmla="*/ 327791 h 345741"/>
                <a:gd name="connsiteX7" fmla="*/ 67898 w 2683908"/>
                <a:gd name="connsiteY7" fmla="*/ 168302 h 345741"/>
                <a:gd name="connsiteX8" fmla="*/ 46633 w 2683908"/>
                <a:gd name="connsiteY8" fmla="*/ 8814 h 34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3908" h="345741">
                  <a:moveTo>
                    <a:pt x="46633" y="8814"/>
                  </a:moveTo>
                  <a:cubicBezTo>
                    <a:pt x="142326" y="-15995"/>
                    <a:pt x="642056" y="19446"/>
                    <a:pt x="642056" y="19446"/>
                  </a:cubicBezTo>
                  <a:cubicBezTo>
                    <a:pt x="980526" y="19446"/>
                    <a:pt x="1754931" y="-47"/>
                    <a:pt x="2077452" y="8814"/>
                  </a:cubicBezTo>
                  <a:cubicBezTo>
                    <a:pt x="2399973" y="17675"/>
                    <a:pt x="2493894" y="24763"/>
                    <a:pt x="2577182" y="72609"/>
                  </a:cubicBezTo>
                  <a:cubicBezTo>
                    <a:pt x="2660470" y="120455"/>
                    <a:pt x="2768568" y="251591"/>
                    <a:pt x="2577182" y="295893"/>
                  </a:cubicBezTo>
                  <a:cubicBezTo>
                    <a:pt x="2385796" y="340195"/>
                    <a:pt x="1428866" y="338423"/>
                    <a:pt x="1428866" y="338423"/>
                  </a:cubicBezTo>
                  <a:cubicBezTo>
                    <a:pt x="1051410" y="343739"/>
                    <a:pt x="539275" y="356145"/>
                    <a:pt x="312447" y="327791"/>
                  </a:cubicBezTo>
                  <a:cubicBezTo>
                    <a:pt x="85619" y="299438"/>
                    <a:pt x="110428" y="221465"/>
                    <a:pt x="67898" y="168302"/>
                  </a:cubicBezTo>
                  <a:cubicBezTo>
                    <a:pt x="25368" y="115139"/>
                    <a:pt x="-49060" y="33623"/>
                    <a:pt x="46633" y="8814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Tarian</a:t>
              </a:r>
              <a:r>
                <a:rPr lang="en-US" sz="1600" dirty="0"/>
                <a:t> </a:t>
              </a:r>
              <a:r>
                <a:rPr lang="en-US" sz="1600" dirty="0" err="1"/>
                <a:t>tradisional</a:t>
              </a:r>
              <a:endParaRPr lang="id-ID" sz="16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98CC3C-EFDC-4087-82D7-F03EB043B8C5}"/>
                </a:ext>
              </a:extLst>
            </p:cNvPr>
            <p:cNvSpPr txBox="1"/>
            <p:nvPr/>
          </p:nvSpPr>
          <p:spPr>
            <a:xfrm>
              <a:off x="6705108" y="1252269"/>
              <a:ext cx="1508299" cy="200055"/>
            </a:xfrm>
            <a:prstGeom prst="rect">
              <a:avLst/>
            </a:prstGeom>
            <a:solidFill>
              <a:srgbClr val="FFFFFF">
                <a:alpha val="5098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700" dirty="0" err="1"/>
                <a:t>Sumber</a:t>
              </a:r>
              <a:r>
                <a:rPr lang="en-US" sz="700" dirty="0"/>
                <a:t>: commons.wikimedia.org</a:t>
              </a:r>
              <a:endParaRPr lang="en-ID" sz="7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57F4BC6-A11D-4D05-893E-598B093562BB}"/>
              </a:ext>
            </a:extLst>
          </p:cNvPr>
          <p:cNvGrpSpPr/>
          <p:nvPr/>
        </p:nvGrpSpPr>
        <p:grpSpPr>
          <a:xfrm>
            <a:off x="4532848" y="1582930"/>
            <a:ext cx="4615273" cy="1599655"/>
            <a:chOff x="4532848" y="1582930"/>
            <a:chExt cx="4615273" cy="1599655"/>
          </a:xfrm>
        </p:grpSpPr>
        <p:sp>
          <p:nvSpPr>
            <p:cNvPr id="16" name="Curved Down Arrow 14">
              <a:extLst>
                <a:ext uri="{FF2B5EF4-FFF2-40B4-BE49-F238E27FC236}">
                  <a16:creationId xmlns:a16="http://schemas.microsoft.com/office/drawing/2014/main" id="{74ECF0AC-2E5B-4ABD-AC79-02ADB5901B18}"/>
                </a:ext>
              </a:extLst>
            </p:cNvPr>
            <p:cNvSpPr/>
            <p:nvPr/>
          </p:nvSpPr>
          <p:spPr>
            <a:xfrm rot="12455892" flipV="1">
              <a:off x="6023376" y="1812478"/>
              <a:ext cx="1081767" cy="379611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8DD517-3EBD-49DA-9D95-5038AEE4D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" r="8750"/>
            <a:stretch/>
          </p:blipFill>
          <p:spPr>
            <a:xfrm>
              <a:off x="6766415" y="1582930"/>
              <a:ext cx="2381706" cy="1599655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8" name="Freeform: Shape 36">
              <a:extLst>
                <a:ext uri="{FF2B5EF4-FFF2-40B4-BE49-F238E27FC236}">
                  <a16:creationId xmlns:a16="http://schemas.microsoft.com/office/drawing/2014/main" id="{9D21785A-1AE2-46D9-BF09-70E3E5CDDC3F}"/>
                </a:ext>
              </a:extLst>
            </p:cNvPr>
            <p:cNvSpPr/>
            <p:nvPr/>
          </p:nvSpPr>
          <p:spPr>
            <a:xfrm>
              <a:off x="4532848" y="1888132"/>
              <a:ext cx="1561392" cy="721555"/>
            </a:xfrm>
            <a:custGeom>
              <a:avLst/>
              <a:gdLst>
                <a:gd name="connsiteX0" fmla="*/ 46633 w 2683908"/>
                <a:gd name="connsiteY0" fmla="*/ 8814 h 345741"/>
                <a:gd name="connsiteX1" fmla="*/ 642056 w 2683908"/>
                <a:gd name="connsiteY1" fmla="*/ 19446 h 345741"/>
                <a:gd name="connsiteX2" fmla="*/ 2077452 w 2683908"/>
                <a:gd name="connsiteY2" fmla="*/ 8814 h 345741"/>
                <a:gd name="connsiteX3" fmla="*/ 2577182 w 2683908"/>
                <a:gd name="connsiteY3" fmla="*/ 72609 h 345741"/>
                <a:gd name="connsiteX4" fmla="*/ 2577182 w 2683908"/>
                <a:gd name="connsiteY4" fmla="*/ 295893 h 345741"/>
                <a:gd name="connsiteX5" fmla="*/ 1428866 w 2683908"/>
                <a:gd name="connsiteY5" fmla="*/ 338423 h 345741"/>
                <a:gd name="connsiteX6" fmla="*/ 312447 w 2683908"/>
                <a:gd name="connsiteY6" fmla="*/ 327791 h 345741"/>
                <a:gd name="connsiteX7" fmla="*/ 67898 w 2683908"/>
                <a:gd name="connsiteY7" fmla="*/ 168302 h 345741"/>
                <a:gd name="connsiteX8" fmla="*/ 46633 w 2683908"/>
                <a:gd name="connsiteY8" fmla="*/ 8814 h 34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3908" h="345741">
                  <a:moveTo>
                    <a:pt x="46633" y="8814"/>
                  </a:moveTo>
                  <a:cubicBezTo>
                    <a:pt x="142326" y="-15995"/>
                    <a:pt x="642056" y="19446"/>
                    <a:pt x="642056" y="19446"/>
                  </a:cubicBezTo>
                  <a:cubicBezTo>
                    <a:pt x="980526" y="19446"/>
                    <a:pt x="1754931" y="-47"/>
                    <a:pt x="2077452" y="8814"/>
                  </a:cubicBezTo>
                  <a:cubicBezTo>
                    <a:pt x="2399973" y="17675"/>
                    <a:pt x="2493894" y="24763"/>
                    <a:pt x="2577182" y="72609"/>
                  </a:cubicBezTo>
                  <a:cubicBezTo>
                    <a:pt x="2660470" y="120455"/>
                    <a:pt x="2768568" y="251591"/>
                    <a:pt x="2577182" y="295893"/>
                  </a:cubicBezTo>
                  <a:cubicBezTo>
                    <a:pt x="2385796" y="340195"/>
                    <a:pt x="1428866" y="338423"/>
                    <a:pt x="1428866" y="338423"/>
                  </a:cubicBezTo>
                  <a:cubicBezTo>
                    <a:pt x="1051410" y="343739"/>
                    <a:pt x="539275" y="356145"/>
                    <a:pt x="312447" y="327791"/>
                  </a:cubicBezTo>
                  <a:cubicBezTo>
                    <a:pt x="85619" y="299438"/>
                    <a:pt x="110428" y="221465"/>
                    <a:pt x="67898" y="168302"/>
                  </a:cubicBezTo>
                  <a:cubicBezTo>
                    <a:pt x="25368" y="115139"/>
                    <a:pt x="-49060" y="33623"/>
                    <a:pt x="46633" y="8814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Makanan</a:t>
              </a:r>
              <a:r>
                <a:rPr lang="en-US" sz="1600" dirty="0"/>
                <a:t> </a:t>
              </a:r>
              <a:r>
                <a:rPr lang="en-US" sz="1600" dirty="0" err="1"/>
                <a:t>tradisional</a:t>
              </a:r>
              <a:endParaRPr lang="id-ID" sz="16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03BF28-2D9E-42CA-95C8-D12BEE6758D8}"/>
                </a:ext>
              </a:extLst>
            </p:cNvPr>
            <p:cNvSpPr txBox="1"/>
            <p:nvPr/>
          </p:nvSpPr>
          <p:spPr>
            <a:xfrm>
              <a:off x="7279675" y="2687447"/>
              <a:ext cx="1508299" cy="200055"/>
            </a:xfrm>
            <a:prstGeom prst="rect">
              <a:avLst/>
            </a:prstGeom>
            <a:solidFill>
              <a:srgbClr val="FFFFFF">
                <a:alpha val="5098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700" dirty="0" err="1"/>
                <a:t>Sumber</a:t>
              </a:r>
              <a:r>
                <a:rPr lang="en-US" sz="700" dirty="0"/>
                <a:t>: commons.wikimedia.org</a:t>
              </a:r>
              <a:endParaRPr lang="en-ID" sz="7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16798B-694B-493A-8136-9053CB0FC7C4}"/>
              </a:ext>
            </a:extLst>
          </p:cNvPr>
          <p:cNvGrpSpPr/>
          <p:nvPr/>
        </p:nvGrpSpPr>
        <p:grpSpPr>
          <a:xfrm>
            <a:off x="3886200" y="2645866"/>
            <a:ext cx="3724275" cy="2068419"/>
            <a:chOff x="3886200" y="2645866"/>
            <a:chExt cx="3724275" cy="2068419"/>
          </a:xfrm>
        </p:grpSpPr>
        <p:sp>
          <p:nvSpPr>
            <p:cNvPr id="4" name="Curved Down Arrow 14">
              <a:extLst>
                <a:ext uri="{FF2B5EF4-FFF2-40B4-BE49-F238E27FC236}">
                  <a16:creationId xmlns:a16="http://schemas.microsoft.com/office/drawing/2014/main" id="{E52B2B79-313D-44E7-8804-08BC9FACF8C6}"/>
                </a:ext>
              </a:extLst>
            </p:cNvPr>
            <p:cNvSpPr/>
            <p:nvPr/>
          </p:nvSpPr>
          <p:spPr>
            <a:xfrm rot="6561844">
              <a:off x="5315347" y="3754882"/>
              <a:ext cx="1081767" cy="506286"/>
            </a:xfrm>
            <a:prstGeom prst="curved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DEE9052-8619-4EC8-B348-63E6EDF70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817" y="2645866"/>
              <a:ext cx="2450658" cy="1638877"/>
            </a:xfrm>
            <a:prstGeom prst="ellipse">
              <a:avLst/>
            </a:prstGeom>
            <a:ln w="63500" cap="rnd">
              <a:solidFill>
                <a:schemeClr val="accent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Freeform: Shape 36">
              <a:extLst>
                <a:ext uri="{FF2B5EF4-FFF2-40B4-BE49-F238E27FC236}">
                  <a16:creationId xmlns:a16="http://schemas.microsoft.com/office/drawing/2014/main" id="{A1490E25-4AAD-4913-9CF3-1847BC348173}"/>
                </a:ext>
              </a:extLst>
            </p:cNvPr>
            <p:cNvSpPr/>
            <p:nvPr/>
          </p:nvSpPr>
          <p:spPr>
            <a:xfrm>
              <a:off x="3886200" y="3992730"/>
              <a:ext cx="1561392" cy="721555"/>
            </a:xfrm>
            <a:custGeom>
              <a:avLst/>
              <a:gdLst>
                <a:gd name="connsiteX0" fmla="*/ 46633 w 2683908"/>
                <a:gd name="connsiteY0" fmla="*/ 8814 h 345741"/>
                <a:gd name="connsiteX1" fmla="*/ 642056 w 2683908"/>
                <a:gd name="connsiteY1" fmla="*/ 19446 h 345741"/>
                <a:gd name="connsiteX2" fmla="*/ 2077452 w 2683908"/>
                <a:gd name="connsiteY2" fmla="*/ 8814 h 345741"/>
                <a:gd name="connsiteX3" fmla="*/ 2577182 w 2683908"/>
                <a:gd name="connsiteY3" fmla="*/ 72609 h 345741"/>
                <a:gd name="connsiteX4" fmla="*/ 2577182 w 2683908"/>
                <a:gd name="connsiteY4" fmla="*/ 295893 h 345741"/>
                <a:gd name="connsiteX5" fmla="*/ 1428866 w 2683908"/>
                <a:gd name="connsiteY5" fmla="*/ 338423 h 345741"/>
                <a:gd name="connsiteX6" fmla="*/ 312447 w 2683908"/>
                <a:gd name="connsiteY6" fmla="*/ 327791 h 345741"/>
                <a:gd name="connsiteX7" fmla="*/ 67898 w 2683908"/>
                <a:gd name="connsiteY7" fmla="*/ 168302 h 345741"/>
                <a:gd name="connsiteX8" fmla="*/ 46633 w 2683908"/>
                <a:gd name="connsiteY8" fmla="*/ 8814 h 34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3908" h="345741">
                  <a:moveTo>
                    <a:pt x="46633" y="8814"/>
                  </a:moveTo>
                  <a:cubicBezTo>
                    <a:pt x="142326" y="-15995"/>
                    <a:pt x="642056" y="19446"/>
                    <a:pt x="642056" y="19446"/>
                  </a:cubicBezTo>
                  <a:cubicBezTo>
                    <a:pt x="980526" y="19446"/>
                    <a:pt x="1754931" y="-47"/>
                    <a:pt x="2077452" y="8814"/>
                  </a:cubicBezTo>
                  <a:cubicBezTo>
                    <a:pt x="2399973" y="17675"/>
                    <a:pt x="2493894" y="24763"/>
                    <a:pt x="2577182" y="72609"/>
                  </a:cubicBezTo>
                  <a:cubicBezTo>
                    <a:pt x="2660470" y="120455"/>
                    <a:pt x="2768568" y="251591"/>
                    <a:pt x="2577182" y="295893"/>
                  </a:cubicBezTo>
                  <a:cubicBezTo>
                    <a:pt x="2385796" y="340195"/>
                    <a:pt x="1428866" y="338423"/>
                    <a:pt x="1428866" y="338423"/>
                  </a:cubicBezTo>
                  <a:cubicBezTo>
                    <a:pt x="1051410" y="343739"/>
                    <a:pt x="539275" y="356145"/>
                    <a:pt x="312447" y="327791"/>
                  </a:cubicBezTo>
                  <a:cubicBezTo>
                    <a:pt x="85619" y="299438"/>
                    <a:pt x="110428" y="221465"/>
                    <a:pt x="67898" y="168302"/>
                  </a:cubicBezTo>
                  <a:cubicBezTo>
                    <a:pt x="25368" y="115139"/>
                    <a:pt x="-49060" y="33623"/>
                    <a:pt x="46633" y="8814"/>
                  </a:cubicBez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Alat </a:t>
              </a:r>
              <a:r>
                <a:rPr lang="en-US" sz="1600" dirty="0" err="1"/>
                <a:t>musik</a:t>
              </a:r>
              <a:r>
                <a:rPr lang="en-US" sz="1600" dirty="0"/>
                <a:t> </a:t>
              </a:r>
              <a:r>
                <a:rPr lang="en-US" sz="1600" dirty="0" err="1"/>
                <a:t>tradisional</a:t>
              </a:r>
              <a:endParaRPr lang="id-ID" sz="16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DA0DA0F-4910-40A5-9942-BF32118B7A6D}"/>
                </a:ext>
              </a:extLst>
            </p:cNvPr>
            <p:cNvSpPr txBox="1"/>
            <p:nvPr/>
          </p:nvSpPr>
          <p:spPr>
            <a:xfrm>
              <a:off x="5725842" y="3891231"/>
              <a:ext cx="1508299" cy="200055"/>
            </a:xfrm>
            <a:prstGeom prst="rect">
              <a:avLst/>
            </a:prstGeom>
            <a:solidFill>
              <a:srgbClr val="FFFFFF">
                <a:alpha val="5098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700" dirty="0" err="1"/>
                <a:t>Sumber</a:t>
              </a:r>
              <a:r>
                <a:rPr lang="en-US" sz="700" dirty="0"/>
                <a:t>: commons.wikimedia.org</a:t>
              </a:r>
              <a:endParaRPr lang="en-ID" sz="700" dirty="0"/>
            </a:p>
          </p:txBody>
        </p:sp>
      </p:grpSp>
      <p:pic>
        <p:nvPicPr>
          <p:cNvPr id="33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80A0DC95-E138-4C97-8330-69F2E4CAB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52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46AA67-E9D2-4F6C-AC92-C63457854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96" y="3478"/>
            <a:ext cx="3282755" cy="49216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E9C2BE-98A0-49A5-AAC9-0B58D23472E5}"/>
              </a:ext>
            </a:extLst>
          </p:cNvPr>
          <p:cNvSpPr/>
          <p:nvPr/>
        </p:nvSpPr>
        <p:spPr>
          <a:xfrm>
            <a:off x="-19051" y="-38100"/>
            <a:ext cx="6057428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Up Arrow 16">
            <a:extLst>
              <a:ext uri="{FF2B5EF4-FFF2-40B4-BE49-F238E27FC236}">
                <a16:creationId xmlns:a16="http://schemas.microsoft.com/office/drawing/2014/main" id="{317BD0D5-E0EC-426A-997E-89AC4A789E8F}"/>
              </a:ext>
            </a:extLst>
          </p:cNvPr>
          <p:cNvSpPr/>
          <p:nvPr/>
        </p:nvSpPr>
        <p:spPr>
          <a:xfrm rot="9823146">
            <a:off x="5187706" y="3683385"/>
            <a:ext cx="1127076" cy="539850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6" name="Picture 15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9" name="Rounded Rectangle 18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D4413F4-6878-42BA-88D0-0BA46B6F96F7}"/>
              </a:ext>
            </a:extLst>
          </p:cNvPr>
          <p:cNvSpPr txBox="1"/>
          <p:nvPr/>
        </p:nvSpPr>
        <p:spPr>
          <a:xfrm>
            <a:off x="380472" y="1403687"/>
            <a:ext cx="47249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Adat</a:t>
            </a:r>
            <a:r>
              <a:rPr lang="en-ID" sz="2000" dirty="0"/>
              <a:t> </a:t>
            </a:r>
            <a:r>
              <a:rPr lang="en-ID" sz="2000" dirty="0" err="1"/>
              <a:t>istiadat</a:t>
            </a:r>
            <a:r>
              <a:rPr lang="en-ID" sz="2000" dirty="0"/>
              <a:t> </a:t>
            </a:r>
            <a:r>
              <a:rPr lang="en-ID" sz="2000" dirty="0" err="1"/>
              <a:t>terbentuk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kebiasaan</a:t>
            </a:r>
            <a:r>
              <a:rPr lang="en-ID" sz="2000" dirty="0"/>
              <a:t> </a:t>
            </a:r>
            <a:r>
              <a:rPr lang="en-ID" sz="2000" dirty="0" err="1"/>
              <a:t>masyarakat</a:t>
            </a:r>
            <a:r>
              <a:rPr lang="en-ID" sz="2000" dirty="0"/>
              <a:t> yang </a:t>
            </a:r>
            <a:r>
              <a:rPr lang="en-ID" sz="2000" dirty="0" err="1"/>
              <a:t>dilakukan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berulang-ulang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waktu</a:t>
            </a:r>
            <a:r>
              <a:rPr lang="en-ID" sz="2000" dirty="0"/>
              <a:t> yang lama.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13815D-41C9-4C1E-85FE-EADC586C2BDC}"/>
              </a:ext>
            </a:extLst>
          </p:cNvPr>
          <p:cNvSpPr txBox="1"/>
          <p:nvPr/>
        </p:nvSpPr>
        <p:spPr>
          <a:xfrm>
            <a:off x="380472" y="2933194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Adat</a:t>
            </a:r>
            <a:r>
              <a:rPr lang="en-ID" sz="2000" dirty="0"/>
              <a:t> </a:t>
            </a:r>
            <a:r>
              <a:rPr lang="en-ID" sz="2000" dirty="0" err="1"/>
              <a:t>istiadat</a:t>
            </a:r>
            <a:r>
              <a:rPr lang="en-ID" sz="2000" dirty="0"/>
              <a:t> </a:t>
            </a:r>
            <a:r>
              <a:rPr lang="en-ID" sz="2000" dirty="0" err="1"/>
              <a:t>kemudian</a:t>
            </a:r>
            <a:r>
              <a:rPr lang="en-ID" sz="2000" dirty="0"/>
              <a:t> </a:t>
            </a:r>
            <a:r>
              <a:rPr lang="en-ID" sz="2000" dirty="0" err="1"/>
              <a:t>menjadi</a:t>
            </a:r>
            <a:r>
              <a:rPr lang="en-ID" sz="2000" dirty="0"/>
              <a:t> tata </a:t>
            </a:r>
            <a:r>
              <a:rPr lang="en-ID" sz="2000" dirty="0" err="1"/>
              <a:t>tertib</a:t>
            </a:r>
            <a:r>
              <a:rPr lang="en-ID" sz="2000" dirty="0"/>
              <a:t> yang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dipatuhi</a:t>
            </a:r>
            <a:r>
              <a:rPr lang="en-ID" sz="2000" dirty="0"/>
              <a:t> oleh </a:t>
            </a:r>
            <a:r>
              <a:rPr lang="en-ID" sz="2000" dirty="0" err="1"/>
              <a:t>seluruh</a:t>
            </a:r>
            <a:r>
              <a:rPr lang="en-ID" sz="2000" dirty="0"/>
              <a:t> </a:t>
            </a:r>
            <a:r>
              <a:rPr lang="en-ID" sz="2000" dirty="0" err="1"/>
              <a:t>anggota</a:t>
            </a:r>
            <a:r>
              <a:rPr lang="en-ID" sz="2000" dirty="0"/>
              <a:t> </a:t>
            </a:r>
            <a:r>
              <a:rPr lang="en-ID" sz="2000" dirty="0" err="1"/>
              <a:t>masyarakat</a:t>
            </a:r>
            <a:r>
              <a:rPr lang="en-ID" sz="20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84AA7-43A3-42EF-BA7A-3C26E9A36C24}"/>
              </a:ext>
            </a:extLst>
          </p:cNvPr>
          <p:cNvSpPr txBox="1"/>
          <p:nvPr/>
        </p:nvSpPr>
        <p:spPr>
          <a:xfrm>
            <a:off x="6038377" y="440055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Sumber</a:t>
            </a:r>
            <a:r>
              <a:rPr lang="en-US" sz="800" dirty="0"/>
              <a:t>: shutterstock.com</a:t>
            </a:r>
            <a:endParaRPr lang="en-ID" sz="800" dirty="0"/>
          </a:p>
        </p:txBody>
      </p:sp>
      <p:pic>
        <p:nvPicPr>
          <p:cNvPr id="5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6669C685-51C2-4FD1-97E7-913D585D1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0E9FC1-8221-45D6-A98A-EEC2B50501CA}"/>
              </a:ext>
            </a:extLst>
          </p:cNvPr>
          <p:cNvSpPr txBox="1"/>
          <p:nvPr/>
        </p:nvSpPr>
        <p:spPr>
          <a:xfrm>
            <a:off x="4225858" y="4246662"/>
            <a:ext cx="181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siraman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411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4D2EEDE-B8CD-400B-A35C-6518EBA99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" y="0"/>
            <a:ext cx="9116641" cy="51435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C53C707-2399-4030-AF89-749E321F5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475780"/>
            <a:ext cx="4772025" cy="335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D1A68BD-A819-450F-A4D7-0E34836A73C8}"/>
              </a:ext>
            </a:extLst>
          </p:cNvPr>
          <p:cNvGrpSpPr/>
          <p:nvPr/>
        </p:nvGrpSpPr>
        <p:grpSpPr>
          <a:xfrm>
            <a:off x="457200" y="442081"/>
            <a:ext cx="5238750" cy="835025"/>
            <a:chOff x="457200" y="442081"/>
            <a:chExt cx="5238750" cy="835025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711574F5-CEBF-4623-90B5-B1F6B810EAC5}"/>
                </a:ext>
              </a:extLst>
            </p:cNvPr>
            <p:cNvSpPr/>
            <p:nvPr/>
          </p:nvSpPr>
          <p:spPr>
            <a:xfrm>
              <a:off x="457200" y="442081"/>
              <a:ext cx="5238750" cy="8350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1FF58D-33F8-41B9-A836-5ABD9645C376}"/>
                </a:ext>
              </a:extLst>
            </p:cNvPr>
            <p:cNvSpPr txBox="1"/>
            <p:nvPr/>
          </p:nvSpPr>
          <p:spPr>
            <a:xfrm>
              <a:off x="590550" y="504623"/>
              <a:ext cx="51054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 err="1"/>
                <a:t>Adat</a:t>
              </a:r>
              <a:r>
                <a:rPr lang="en-ID" dirty="0"/>
                <a:t> </a:t>
              </a:r>
              <a:r>
                <a:rPr lang="en-ID" dirty="0" err="1"/>
                <a:t>istiadat</a:t>
              </a:r>
              <a:r>
                <a:rPr lang="en-ID" dirty="0"/>
                <a:t> </a:t>
              </a:r>
              <a:r>
                <a:rPr lang="en-ID" dirty="0" err="1"/>
                <a:t>merupakan</a:t>
              </a:r>
              <a:r>
                <a:rPr lang="en-ID" dirty="0"/>
                <a:t> </a:t>
              </a:r>
              <a:r>
                <a:rPr lang="en-ID" dirty="0" err="1"/>
                <a:t>pedoman</a:t>
              </a:r>
              <a:r>
                <a:rPr lang="en-ID" dirty="0"/>
                <a:t> </a:t>
              </a:r>
              <a:r>
                <a:rPr lang="en-ID" dirty="0" err="1"/>
                <a:t>masyarakat</a:t>
              </a:r>
              <a:r>
                <a:rPr lang="en-ID" dirty="0"/>
                <a:t> </a:t>
              </a:r>
              <a:r>
                <a:rPr lang="en-ID" dirty="0" err="1"/>
                <a:t>dalam</a:t>
              </a:r>
              <a:r>
                <a:rPr lang="en-ID" dirty="0"/>
                <a:t> </a:t>
              </a:r>
              <a:r>
                <a:rPr lang="en-ID" dirty="0" err="1"/>
                <a:t>bersikap</a:t>
              </a:r>
              <a:r>
                <a:rPr lang="en-ID" dirty="0"/>
                <a:t> dan </a:t>
              </a:r>
              <a:r>
                <a:rPr lang="en-ID" dirty="0" err="1"/>
                <a:t>bertingkah</a:t>
              </a:r>
              <a:r>
                <a:rPr lang="en-ID" dirty="0"/>
                <a:t> </a:t>
              </a:r>
              <a:r>
                <a:rPr lang="en-ID" dirty="0" err="1"/>
                <a:t>laku</a:t>
              </a:r>
              <a:r>
                <a:rPr lang="en-ID" dirty="0"/>
                <a:t>.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3D4EFC-845A-4EAB-8C6C-7562A365C007}"/>
              </a:ext>
            </a:extLst>
          </p:cNvPr>
          <p:cNvSpPr txBox="1"/>
          <p:nvPr/>
        </p:nvSpPr>
        <p:spPr>
          <a:xfrm>
            <a:off x="561975" y="1495747"/>
            <a:ext cx="3276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melaksanakan</a:t>
            </a:r>
            <a:r>
              <a:rPr lang="en-ID" dirty="0"/>
              <a:t> </a:t>
            </a:r>
            <a:r>
              <a:rPr lang="en-ID" dirty="0" err="1"/>
              <a:t>adat</a:t>
            </a:r>
            <a:r>
              <a:rPr lang="en-ID" dirty="0"/>
              <a:t> </a:t>
            </a:r>
            <a:r>
              <a:rPr lang="en-ID" dirty="0" err="1"/>
              <a:t>istiadat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penuh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167F1C-8232-4CE7-B604-D7663FD2C6AE}"/>
              </a:ext>
            </a:extLst>
          </p:cNvPr>
          <p:cNvSpPr txBox="1"/>
          <p:nvPr/>
        </p:nvSpPr>
        <p:spPr>
          <a:xfrm>
            <a:off x="590550" y="2865501"/>
            <a:ext cx="3124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yang </a:t>
            </a:r>
            <a:r>
              <a:rPr lang="en-ID" dirty="0" err="1"/>
              <a:t>melanggar</a:t>
            </a:r>
            <a:r>
              <a:rPr lang="en-ID" dirty="0"/>
              <a:t> </a:t>
            </a:r>
            <a:r>
              <a:rPr lang="en-ID" dirty="0" err="1"/>
              <a:t>adat</a:t>
            </a:r>
            <a:r>
              <a:rPr lang="en-ID" dirty="0"/>
              <a:t> </a:t>
            </a:r>
            <a:r>
              <a:rPr lang="en-ID" dirty="0" err="1"/>
              <a:t>istiadat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mendapat</a:t>
            </a:r>
            <a:r>
              <a:rPr lang="en-ID" dirty="0"/>
              <a:t> </a:t>
            </a:r>
            <a:r>
              <a:rPr lang="en-ID" dirty="0" err="1"/>
              <a:t>sanksi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cibiran</a:t>
            </a:r>
            <a:r>
              <a:rPr lang="en-ID" dirty="0"/>
              <a:t>, </a:t>
            </a:r>
            <a:r>
              <a:rPr lang="en-ID" dirty="0" err="1"/>
              <a:t>teguran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dikucilkan</a:t>
            </a:r>
            <a:r>
              <a:rPr lang="en-ID" dirty="0"/>
              <a:t> oleh orang-orang di </a:t>
            </a:r>
            <a:r>
              <a:rPr lang="en-ID" dirty="0" err="1"/>
              <a:t>sekitarnya</a:t>
            </a:r>
            <a:r>
              <a:rPr lang="en-ID" dirty="0"/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8762CD-6A77-41B6-BA6B-5524F613CBA0}"/>
              </a:ext>
            </a:extLst>
          </p:cNvPr>
          <p:cNvSpPr txBox="1"/>
          <p:nvPr/>
        </p:nvSpPr>
        <p:spPr>
          <a:xfrm>
            <a:off x="4343400" y="4543526"/>
            <a:ext cx="2209800" cy="215444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800" dirty="0" err="1"/>
              <a:t>Sumber</a:t>
            </a:r>
            <a:r>
              <a:rPr lang="en-US" sz="800" dirty="0"/>
              <a:t>: commons.wikimedia.org</a:t>
            </a:r>
            <a:endParaRPr lang="en-ID" sz="800" dirty="0"/>
          </a:p>
        </p:txBody>
      </p:sp>
      <p:pic>
        <p:nvPicPr>
          <p:cNvPr id="4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6BF65687-E414-4299-BE93-6A887004A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F3B8DF5-5303-44AE-8F2F-496904AF1056}"/>
              </a:ext>
            </a:extLst>
          </p:cNvPr>
          <p:cNvGrpSpPr/>
          <p:nvPr/>
        </p:nvGrpSpPr>
        <p:grpSpPr>
          <a:xfrm>
            <a:off x="6482940" y="705120"/>
            <a:ext cx="2424346" cy="1051659"/>
            <a:chOff x="6482940" y="705120"/>
            <a:chExt cx="2424346" cy="1051659"/>
          </a:xfrm>
        </p:grpSpPr>
        <p:sp>
          <p:nvSpPr>
            <p:cNvPr id="6" name="Curved Up Arrow 16">
              <a:extLst>
                <a:ext uri="{FF2B5EF4-FFF2-40B4-BE49-F238E27FC236}">
                  <a16:creationId xmlns:a16="http://schemas.microsoft.com/office/drawing/2014/main" id="{DE4AAD75-8CEE-4F74-95C4-20B4F5E96A0C}"/>
                </a:ext>
              </a:extLst>
            </p:cNvPr>
            <p:cNvSpPr/>
            <p:nvPr/>
          </p:nvSpPr>
          <p:spPr>
            <a:xfrm rot="7840195" flipH="1">
              <a:off x="6232158" y="955902"/>
              <a:ext cx="1051659" cy="550095"/>
            </a:xfrm>
            <a:prstGeom prst="curvedUp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61F53B-E676-4D05-BF42-BE2704EB5F39}"/>
                </a:ext>
              </a:extLst>
            </p:cNvPr>
            <p:cNvSpPr txBox="1"/>
            <p:nvPr/>
          </p:nvSpPr>
          <p:spPr>
            <a:xfrm>
              <a:off x="7170913" y="1046283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Adat</a:t>
              </a:r>
              <a:r>
                <a:rPr lang="en-US" dirty="0"/>
                <a:t> </a:t>
              </a:r>
              <a:r>
                <a:rPr lang="en-US" dirty="0" err="1"/>
                <a:t>Sisingaan</a:t>
              </a:r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76138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98F335-B042-48D5-B6BC-F31FC4B83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9" y="182651"/>
            <a:ext cx="3698184" cy="2628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A8EB0B-328B-4618-A09E-7FBA79E96C71}"/>
              </a:ext>
            </a:extLst>
          </p:cNvPr>
          <p:cNvSpPr txBox="1"/>
          <p:nvPr/>
        </p:nvSpPr>
        <p:spPr>
          <a:xfrm>
            <a:off x="755920" y="647763"/>
            <a:ext cx="3352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chemeClr val="bg1"/>
                </a:solidFill>
              </a:rPr>
              <a:t>Adat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istiadat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berlaku</a:t>
            </a:r>
            <a:r>
              <a:rPr lang="en-ID" dirty="0">
                <a:solidFill>
                  <a:schemeClr val="bg1"/>
                </a:solidFill>
              </a:rPr>
              <a:t> di </a:t>
            </a:r>
            <a:r>
              <a:rPr lang="en-ID" dirty="0" err="1">
                <a:solidFill>
                  <a:schemeClr val="bg1"/>
                </a:solidFill>
              </a:rPr>
              <a:t>setiap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daerah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berbeda-beda</a:t>
            </a:r>
            <a:r>
              <a:rPr lang="en-ID" dirty="0">
                <a:solidFill>
                  <a:schemeClr val="bg1"/>
                </a:solidFill>
              </a:rPr>
              <a:t>. Oleh </a:t>
            </a:r>
            <a:r>
              <a:rPr lang="en-ID" dirty="0" err="1">
                <a:solidFill>
                  <a:schemeClr val="bg1"/>
                </a:solidFill>
              </a:rPr>
              <a:t>karena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itu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kita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harus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menghormati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perbedaan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tersebut</a:t>
            </a:r>
            <a:r>
              <a:rPr lang="en-ID" dirty="0">
                <a:solidFill>
                  <a:schemeClr val="bg1"/>
                </a:solidFill>
              </a:rPr>
              <a:t> agar </a:t>
            </a:r>
            <a:r>
              <a:rPr lang="en-ID" dirty="0" err="1">
                <a:solidFill>
                  <a:schemeClr val="bg1"/>
                </a:solidFill>
              </a:rPr>
              <a:t>dapat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hidup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rukun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2C5000-599D-422E-84C8-D8B9E1B283F1}"/>
              </a:ext>
            </a:extLst>
          </p:cNvPr>
          <p:cNvGrpSpPr/>
          <p:nvPr/>
        </p:nvGrpSpPr>
        <p:grpSpPr>
          <a:xfrm>
            <a:off x="5169954" y="3020020"/>
            <a:ext cx="2651655" cy="1477328"/>
            <a:chOff x="5169954" y="3020020"/>
            <a:chExt cx="2651655" cy="14773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CA17322-BB6C-416D-9D4D-A8A11E2E7B4F}"/>
                </a:ext>
              </a:extLst>
            </p:cNvPr>
            <p:cNvSpPr/>
            <p:nvPr/>
          </p:nvSpPr>
          <p:spPr>
            <a:xfrm>
              <a:off x="5169954" y="3020020"/>
              <a:ext cx="2651655" cy="1477328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9633D1-6CB2-4F11-A547-D4307B63C743}"/>
                </a:ext>
              </a:extLst>
            </p:cNvPr>
            <p:cNvSpPr txBox="1"/>
            <p:nvPr/>
          </p:nvSpPr>
          <p:spPr>
            <a:xfrm>
              <a:off x="5405170" y="3670072"/>
              <a:ext cx="218122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U</a:t>
              </a:r>
              <a:r>
                <a:rPr lang="en-ID" sz="1600" dirty="0" err="1"/>
                <a:t>pacara</a:t>
              </a:r>
              <a:r>
                <a:rPr lang="en-ID" sz="1600" dirty="0"/>
                <a:t> </a:t>
              </a:r>
              <a:r>
                <a:rPr lang="en-ID" sz="1600" dirty="0" err="1"/>
                <a:t>adat</a:t>
              </a:r>
              <a:r>
                <a:rPr lang="en-ID" sz="1600" dirty="0"/>
                <a:t> </a:t>
              </a:r>
              <a:r>
                <a:rPr lang="en-ID" sz="1600" dirty="0" err="1"/>
                <a:t>kebo-keboan</a:t>
              </a:r>
              <a:r>
                <a:rPr lang="en-ID" sz="1600" dirty="0"/>
                <a:t> di </a:t>
              </a:r>
              <a:r>
                <a:rPr lang="en-ID" sz="1600" dirty="0" err="1"/>
                <a:t>jawa</a:t>
              </a:r>
              <a:r>
                <a:rPr lang="en-ID" sz="1600" dirty="0"/>
                <a:t> Timur.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D3A12B-2798-43E8-98B6-276E95EDE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2" y="0"/>
            <a:ext cx="4749798" cy="3562350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839395-8DEA-458F-8B17-9259B74B37ED}"/>
              </a:ext>
            </a:extLst>
          </p:cNvPr>
          <p:cNvSpPr txBox="1"/>
          <p:nvPr/>
        </p:nvSpPr>
        <p:spPr>
          <a:xfrm>
            <a:off x="5954792" y="3218764"/>
            <a:ext cx="1638835" cy="20005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700" dirty="0" err="1"/>
              <a:t>Sumber</a:t>
            </a:r>
            <a:r>
              <a:rPr lang="en-US" sz="700" dirty="0"/>
              <a:t>: commons.wikimedia.org</a:t>
            </a:r>
            <a:endParaRPr lang="en-ID" sz="7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6DD912-6ED7-4A2E-A29B-E8853F11087A}"/>
              </a:ext>
            </a:extLst>
          </p:cNvPr>
          <p:cNvGrpSpPr/>
          <p:nvPr/>
        </p:nvGrpSpPr>
        <p:grpSpPr>
          <a:xfrm>
            <a:off x="676481" y="3013213"/>
            <a:ext cx="4246970" cy="1649713"/>
            <a:chOff x="676481" y="3013213"/>
            <a:chExt cx="4246970" cy="164971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9A22E8-9753-441F-8D78-67EE41794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81" y="3013213"/>
              <a:ext cx="4246970" cy="164971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131CDA-E346-4792-A696-F171DA5BB7BF}"/>
                </a:ext>
              </a:extLst>
            </p:cNvPr>
            <p:cNvSpPr txBox="1"/>
            <p:nvPr/>
          </p:nvSpPr>
          <p:spPr>
            <a:xfrm>
              <a:off x="981952" y="3360445"/>
              <a:ext cx="379558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>
                  <a:solidFill>
                    <a:schemeClr val="bg1"/>
                  </a:solidFill>
                </a:rPr>
                <a:t>Jika </a:t>
              </a:r>
              <a:r>
                <a:rPr lang="en-ID" dirty="0" err="1">
                  <a:solidFill>
                    <a:schemeClr val="bg1"/>
                  </a:solidFill>
                </a:rPr>
                <a:t>kita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tidak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mau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menghormati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adat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istiadat</a:t>
              </a:r>
              <a:r>
                <a:rPr lang="en-ID" dirty="0">
                  <a:solidFill>
                    <a:schemeClr val="bg1"/>
                  </a:solidFill>
                </a:rPr>
                <a:t> yang </a:t>
              </a:r>
              <a:r>
                <a:rPr lang="en-ID" dirty="0" err="1">
                  <a:solidFill>
                    <a:schemeClr val="bg1"/>
                  </a:solidFill>
                </a:rPr>
                <a:t>berlaku</a:t>
              </a:r>
              <a:r>
                <a:rPr lang="en-ID" dirty="0">
                  <a:solidFill>
                    <a:schemeClr val="bg1"/>
                  </a:solidFill>
                </a:rPr>
                <a:t> di </a:t>
              </a:r>
              <a:r>
                <a:rPr lang="en-ID" dirty="0" err="1">
                  <a:solidFill>
                    <a:schemeClr val="bg1"/>
                  </a:solidFill>
                </a:rPr>
                <a:t>suatu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daerah</a:t>
              </a:r>
              <a:r>
                <a:rPr lang="en-ID" dirty="0">
                  <a:solidFill>
                    <a:schemeClr val="bg1"/>
                  </a:solidFill>
                </a:rPr>
                <a:t>, </a:t>
              </a:r>
              <a:r>
                <a:rPr lang="en-ID" dirty="0" err="1">
                  <a:solidFill>
                    <a:schemeClr val="bg1"/>
                  </a:solidFill>
                </a:rPr>
                <a:t>akan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timbul</a:t>
              </a:r>
              <a:r>
                <a:rPr lang="en-ID" dirty="0">
                  <a:solidFill>
                    <a:schemeClr val="bg1"/>
                  </a:solidFill>
                </a:rPr>
                <a:t> </a:t>
              </a:r>
              <a:r>
                <a:rPr lang="en-ID" dirty="0" err="1">
                  <a:solidFill>
                    <a:schemeClr val="bg1"/>
                  </a:solidFill>
                </a:rPr>
                <a:t>perselisihan</a:t>
              </a:r>
              <a:r>
                <a:rPr lang="en-ID" dirty="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255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554</Words>
  <Application>Microsoft Office PowerPoint</Application>
  <PresentationFormat>On-screen Show (16:9)</PresentationFormat>
  <Paragraphs>70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Alo-Putra_Yudha</cp:lastModifiedBy>
  <cp:revision>228</cp:revision>
  <cp:lastPrinted>2017-01-26T08:40:59Z</cp:lastPrinted>
  <dcterms:created xsi:type="dcterms:W3CDTF">2016-06-25T05:09:46Z</dcterms:created>
  <dcterms:modified xsi:type="dcterms:W3CDTF">2020-09-29T10:33:54Z</dcterms:modified>
</cp:coreProperties>
</file>