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CDD-7058-4529-A1A8-7B68019C9966}" type="datetimeFigureOut">
              <a:rPr lang="id-ID" smtClean="0"/>
              <a:t>18/10/2021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F5B8-4DBD-4D77-9044-84D7EE70737F}" type="slidenum">
              <a:rPr lang="id-ID" smtClean="0"/>
              <a:t>‹#›</a:t>
            </a:fld>
            <a:endParaRPr lang="id-ID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CDD-7058-4529-A1A8-7B68019C9966}" type="datetimeFigureOut">
              <a:rPr lang="id-ID" smtClean="0"/>
              <a:t>18/10/2021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F5B8-4DBD-4D77-9044-84D7EE70737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CDD-7058-4529-A1A8-7B68019C9966}" type="datetimeFigureOut">
              <a:rPr lang="id-ID" smtClean="0"/>
              <a:t>18/10/2021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F5B8-4DBD-4D77-9044-84D7EE70737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CDD-7058-4529-A1A8-7B68019C9966}" type="datetimeFigureOut">
              <a:rPr lang="id-ID" smtClean="0"/>
              <a:t>18/10/2021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F5B8-4DBD-4D77-9044-84D7EE70737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CDD-7058-4529-A1A8-7B68019C9966}" type="datetimeFigureOut">
              <a:rPr lang="id-ID" smtClean="0"/>
              <a:t>18/10/2021</a:t>
            </a:fld>
            <a:endParaRPr lang="id-ID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F5B8-4DBD-4D77-9044-84D7EE70737F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CDD-7058-4529-A1A8-7B68019C9966}" type="datetimeFigureOut">
              <a:rPr lang="id-ID" smtClean="0"/>
              <a:t>18/10/2021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F5B8-4DBD-4D77-9044-84D7EE70737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CDD-7058-4529-A1A8-7B68019C9966}" type="datetimeFigureOut">
              <a:rPr lang="id-ID" smtClean="0"/>
              <a:t>18/10/2021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F5B8-4DBD-4D77-9044-84D7EE70737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CDD-7058-4529-A1A8-7B68019C9966}" type="datetimeFigureOut">
              <a:rPr lang="id-ID" smtClean="0"/>
              <a:t>18/10/2021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F5B8-4DBD-4D77-9044-84D7EE70737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CDD-7058-4529-A1A8-7B68019C9966}" type="datetimeFigureOut">
              <a:rPr lang="id-ID" smtClean="0"/>
              <a:t>18/10/2021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F5B8-4DBD-4D77-9044-84D7EE70737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CDD-7058-4529-A1A8-7B68019C9966}" type="datetimeFigureOut">
              <a:rPr lang="id-ID" smtClean="0"/>
              <a:t>18/10/2021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F5B8-4DBD-4D77-9044-84D7EE70737F}" type="slidenum">
              <a:rPr lang="id-ID" smtClean="0"/>
              <a:t>‹#›</a:t>
            </a:fld>
            <a:endParaRPr lang="id-ID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F8CDD-7058-4529-A1A8-7B68019C9966}" type="datetimeFigureOut">
              <a:rPr lang="id-ID" smtClean="0"/>
              <a:t>18/10/2021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0F5B8-4DBD-4D77-9044-84D7EE70737F}" type="slidenum">
              <a:rPr lang="id-ID" smtClean="0"/>
              <a:t>‹#›</a:t>
            </a:fld>
            <a:endParaRPr lang="id-ID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75F8CDD-7058-4529-A1A8-7B68019C9966}" type="datetimeFigureOut">
              <a:rPr lang="id-ID" smtClean="0"/>
              <a:t>18/10/2021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870F5B8-4DBD-4D77-9044-84D7EE70737F}" type="slidenum">
              <a:rPr lang="id-ID" smtClean="0"/>
              <a:t>‹#›</a:t>
            </a:fld>
            <a:endParaRPr lang="id-ID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692696"/>
            <a:ext cx="7655768" cy="2232248"/>
          </a:xfrm>
        </p:spPr>
        <p:txBody>
          <a:bodyPr>
            <a:noAutofit/>
          </a:bodyPr>
          <a:lstStyle/>
          <a:p>
            <a:r>
              <a:rPr lang="id-ID" sz="6600" dirty="0" smtClean="0"/>
              <a:t>SBdP Tema 5 Subtema 1</a:t>
            </a:r>
            <a:endParaRPr lang="id-ID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8424" y="3212976"/>
            <a:ext cx="4419600" cy="1066800"/>
          </a:xfrm>
        </p:spPr>
        <p:txBody>
          <a:bodyPr>
            <a:normAutofit/>
          </a:bodyPr>
          <a:lstStyle/>
          <a:p>
            <a:r>
              <a:rPr lang="id-ID" sz="3200" dirty="0" smtClean="0"/>
              <a:t>KD 3.2 &amp; 4.2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1504135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5400" dirty="0" smtClean="0"/>
              <a:t>Nada</a:t>
            </a:r>
            <a:endParaRPr lang="id-ID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79142"/>
          </a:xfrm>
        </p:spPr>
        <p:txBody>
          <a:bodyPr/>
          <a:lstStyle/>
          <a:p>
            <a:pPr algn="just"/>
            <a:r>
              <a:rPr lang="id-ID" sz="2800" dirty="0" smtClean="0"/>
              <a:t>Nada dapat di artikan bunyi yang teratur.</a:t>
            </a:r>
          </a:p>
          <a:p>
            <a:pPr algn="just"/>
            <a:r>
              <a:rPr lang="id-ID" sz="2800" dirty="0" smtClean="0"/>
              <a:t>Nada memiliki tingkatan bunyi rendah maupun tinggi dan dapat ditulis dalam notasi balok.</a:t>
            </a:r>
          </a:p>
          <a:p>
            <a:pPr algn="just"/>
            <a:endParaRPr lang="id-ID" sz="2800" dirty="0"/>
          </a:p>
          <a:p>
            <a:pPr algn="just"/>
            <a:endParaRPr lang="id-ID" sz="2800" dirty="0" smtClean="0"/>
          </a:p>
          <a:p>
            <a:pPr algn="just"/>
            <a:endParaRPr lang="id-ID" sz="2800" dirty="0"/>
          </a:p>
          <a:p>
            <a:pPr algn="just"/>
            <a:endParaRPr lang="id-ID" sz="2800" dirty="0" smtClean="0"/>
          </a:p>
          <a:p>
            <a:pPr algn="just"/>
            <a:endParaRPr lang="id-ID" sz="2800" dirty="0"/>
          </a:p>
          <a:p>
            <a:pPr algn="just"/>
            <a:endParaRPr lang="id-ID" sz="2800" dirty="0" smtClean="0"/>
          </a:p>
          <a:p>
            <a:pPr algn="just"/>
            <a:r>
              <a:rPr lang="id-ID" sz="2800" dirty="0" smtClean="0"/>
              <a:t>Garis-garis untuk not balok disebut paranada.</a:t>
            </a:r>
          </a:p>
          <a:p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3212976"/>
            <a:ext cx="5904656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204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435280" cy="5904656"/>
          </a:xfrm>
        </p:spPr>
        <p:txBody>
          <a:bodyPr>
            <a:normAutofit fontScale="90000"/>
          </a:bodyPr>
          <a:lstStyle/>
          <a:p>
            <a:r>
              <a:rPr lang="id-ID" sz="3100" dirty="0" smtClean="0"/>
              <a:t>Tinggi rendahnya suatu nada dalam notasi balok sesuai dengan letak bulatan hitam tersebut di garis paranada.</a:t>
            </a:r>
            <a:br>
              <a:rPr lang="id-ID" sz="3100" dirty="0" smtClean="0"/>
            </a:br>
            <a:r>
              <a:rPr lang="id-ID" sz="3100" dirty="0" smtClean="0"/>
              <a:t>Semakin tinggi letak bulatan hitam, maka semakin tinggi pula suatu nada dan sebaliknya.</a:t>
            </a:r>
            <a:br>
              <a:rPr lang="id-ID" sz="3100" dirty="0" smtClean="0"/>
            </a:br>
            <a:r>
              <a:rPr lang="id-ID" sz="3100" dirty="0"/>
              <a:t/>
            </a:r>
            <a:br>
              <a:rPr lang="id-ID" sz="3100" dirty="0"/>
            </a:br>
            <a:r>
              <a:rPr lang="id-ID" sz="2800" dirty="0" smtClean="0"/>
              <a:t/>
            </a:r>
            <a:br>
              <a:rPr lang="id-ID" sz="2800" dirty="0" smtClean="0"/>
            </a:br>
            <a:r>
              <a:rPr lang="id-ID" sz="2800" dirty="0"/>
              <a:t/>
            </a:r>
            <a:br>
              <a:rPr lang="id-ID" sz="2800" dirty="0"/>
            </a:br>
            <a:r>
              <a:rPr lang="id-ID" sz="2800" dirty="0" smtClean="0"/>
              <a:t/>
            </a:r>
            <a:br>
              <a:rPr lang="id-ID" sz="2800" dirty="0" smtClean="0"/>
            </a:br>
            <a:r>
              <a:rPr lang="id-ID" sz="2800" dirty="0"/>
              <a:t/>
            </a:r>
            <a:br>
              <a:rPr lang="id-ID" sz="2800" dirty="0"/>
            </a:br>
            <a:r>
              <a:rPr lang="id-ID" sz="2800" dirty="0" smtClean="0"/>
              <a:t/>
            </a:r>
            <a:br>
              <a:rPr lang="id-ID" sz="2800" dirty="0" smtClean="0"/>
            </a:br>
            <a:r>
              <a:rPr lang="id-ID" sz="2800" dirty="0"/>
              <a:t/>
            </a:r>
            <a:br>
              <a:rPr lang="id-ID" sz="2800" dirty="0"/>
            </a:br>
            <a:r>
              <a:rPr lang="id-ID" sz="2800" dirty="0" smtClean="0"/>
              <a:t/>
            </a:r>
            <a:br>
              <a:rPr lang="id-ID" sz="2800" dirty="0" smtClean="0"/>
            </a:br>
            <a:endParaRPr lang="id-ID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51" y="3284984"/>
            <a:ext cx="7106417" cy="328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676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52128"/>
          </a:xfrm>
        </p:spPr>
        <p:txBody>
          <a:bodyPr>
            <a:normAutofit/>
          </a:bodyPr>
          <a:lstStyle/>
          <a:p>
            <a:r>
              <a:rPr lang="id-ID" sz="3200" dirty="0" smtClean="0"/>
              <a:t>Menyanyikan Lagu Maju Tak Gentar sesuai Nada dan Tempo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algn="just"/>
            <a:r>
              <a:rPr lang="id-ID" sz="2800" dirty="0" smtClean="0"/>
              <a:t>Tempo adalah cepat lambatnya suatu lagu. </a:t>
            </a:r>
          </a:p>
          <a:p>
            <a:pPr algn="just"/>
            <a:r>
              <a:rPr lang="id-ID" sz="2800" dirty="0" smtClean="0"/>
              <a:t>Lagu Maju Tak Gentar dinyanyikan dengan tempo Marcia.</a:t>
            </a:r>
          </a:p>
          <a:p>
            <a:pPr algn="just"/>
            <a:r>
              <a:rPr lang="id-ID" sz="2800" dirty="0" smtClean="0"/>
              <a:t>Tempo lambat disebut Largo</a:t>
            </a:r>
          </a:p>
          <a:p>
            <a:pPr algn="just"/>
            <a:r>
              <a:rPr lang="id-ID" sz="2800" dirty="0" smtClean="0"/>
              <a:t>Tempo lambat disebut Moderato</a:t>
            </a:r>
          </a:p>
          <a:p>
            <a:pPr algn="just"/>
            <a:r>
              <a:rPr lang="id-ID" sz="2800" dirty="0" smtClean="0"/>
              <a:t>Tempo cepat disebut Allegro</a:t>
            </a:r>
          </a:p>
          <a:p>
            <a:pPr algn="just"/>
            <a:r>
              <a:rPr lang="id-ID" sz="2800" dirty="0" smtClean="0"/>
              <a:t>Tempo Marcia yang menandakan lagu tersebut dinyanyikan mengentak seperti orang berbaris.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4037548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5537" y="188640"/>
            <a:ext cx="6132925" cy="6525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843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4000" dirty="0" smtClean="0"/>
              <a:t>Makna Lagu Maju Tak Gentar</a:t>
            </a:r>
            <a:endParaRPr lang="id-ID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800" dirty="0" smtClean="0"/>
              <a:t>Mengandung makna bahwa kita harus berani, pantang menyerah, dan bersatu dalam membela negara.</a:t>
            </a:r>
          </a:p>
          <a:p>
            <a:r>
              <a:rPr lang="id-ID" sz="2800" dirty="0" smtClean="0"/>
              <a:t>Saat menyanyikannya kita akan merasakan semangat juang para pahlawan.</a:t>
            </a:r>
          </a:p>
          <a:p>
            <a:r>
              <a:rPr lang="id-ID" sz="2800" dirty="0" smtClean="0"/>
              <a:t>Mengandung nilai-nilai baik yaitu semangat perjuangan.</a:t>
            </a:r>
          </a:p>
          <a:p>
            <a:r>
              <a:rPr lang="id-ID" sz="2800" dirty="0" smtClean="0"/>
              <a:t>Menanamkan sikap cinta tanah air dan bangsa.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4274241135"/>
      </p:ext>
    </p:extLst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21</TotalTime>
  <Words>151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Thatch</vt:lpstr>
      <vt:lpstr>SBdP Tema 5 Subtema 1</vt:lpstr>
      <vt:lpstr>Nada</vt:lpstr>
      <vt:lpstr>Tinggi rendahnya suatu nada dalam notasi balok sesuai dengan letak bulatan hitam tersebut di garis paranada. Semakin tinggi letak bulatan hitam, maka semakin tinggi pula suatu nada dan sebaliknya.         </vt:lpstr>
      <vt:lpstr>Menyanyikan Lagu Maju Tak Gentar sesuai Nada dan Tempo</vt:lpstr>
      <vt:lpstr>PowerPoint Presentation</vt:lpstr>
      <vt:lpstr>Makna Lagu Maju Tak Gentar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SBdP Tema 5 Subtema 1</dc:title>
  <dc:creator>acer</dc:creator>
  <cp:lastModifiedBy>acer</cp:lastModifiedBy>
  <cp:revision>5</cp:revision>
  <dcterms:created xsi:type="dcterms:W3CDTF">2021-10-17T21:49:57Z</dcterms:created>
  <dcterms:modified xsi:type="dcterms:W3CDTF">2021-10-17T22:11:38Z</dcterms:modified>
</cp:coreProperties>
</file>