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7" r:id="rId2"/>
    <p:sldId id="259" r:id="rId3"/>
    <p:sldId id="295" r:id="rId4"/>
    <p:sldId id="297" r:id="rId5"/>
    <p:sldId id="296" r:id="rId6"/>
    <p:sldId id="258" r:id="rId7"/>
    <p:sldId id="294" r:id="rId8"/>
    <p:sldId id="299" r:id="rId9"/>
    <p:sldId id="298" r:id="rId10"/>
    <p:sldId id="300" r:id="rId11"/>
    <p:sldId id="30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3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659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8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331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46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20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53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450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6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198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3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4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81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3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282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E90BF6-2200-4D7B-9251-415E1529B23E}" type="datetimeFigureOut">
              <a:rPr lang="en-ID" smtClean="0"/>
              <a:t>01/02/2021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2E88C0-05DB-45B1-8B6F-E1BB2CB6E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15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033B21-C74F-4F9A-8824-C1EC3BB1D6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/>
          <a:stretch/>
        </p:blipFill>
        <p:spPr>
          <a:xfrm>
            <a:off x="706479" y="1844824"/>
            <a:ext cx="4651514" cy="42480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7247DD-5046-47B8-B3F9-50FC4411ED7E}"/>
              </a:ext>
            </a:extLst>
          </p:cNvPr>
          <p:cNvSpPr/>
          <p:nvPr/>
        </p:nvSpPr>
        <p:spPr>
          <a:xfrm>
            <a:off x="1163258" y="647391"/>
            <a:ext cx="2691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itchFamily="34" charset="0"/>
              </a:rPr>
              <a:t>BAB 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808D0C-03B8-415A-819D-0D8CAFC697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81878" y="1927483"/>
            <a:ext cx="4651514" cy="212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VOLUME KUBUS</a:t>
            </a:r>
          </a:p>
          <a:p>
            <a:r>
              <a:rPr lang="en-US" sz="4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DAN BALOK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95BC54-178B-4670-92C9-8DD18FCF7382}"/>
              </a:ext>
            </a:extLst>
          </p:cNvPr>
          <p:cNvGrpSpPr/>
          <p:nvPr/>
        </p:nvGrpSpPr>
        <p:grpSpPr>
          <a:xfrm>
            <a:off x="6477744" y="980728"/>
            <a:ext cx="2592288" cy="2448272"/>
            <a:chOff x="379484" y="1378759"/>
            <a:chExt cx="2592288" cy="2448272"/>
          </a:xfrm>
        </p:grpSpPr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AAB982FE-845D-47AA-B9F3-123E207DD695}"/>
                </a:ext>
              </a:extLst>
            </p:cNvPr>
            <p:cNvSpPr/>
            <p:nvPr/>
          </p:nvSpPr>
          <p:spPr>
            <a:xfrm>
              <a:off x="379484" y="1378759"/>
              <a:ext cx="2592288" cy="2448272"/>
            </a:xfrm>
            <a:prstGeom prst="cube">
              <a:avLst>
                <a:gd name="adj" fmla="val 27334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934166E-D5CE-47BE-87C7-28AE52774747}"/>
                </a:ext>
              </a:extLst>
            </p:cNvPr>
            <p:cNvCxnSpPr/>
            <p:nvPr/>
          </p:nvCxnSpPr>
          <p:spPr>
            <a:xfrm flipH="1">
              <a:off x="1067573" y="3140968"/>
              <a:ext cx="18288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4B9EA02-AAA1-4A3C-A9D4-2A5C3BBB2E80}"/>
                </a:ext>
              </a:extLst>
            </p:cNvPr>
            <p:cNvCxnSpPr/>
            <p:nvPr/>
          </p:nvCxnSpPr>
          <p:spPr>
            <a:xfrm>
              <a:off x="1043608" y="1378759"/>
              <a:ext cx="23965" cy="172819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7339FB-27E4-41D6-9D76-CC680F47D932}"/>
                </a:ext>
              </a:extLst>
            </p:cNvPr>
            <p:cNvCxnSpPr/>
            <p:nvPr/>
          </p:nvCxnSpPr>
          <p:spPr>
            <a:xfrm flipV="1">
              <a:off x="379484" y="3106951"/>
              <a:ext cx="763488" cy="64807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0817FA5-6274-4CE7-B056-EC9666D4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3" t="10828" r="6178"/>
          <a:stretch/>
        </p:blipFill>
        <p:spPr>
          <a:xfrm>
            <a:off x="6096000" y="3737831"/>
            <a:ext cx="3456384" cy="24376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6466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A3F43-DBF6-48BD-BA4F-A5984703A0D7}"/>
              </a:ext>
            </a:extLst>
          </p:cNvPr>
          <p:cNvSpPr txBox="1"/>
          <p:nvPr/>
        </p:nvSpPr>
        <p:spPr>
          <a:xfrm>
            <a:off x="956603" y="928468"/>
            <a:ext cx="9805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bak</a:t>
            </a:r>
            <a:r>
              <a:rPr lang="en-US" sz="2400" dirty="0"/>
              <a:t> </a:t>
            </a:r>
            <a:r>
              <a:rPr lang="en-US" sz="2400" dirty="0" err="1"/>
              <a:t>penampungan</a:t>
            </a:r>
            <a:r>
              <a:rPr lang="en-US" sz="2400" dirty="0"/>
              <a:t> air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balok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Panjang 120 </a:t>
            </a:r>
            <a:r>
              <a:rPr lang="en-US" sz="2400" dirty="0" err="1"/>
              <a:t>cm,lebar</a:t>
            </a:r>
            <a:r>
              <a:rPr lang="en-US" sz="2400" dirty="0"/>
              <a:t> 80 cm dan </a:t>
            </a:r>
            <a:r>
              <a:rPr lang="en-US" sz="2400" dirty="0" err="1"/>
              <a:t>tinggi</a:t>
            </a:r>
            <a:r>
              <a:rPr lang="en-US" sz="2400" dirty="0"/>
              <a:t> 100 </a:t>
            </a:r>
            <a:r>
              <a:rPr lang="en-US" sz="2400" dirty="0" err="1"/>
              <a:t>cm.Bak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diisi</a:t>
            </a:r>
            <a:r>
              <a:rPr lang="en-US" sz="2400" dirty="0"/>
              <a:t> air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kaleng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balok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Panjang 25 cm, </a:t>
            </a:r>
            <a:r>
              <a:rPr lang="en-US" sz="2400" dirty="0" err="1"/>
              <a:t>lebar</a:t>
            </a:r>
            <a:r>
              <a:rPr lang="en-US" sz="2400" dirty="0"/>
              <a:t> 20 cm dan </a:t>
            </a:r>
            <a:r>
              <a:rPr lang="en-US" sz="2400" dirty="0" err="1"/>
              <a:t>tinggi</a:t>
            </a:r>
            <a:r>
              <a:rPr lang="en-US" sz="2400" dirty="0"/>
              <a:t> 40 </a:t>
            </a:r>
            <a:r>
              <a:rPr lang="en-US" sz="2400" dirty="0" err="1"/>
              <a:t>cm.Jika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pengisian</a:t>
            </a:r>
            <a:r>
              <a:rPr lang="en-US" sz="2400" dirty="0"/>
              <a:t> </a:t>
            </a:r>
            <a:r>
              <a:rPr lang="en-US" sz="2400" dirty="0" err="1"/>
              <a:t>kaleng</a:t>
            </a:r>
            <a:r>
              <a:rPr lang="en-US" sz="2400" dirty="0"/>
              <a:t>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oleh air, </a:t>
            </a:r>
            <a:r>
              <a:rPr lang="en-US" sz="2400" dirty="0" err="1"/>
              <a:t>berapa</a:t>
            </a:r>
            <a:r>
              <a:rPr lang="en-US" sz="2400" dirty="0"/>
              <a:t> kali </a:t>
            </a:r>
            <a:r>
              <a:rPr lang="en-US" sz="2400" dirty="0" err="1"/>
              <a:t>pengisian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bak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?</a:t>
            </a:r>
            <a:endParaRPr lang="en-ID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C765D-9B41-4B66-8ECB-0248885D2C05}"/>
              </a:ext>
            </a:extLst>
          </p:cNvPr>
          <p:cNvSpPr txBox="1"/>
          <p:nvPr/>
        </p:nvSpPr>
        <p:spPr>
          <a:xfrm>
            <a:off x="844062" y="3826412"/>
            <a:ext cx="980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akuarium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balok.Akuarium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terisi</a:t>
            </a:r>
            <a:r>
              <a:rPr lang="en-US" sz="2400" dirty="0"/>
              <a:t> 2/3 </a:t>
            </a:r>
            <a:r>
              <a:rPr lang="en-US" sz="2400" dirty="0" err="1"/>
              <a:t>bagian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500 liter. Panjang </a:t>
            </a:r>
            <a:r>
              <a:rPr lang="en-US" sz="2400" dirty="0" err="1"/>
              <a:t>akuarium</a:t>
            </a:r>
            <a:r>
              <a:rPr lang="en-US" sz="2400" dirty="0"/>
              <a:t> 3 kali </a:t>
            </a:r>
            <a:r>
              <a:rPr lang="en-US" sz="2400" dirty="0" err="1"/>
              <a:t>lebarnya</a:t>
            </a:r>
            <a:r>
              <a:rPr lang="en-US" sz="2400" dirty="0"/>
              <a:t> dan </a:t>
            </a:r>
            <a:r>
              <a:rPr lang="en-US" sz="2400" dirty="0" err="1"/>
              <a:t>tinggi</a:t>
            </a:r>
            <a:r>
              <a:rPr lang="en-US" sz="2400" dirty="0"/>
              <a:t> aquarium 2 kali </a:t>
            </a:r>
            <a:r>
              <a:rPr lang="en-US" sz="2400" dirty="0" err="1"/>
              <a:t>lebarnya</a:t>
            </a:r>
            <a:r>
              <a:rPr lang="en-US" sz="2400" dirty="0"/>
              <a:t>. </a:t>
            </a:r>
            <a:r>
              <a:rPr lang="en-US" sz="2400" dirty="0" err="1"/>
              <a:t>Tentukan</a:t>
            </a:r>
            <a:r>
              <a:rPr lang="en-US" sz="2400" dirty="0"/>
              <a:t> Panjang, </a:t>
            </a:r>
            <a:r>
              <a:rPr lang="en-US" sz="2400" dirty="0" err="1"/>
              <a:t>lebar</a:t>
            </a:r>
            <a:r>
              <a:rPr lang="en-US" sz="2400" dirty="0"/>
              <a:t> dan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akuarium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!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801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1846\Desktop\nina nunjuk tangan icon tematik.png">
            <a:extLst>
              <a:ext uri="{FF2B5EF4-FFF2-40B4-BE49-F238E27FC236}">
                <a16:creationId xmlns:a16="http://schemas.microsoft.com/office/drawing/2014/main" id="{A4C380EB-C75C-474D-B2C6-77C97450D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2"/>
          <a:stretch/>
        </p:blipFill>
        <p:spPr bwMode="auto">
          <a:xfrm>
            <a:off x="7438979" y="992079"/>
            <a:ext cx="2485064" cy="43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BF97FDF-ABFB-4B09-B757-154877D4F507}"/>
              </a:ext>
            </a:extLst>
          </p:cNvPr>
          <p:cNvSpPr/>
          <p:nvPr/>
        </p:nvSpPr>
        <p:spPr>
          <a:xfrm>
            <a:off x="1758462" y="1561515"/>
            <a:ext cx="5483570" cy="301048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TERIMA KASIH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3421A-E02E-49DE-925D-7058FC49E2DC}"/>
              </a:ext>
            </a:extLst>
          </p:cNvPr>
          <p:cNvSpPr/>
          <p:nvPr/>
        </p:nvSpPr>
        <p:spPr>
          <a:xfrm>
            <a:off x="590843" y="536790"/>
            <a:ext cx="3452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b="1" dirty="0">
                <a:solidFill>
                  <a:srgbClr val="AF34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200" b="1" dirty="0" err="1">
                <a:solidFill>
                  <a:srgbClr val="AF34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endParaRPr lang="id-ID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264FF-BF5C-4C4D-97B4-5115898D1088}"/>
              </a:ext>
            </a:extLst>
          </p:cNvPr>
          <p:cNvSpPr txBox="1"/>
          <p:nvPr/>
        </p:nvSpPr>
        <p:spPr>
          <a:xfrm>
            <a:off x="776202" y="982330"/>
            <a:ext cx="7612222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rusuk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0B003-D28B-4CBF-B0CC-1363C8425672}"/>
              </a:ext>
            </a:extLst>
          </p:cNvPr>
          <p:cNvSpPr txBox="1"/>
          <p:nvPr/>
        </p:nvSpPr>
        <p:spPr>
          <a:xfrm>
            <a:off x="4472142" y="1827981"/>
            <a:ext cx="379481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 = s x s x 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= s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B47213-37AD-4662-BA94-0D7EE608F3DC}"/>
              </a:ext>
            </a:extLst>
          </p:cNvPr>
          <p:cNvGrpSpPr/>
          <p:nvPr/>
        </p:nvGrpSpPr>
        <p:grpSpPr>
          <a:xfrm>
            <a:off x="1119742" y="1827981"/>
            <a:ext cx="2923601" cy="2575632"/>
            <a:chOff x="379484" y="1378759"/>
            <a:chExt cx="3112396" cy="28800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817C46-7257-457D-9119-65D9343D239E}"/>
                </a:ext>
              </a:extLst>
            </p:cNvPr>
            <p:cNvSpPr txBox="1"/>
            <p:nvPr/>
          </p:nvSpPr>
          <p:spPr>
            <a:xfrm>
              <a:off x="2729857" y="3212976"/>
              <a:ext cx="483830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800" i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FECCCE-E567-4B9D-8F31-6524A6BDB67C}"/>
                </a:ext>
              </a:extLst>
            </p:cNvPr>
            <p:cNvSpPr txBox="1"/>
            <p:nvPr/>
          </p:nvSpPr>
          <p:spPr>
            <a:xfrm>
              <a:off x="1219817" y="3735581"/>
              <a:ext cx="483830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800" i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58E525D9-D977-4872-A591-28D7E67EDF26}"/>
                </a:ext>
              </a:extLst>
            </p:cNvPr>
            <p:cNvSpPr/>
            <p:nvPr/>
          </p:nvSpPr>
          <p:spPr>
            <a:xfrm>
              <a:off x="379484" y="1378759"/>
              <a:ext cx="2592288" cy="2448272"/>
            </a:xfrm>
            <a:prstGeom prst="cube">
              <a:avLst>
                <a:gd name="adj" fmla="val 27334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F14F911-DBE2-4884-A155-856F8518EFFE}"/>
                </a:ext>
              </a:extLst>
            </p:cNvPr>
            <p:cNvCxnSpPr/>
            <p:nvPr/>
          </p:nvCxnSpPr>
          <p:spPr>
            <a:xfrm flipH="1">
              <a:off x="1067573" y="3140968"/>
              <a:ext cx="18288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6DFE53-F5CB-47F9-926C-4512621A1F60}"/>
                </a:ext>
              </a:extLst>
            </p:cNvPr>
            <p:cNvCxnSpPr/>
            <p:nvPr/>
          </p:nvCxnSpPr>
          <p:spPr>
            <a:xfrm>
              <a:off x="1043608" y="1378759"/>
              <a:ext cx="23965" cy="172819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D384B8-5276-4CEF-BD9F-E03A9A24213A}"/>
                </a:ext>
              </a:extLst>
            </p:cNvPr>
            <p:cNvCxnSpPr/>
            <p:nvPr/>
          </p:nvCxnSpPr>
          <p:spPr>
            <a:xfrm flipV="1">
              <a:off x="379484" y="3106951"/>
              <a:ext cx="763488" cy="64807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802562-FC80-473E-8E70-865D1DF4EB6D}"/>
                </a:ext>
              </a:extLst>
            </p:cNvPr>
            <p:cNvSpPr txBox="1"/>
            <p:nvPr/>
          </p:nvSpPr>
          <p:spPr>
            <a:xfrm>
              <a:off x="3008050" y="1981245"/>
              <a:ext cx="483830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800" i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1CEED9-DF5B-4C6A-B4A5-AC3BCEA45931}"/>
                  </a:ext>
                </a:extLst>
              </p:cNvPr>
              <p:cNvSpPr txBox="1"/>
              <p:nvPr/>
            </p:nvSpPr>
            <p:spPr>
              <a:xfrm>
                <a:off x="5613008" y="4317484"/>
                <a:ext cx="3794819" cy="144655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= 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7 = 343 cm</a:t>
                </a:r>
                <a:r>
                  <a:rPr lang="en-US" sz="2400" b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1CEED9-DF5B-4C6A-B4A5-AC3BCEA45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008" y="4317484"/>
                <a:ext cx="3794819" cy="1446550"/>
              </a:xfrm>
              <a:prstGeom prst="rect">
                <a:avLst/>
              </a:prstGeom>
              <a:blipFill>
                <a:blip r:embed="rId2"/>
                <a:stretch>
                  <a:fillRect l="-2400" t="-24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082E8D3-0B9B-433D-9048-947C4F3EA9F6}"/>
              </a:ext>
            </a:extLst>
          </p:cNvPr>
          <p:cNvSpPr txBox="1"/>
          <p:nvPr/>
        </p:nvSpPr>
        <p:spPr>
          <a:xfrm>
            <a:off x="776202" y="4287486"/>
            <a:ext cx="4541386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kaleng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rusuk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 cm.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704968B-83E5-4903-8CE6-2C81252EA140}"/>
              </a:ext>
            </a:extLst>
          </p:cNvPr>
          <p:cNvSpPr/>
          <p:nvPr/>
        </p:nvSpPr>
        <p:spPr>
          <a:xfrm>
            <a:off x="611616" y="445397"/>
            <a:ext cx="3594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b="1" dirty="0">
                <a:solidFill>
                  <a:srgbClr val="AF34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Volume </a:t>
            </a:r>
            <a:r>
              <a:rPr lang="en-US" sz="2200" b="1" dirty="0" err="1">
                <a:solidFill>
                  <a:srgbClr val="AF34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endParaRPr lang="id-ID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4CA4AF-11EF-482E-9A11-B4B19EECBF3B}"/>
              </a:ext>
            </a:extLst>
          </p:cNvPr>
          <p:cNvSpPr txBox="1"/>
          <p:nvPr/>
        </p:nvSpPr>
        <p:spPr>
          <a:xfrm>
            <a:off x="611617" y="981913"/>
            <a:ext cx="788747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sisi-sisi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sehadap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sejajar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0555CA-2A88-4653-B8A4-53F53D0EFDF4}"/>
              </a:ext>
            </a:extLst>
          </p:cNvPr>
          <p:cNvSpPr txBox="1"/>
          <p:nvPr/>
        </p:nvSpPr>
        <p:spPr>
          <a:xfrm>
            <a:off x="4763432" y="1922942"/>
            <a:ext cx="442493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dihitung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0E23B0-4C70-4B5E-ABB1-28BD718A8C18}"/>
              </a:ext>
            </a:extLst>
          </p:cNvPr>
          <p:cNvSpPr txBox="1"/>
          <p:nvPr/>
        </p:nvSpPr>
        <p:spPr>
          <a:xfrm>
            <a:off x="4780811" y="2863490"/>
            <a:ext cx="4424932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rusuk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cm.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C461E9-807A-4C86-A535-9A0E7F2C14A9}"/>
              </a:ext>
            </a:extLst>
          </p:cNvPr>
          <p:cNvSpPr txBox="1"/>
          <p:nvPr/>
        </p:nvSpPr>
        <p:spPr>
          <a:xfrm>
            <a:off x="5487168" y="4508273"/>
            <a:ext cx="4398187" cy="1631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alas 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6 x 5 x 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120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B573EE-E5AD-4C99-A925-EE665C869F7B}"/>
              </a:ext>
            </a:extLst>
          </p:cNvPr>
          <p:cNvGrpSpPr/>
          <p:nvPr/>
        </p:nvGrpSpPr>
        <p:grpSpPr>
          <a:xfrm>
            <a:off x="1048113" y="1954246"/>
            <a:ext cx="2142465" cy="909244"/>
            <a:chOff x="1003747" y="1954246"/>
            <a:chExt cx="2142465" cy="90924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B7E991A-3F2B-4805-AB1C-C1DB5509AC51}"/>
                </a:ext>
              </a:extLst>
            </p:cNvPr>
            <p:cNvGrpSpPr/>
            <p:nvPr/>
          </p:nvGrpSpPr>
          <p:grpSpPr>
            <a:xfrm>
              <a:off x="1540991" y="1954246"/>
              <a:ext cx="1586275" cy="743966"/>
              <a:chOff x="1377447" y="2105176"/>
              <a:chExt cx="1586275" cy="743966"/>
            </a:xfrm>
          </p:grpSpPr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698A1BB3-8C67-42DF-8576-F072D1B5ED41}"/>
                  </a:ext>
                </a:extLst>
              </p:cNvPr>
              <p:cNvSpPr/>
              <p:nvPr/>
            </p:nvSpPr>
            <p:spPr>
              <a:xfrm>
                <a:off x="1961556" y="2105176"/>
                <a:ext cx="466498" cy="46389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AF34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C753E6-5AA9-4D07-977F-3E171C8B1D13}"/>
                  </a:ext>
                </a:extLst>
              </p:cNvPr>
              <p:cNvSpPr txBox="1"/>
              <p:nvPr/>
            </p:nvSpPr>
            <p:spPr>
              <a:xfrm>
                <a:off x="1728307" y="2541365"/>
                <a:ext cx="802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1cm</a:t>
                </a:r>
                <a:endParaRPr lang="id-ID" sz="1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834DDC-E5CB-4E41-8CED-91161F53BD0E}"/>
                  </a:ext>
                </a:extLst>
              </p:cNvPr>
              <p:cNvSpPr txBox="1"/>
              <p:nvPr/>
            </p:nvSpPr>
            <p:spPr>
              <a:xfrm>
                <a:off x="2161436" y="2377246"/>
                <a:ext cx="802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1cm</a:t>
                </a:r>
                <a:endParaRPr lang="id-ID" sz="14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E7E0EC-C4DC-4D8E-82D5-46FFC0901665}"/>
                  </a:ext>
                </a:extLst>
              </p:cNvPr>
              <p:cNvSpPr txBox="1"/>
              <p:nvPr/>
            </p:nvSpPr>
            <p:spPr>
              <a:xfrm>
                <a:off x="1377447" y="2191536"/>
                <a:ext cx="802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1cm</a:t>
                </a:r>
                <a:endParaRPr lang="id-ID" sz="1400" dirty="0"/>
              </a:p>
            </p:txBody>
          </p:sp>
        </p:grpSp>
        <p:sp>
          <p:nvSpPr>
            <p:cNvPr id="22" name="Curved Left Arrow 45">
              <a:extLst>
                <a:ext uri="{FF2B5EF4-FFF2-40B4-BE49-F238E27FC236}">
                  <a16:creationId xmlns:a16="http://schemas.microsoft.com/office/drawing/2014/main" id="{39A85913-3CE0-4F4B-96B7-40B37805BAB9}"/>
                </a:ext>
              </a:extLst>
            </p:cNvPr>
            <p:cNvSpPr/>
            <p:nvPr/>
          </p:nvSpPr>
          <p:spPr>
            <a:xfrm rot="2552740" flipH="1">
              <a:off x="1003747" y="1978895"/>
              <a:ext cx="490645" cy="835131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D58C3B-6D29-42FC-9FC6-4EA36EC2555F}"/>
                </a:ext>
              </a:extLst>
            </p:cNvPr>
            <p:cNvSpPr txBox="1"/>
            <p:nvPr/>
          </p:nvSpPr>
          <p:spPr>
            <a:xfrm>
              <a:off x="1503748" y="2524936"/>
              <a:ext cx="164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Kubus</a:t>
              </a:r>
              <a:r>
                <a:rPr lang="en-US" sz="1600" b="1" dirty="0"/>
                <a:t> </a:t>
              </a:r>
              <a:r>
                <a:rPr lang="en-US" sz="1600" b="1" dirty="0" err="1"/>
                <a:t>Satuan</a:t>
              </a:r>
              <a:endParaRPr lang="id-ID" sz="1600" b="1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275EE6-49F8-4749-8CAE-2F14D78FBAA3}"/>
              </a:ext>
            </a:extLst>
          </p:cNvPr>
          <p:cNvGrpSpPr/>
          <p:nvPr/>
        </p:nvGrpSpPr>
        <p:grpSpPr>
          <a:xfrm>
            <a:off x="816325" y="3054655"/>
            <a:ext cx="3276566" cy="1558630"/>
            <a:chOff x="-46935" y="2821814"/>
            <a:chExt cx="4122463" cy="180022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B416B55-C48D-4DF4-88CB-6B91D366E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53"/>
            <a:stretch/>
          </p:blipFill>
          <p:spPr>
            <a:xfrm>
              <a:off x="-46935" y="2821814"/>
              <a:ext cx="2949854" cy="180022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53D924-05A3-4F00-82AF-9BD2C490C93E}"/>
                </a:ext>
              </a:extLst>
            </p:cNvPr>
            <p:cNvSpPr txBox="1"/>
            <p:nvPr/>
          </p:nvSpPr>
          <p:spPr>
            <a:xfrm>
              <a:off x="2433064" y="3211597"/>
              <a:ext cx="164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Kubus</a:t>
              </a:r>
              <a:r>
                <a:rPr lang="en-US" sz="1600" b="1" dirty="0"/>
                <a:t> P</a:t>
              </a:r>
              <a:endParaRPr lang="id-ID" sz="16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6A62F5-3553-4D2E-A7DA-CE0F282D3017}"/>
              </a:ext>
            </a:extLst>
          </p:cNvPr>
          <p:cNvGrpSpPr/>
          <p:nvPr/>
        </p:nvGrpSpPr>
        <p:grpSpPr>
          <a:xfrm>
            <a:off x="157784" y="4745641"/>
            <a:ext cx="4347956" cy="1518558"/>
            <a:chOff x="113417" y="4520505"/>
            <a:chExt cx="4691271" cy="1743694"/>
          </a:xfrm>
        </p:grpSpPr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D908CBA5-3329-4FC3-AC89-98E5C281DE02}"/>
                </a:ext>
              </a:extLst>
            </p:cNvPr>
            <p:cNvSpPr/>
            <p:nvPr/>
          </p:nvSpPr>
          <p:spPr>
            <a:xfrm>
              <a:off x="1522529" y="4520505"/>
              <a:ext cx="2172607" cy="137833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0ECBBB-B07D-4BC3-B724-431ED7AECE23}"/>
                </a:ext>
              </a:extLst>
            </p:cNvPr>
            <p:cNvSpPr txBox="1"/>
            <p:nvPr/>
          </p:nvSpPr>
          <p:spPr>
            <a:xfrm>
              <a:off x="113417" y="5158213"/>
              <a:ext cx="1642464" cy="38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Balok</a:t>
              </a:r>
              <a:r>
                <a:rPr lang="en-US" sz="1600" b="1" dirty="0"/>
                <a:t> Q</a:t>
              </a:r>
              <a:endParaRPr lang="id-ID" sz="16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E57B7-4A0E-4CE5-90DF-C68A530D31E7}"/>
                </a:ext>
              </a:extLst>
            </p:cNvPr>
            <p:cNvSpPr txBox="1"/>
            <p:nvPr/>
          </p:nvSpPr>
          <p:spPr>
            <a:xfrm>
              <a:off x="1770366" y="5925645"/>
              <a:ext cx="164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6 cm</a:t>
              </a:r>
              <a:endParaRPr lang="id-ID" sz="16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9D85C1-4D53-4ACA-9E17-A47DBA94CE08}"/>
                </a:ext>
              </a:extLst>
            </p:cNvPr>
            <p:cNvSpPr txBox="1"/>
            <p:nvPr/>
          </p:nvSpPr>
          <p:spPr>
            <a:xfrm>
              <a:off x="3140201" y="5650361"/>
              <a:ext cx="164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5 cm</a:t>
              </a:r>
              <a:endParaRPr lang="id-ID" sz="16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A61478-D06E-4DF2-9008-B033A4FA233F}"/>
                </a:ext>
              </a:extLst>
            </p:cNvPr>
            <p:cNvSpPr txBox="1"/>
            <p:nvPr/>
          </p:nvSpPr>
          <p:spPr>
            <a:xfrm>
              <a:off x="3162224" y="4845917"/>
              <a:ext cx="164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4 cm</a:t>
              </a:r>
              <a:endParaRPr lang="id-ID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47A4BA-8BFC-4E14-B385-88755E2C9A40}"/>
              </a:ext>
            </a:extLst>
          </p:cNvPr>
          <p:cNvSpPr txBox="1"/>
          <p:nvPr/>
        </p:nvSpPr>
        <p:spPr>
          <a:xfrm>
            <a:off x="1350497" y="1487716"/>
            <a:ext cx="714414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VOLUME BALOK = p x l x t</a:t>
            </a:r>
            <a:endParaRPr lang="en-ID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E87F05-D9DF-4AD7-A8F9-72EAB3DE1683}"/>
                  </a:ext>
                </a:extLst>
              </p:cNvPr>
              <p:cNvSpPr txBox="1"/>
              <p:nvPr/>
            </p:nvSpPr>
            <p:spPr>
              <a:xfrm>
                <a:off x="774642" y="3671873"/>
                <a:ext cx="2461234" cy="124162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ID" sz="3200" b="1" dirty="0"/>
              </a:p>
              <a:p>
                <a:pPr algn="ctr"/>
                <a:endParaRPr lang="en-ID" sz="32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E87F05-D9DF-4AD7-A8F9-72EAB3DE1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42" y="3671873"/>
                <a:ext cx="2461234" cy="1241622"/>
              </a:xfrm>
              <a:prstGeom prst="rect">
                <a:avLst/>
              </a:prstGeom>
              <a:blipFill>
                <a:blip r:embed="rId2"/>
                <a:stretch>
                  <a:fillRect t="-4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7B4829-641D-42DB-A275-B3CE0355553B}"/>
                  </a:ext>
                </a:extLst>
              </p:cNvPr>
              <p:cNvSpPr txBox="1"/>
              <p:nvPr/>
            </p:nvSpPr>
            <p:spPr>
              <a:xfrm>
                <a:off x="3699805" y="3671873"/>
                <a:ext cx="2714247" cy="108664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ID" sz="3200" b="1" dirty="0"/>
              </a:p>
              <a:p>
                <a:endParaRPr lang="en-ID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7B4829-641D-42DB-A275-B3CE0355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805" y="3671873"/>
                <a:ext cx="2714247" cy="1086644"/>
              </a:xfrm>
              <a:prstGeom prst="rect">
                <a:avLst/>
              </a:prstGeom>
              <a:blipFill>
                <a:blip r:embed="rId3"/>
                <a:stretch>
                  <a:fillRect t="-55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1FE8C1-9B80-4C9B-9350-20D6EB36D5A5}"/>
                  </a:ext>
                </a:extLst>
              </p:cNvPr>
              <p:cNvSpPr txBox="1"/>
              <p:nvPr/>
            </p:nvSpPr>
            <p:spPr>
              <a:xfrm>
                <a:off x="7413674" y="3620833"/>
                <a:ext cx="2207405" cy="108664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en-ID" sz="3200" b="1" dirty="0"/>
              </a:p>
              <a:p>
                <a:pPr algn="ctr"/>
                <a:endParaRPr lang="en-ID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1FE8C1-9B80-4C9B-9350-20D6EB36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74" y="3620833"/>
                <a:ext cx="2207405" cy="1086644"/>
              </a:xfrm>
              <a:prstGeom prst="rect">
                <a:avLst/>
              </a:prstGeom>
              <a:blipFill>
                <a:blip r:embed="rId4"/>
                <a:stretch>
                  <a:fillRect t="-5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6A285B-8200-4E45-A436-001BB81DB8C5}"/>
              </a:ext>
            </a:extLst>
          </p:cNvPr>
          <p:cNvCxnSpPr>
            <a:cxnSpLocks/>
          </p:cNvCxnSpPr>
          <p:nvPr/>
        </p:nvCxnSpPr>
        <p:spPr>
          <a:xfrm>
            <a:off x="4979963" y="2170331"/>
            <a:ext cx="0" cy="145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ED4DD4-8395-4403-AD71-67A6E749E085}"/>
              </a:ext>
            </a:extLst>
          </p:cNvPr>
          <p:cNvCxnSpPr/>
          <p:nvPr/>
        </p:nvCxnSpPr>
        <p:spPr>
          <a:xfrm>
            <a:off x="1519311" y="2715065"/>
            <a:ext cx="69753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48EEAB-2F22-47FD-ABEC-925A41C2328F}"/>
              </a:ext>
            </a:extLst>
          </p:cNvPr>
          <p:cNvCxnSpPr/>
          <p:nvPr/>
        </p:nvCxnSpPr>
        <p:spPr>
          <a:xfrm>
            <a:off x="1519311" y="2715065"/>
            <a:ext cx="0" cy="956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1135D2-BAE0-4207-A076-62AF5EB3F3F2}"/>
              </a:ext>
            </a:extLst>
          </p:cNvPr>
          <p:cNvCxnSpPr>
            <a:endCxn id="5" idx="0"/>
          </p:cNvCxnSpPr>
          <p:nvPr/>
        </p:nvCxnSpPr>
        <p:spPr>
          <a:xfrm>
            <a:off x="8494642" y="2715065"/>
            <a:ext cx="22735" cy="90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BF76ED-2CAA-4A9F-A7A5-0BBDC987CB5D}"/>
                  </a:ext>
                </a:extLst>
              </p:cNvPr>
              <p:cNvSpPr txBox="1"/>
              <p:nvPr/>
            </p:nvSpPr>
            <p:spPr>
              <a:xfrm>
                <a:off x="1026941" y="2152358"/>
                <a:ext cx="4234375" cy="12003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r>
                  <a:rPr lang="en-US" sz="2400" b="0" dirty="0">
                    <a:cs typeface="Arial" panose="020B060402020202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𝑙𝑢𝑎𝑠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𝑎𝑙𝑎𝑠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𝑡𝑖𝑛𝑔𝑔𝑖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 49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15 = 735 cm</a:t>
                </a:r>
                <a:r>
                  <a:rPr lang="en-US" sz="2400" b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BF76ED-2CAA-4A9F-A7A5-0BBDC987C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41" y="2152358"/>
                <a:ext cx="4234375" cy="1200329"/>
              </a:xfrm>
              <a:prstGeom prst="rect">
                <a:avLst/>
              </a:prstGeom>
              <a:blipFill>
                <a:blip r:embed="rId2"/>
                <a:stretch>
                  <a:fillRect l="-2006" t="-3000" b="-1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439BCF-2505-421F-BCC5-59B13BF158E9}"/>
              </a:ext>
            </a:extLst>
          </p:cNvPr>
          <p:cNvSpPr txBox="1"/>
          <p:nvPr/>
        </p:nvSpPr>
        <p:spPr>
          <a:xfrm>
            <a:off x="829994" y="716503"/>
            <a:ext cx="8120827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kotak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alasnya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persegi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49 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kotak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cm.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C886CD-0FD6-4D53-9897-31EAA483CE76}"/>
                  </a:ext>
                </a:extLst>
              </p:cNvPr>
              <p:cNvSpPr txBox="1"/>
              <p:nvPr/>
            </p:nvSpPr>
            <p:spPr>
              <a:xfrm>
                <a:off x="5486400" y="3953022"/>
                <a:ext cx="4830469" cy="156966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r>
                  <a:rPr lang="en-US" sz="2400" b="0" dirty="0">
                    <a:cs typeface="Arial" panose="020B0604020202020204" pitchFamily="34" charset="0"/>
                  </a:rPr>
                  <a:t>Volume </a:t>
                </a:r>
                <a:r>
                  <a:rPr lang="en-US" sz="2400" dirty="0" err="1">
                    <a:cs typeface="Arial" panose="020B0604020202020204" pitchFamily="34" charset="0"/>
                  </a:rPr>
                  <a:t>balok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	          = 4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= 128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kubus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satuan</a:t>
                </a:r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C886CD-0FD6-4D53-9897-31EAA483C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953022"/>
                <a:ext cx="4830469" cy="1569660"/>
              </a:xfrm>
              <a:prstGeom prst="rect">
                <a:avLst/>
              </a:prstGeom>
              <a:blipFill>
                <a:blip r:embed="rId3"/>
                <a:stretch>
                  <a:fillRect l="-1761" t="-2299" b="-72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E9EC503-3F2A-4D5D-9FDF-9B6801CF5E50}"/>
              </a:ext>
            </a:extLst>
          </p:cNvPr>
          <p:cNvSpPr txBox="1"/>
          <p:nvPr/>
        </p:nvSpPr>
        <p:spPr>
          <a:xfrm rot="10800000" flipV="1">
            <a:off x="6485206" y="2376964"/>
            <a:ext cx="3665636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samping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99DD1-B5D4-4FCE-9912-538D793F94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3" t="10828" r="6178"/>
          <a:stretch/>
        </p:blipFill>
        <p:spPr>
          <a:xfrm>
            <a:off x="829994" y="3676200"/>
            <a:ext cx="3456384" cy="243768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50A25-C9E7-466F-9125-D26F913E8165}"/>
              </a:ext>
            </a:extLst>
          </p:cNvPr>
          <p:cNvCxnSpPr>
            <a:endCxn id="5" idx="3"/>
          </p:cNvCxnSpPr>
          <p:nvPr/>
        </p:nvCxnSpPr>
        <p:spPr>
          <a:xfrm flipV="1">
            <a:off x="4286378" y="2977129"/>
            <a:ext cx="2198828" cy="1285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3D79C6-9CDC-4625-AF19-2E2F27558FE1}"/>
                  </a:ext>
                </a:extLst>
              </p:cNvPr>
              <p:cNvSpPr txBox="1"/>
              <p:nvPr/>
            </p:nvSpPr>
            <p:spPr>
              <a:xfrm>
                <a:off x="1519311" y="3277772"/>
                <a:ext cx="8444797" cy="224715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air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x (90 x 90 x 90)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x 729.000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              = 243.000 cm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= 243 liter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3D79C6-9CDC-4625-AF19-2E2F27558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11" y="3277772"/>
                <a:ext cx="8444797" cy="2247154"/>
              </a:xfrm>
              <a:prstGeom prst="rect">
                <a:avLst/>
              </a:prstGeom>
              <a:blipFill>
                <a:blip r:embed="rId2"/>
                <a:stretch>
                  <a:fillRect l="-1008" t="-1617" b="-51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B941BC-5930-42BD-B6D0-1A0266F7708A}"/>
                  </a:ext>
                </a:extLst>
              </p:cNvPr>
              <p:cNvSpPr txBox="1"/>
              <p:nvPr/>
            </p:nvSpPr>
            <p:spPr>
              <a:xfrm>
                <a:off x="1519311" y="1573084"/>
                <a:ext cx="8444797" cy="135441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Sebuah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mandi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berbentuk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kubus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rusuk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90 cm.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Jika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terisi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bagian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berapa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liter air yang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mandi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tersebut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B941BC-5930-42BD-B6D0-1A0266F7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11" y="1573084"/>
                <a:ext cx="8444797" cy="1354410"/>
              </a:xfrm>
              <a:prstGeom prst="rect">
                <a:avLst/>
              </a:prstGeom>
              <a:blipFill>
                <a:blip r:embed="rId3"/>
                <a:stretch>
                  <a:fillRect l="-935" t="-2212" b="-8850"/>
                </a:stretch>
              </a:blipFill>
              <a:ln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8B5299-BE22-49FA-AA4D-5CF2F56BE86A}"/>
              </a:ext>
            </a:extLst>
          </p:cNvPr>
          <p:cNvSpPr txBox="1"/>
          <p:nvPr/>
        </p:nvSpPr>
        <p:spPr>
          <a:xfrm>
            <a:off x="1519311" y="5641145"/>
            <a:ext cx="844479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volume air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243 liter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91157-FF7C-48A2-AE6E-12EE9E51EAE0}"/>
              </a:ext>
            </a:extLst>
          </p:cNvPr>
          <p:cNvSpPr txBox="1"/>
          <p:nvPr/>
        </p:nvSpPr>
        <p:spPr>
          <a:xfrm>
            <a:off x="886266" y="618978"/>
            <a:ext cx="1026941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Pemecahan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endParaRPr lang="id-ID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331A8-AF00-48C3-A7C5-3DECEA23623A}"/>
              </a:ext>
            </a:extLst>
          </p:cNvPr>
          <p:cNvSpPr txBox="1"/>
          <p:nvPr/>
        </p:nvSpPr>
        <p:spPr>
          <a:xfrm>
            <a:off x="2129683" y="3457733"/>
            <a:ext cx="782491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Penyelesaian: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= 20 x 15 x 40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= 12.000 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 = 12 liter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F0C5C-F917-4CCB-ADBE-673B520A117F}"/>
              </a:ext>
            </a:extLst>
          </p:cNvPr>
          <p:cNvSpPr txBox="1"/>
          <p:nvPr/>
        </p:nvSpPr>
        <p:spPr>
          <a:xfrm>
            <a:off x="2129683" y="1634419"/>
            <a:ext cx="7824912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kaleng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 cm,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lebar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cm,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40 cm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goreng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liter volume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goreng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kaleng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DB28C-2D89-4151-800B-61275AFF94D6}"/>
              </a:ext>
            </a:extLst>
          </p:cNvPr>
          <p:cNvSpPr txBox="1"/>
          <p:nvPr/>
        </p:nvSpPr>
        <p:spPr>
          <a:xfrm>
            <a:off x="2110633" y="5229201"/>
            <a:ext cx="82809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volume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goreng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kaleng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 liter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3B633-910B-429B-8242-3630F9EB06C7}"/>
              </a:ext>
            </a:extLst>
          </p:cNvPr>
          <p:cNvSpPr txBox="1"/>
          <p:nvPr/>
        </p:nvSpPr>
        <p:spPr>
          <a:xfrm>
            <a:off x="1631505" y="653788"/>
            <a:ext cx="662568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Pemecahan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endParaRPr lang="id-ID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B51AAAD0-A374-4754-BA5F-C01FEB894671}"/>
              </a:ext>
            </a:extLst>
          </p:cNvPr>
          <p:cNvSpPr/>
          <p:nvPr/>
        </p:nvSpPr>
        <p:spPr>
          <a:xfrm>
            <a:off x="1589649" y="731520"/>
            <a:ext cx="5458265" cy="8159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LATIHAN 5 HAL 99-100</a:t>
            </a:r>
            <a:endParaRPr lang="en-ID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2D645-A76A-4395-B675-C41BE0908929}"/>
              </a:ext>
            </a:extLst>
          </p:cNvPr>
          <p:cNvSpPr txBox="1"/>
          <p:nvPr/>
        </p:nvSpPr>
        <p:spPr>
          <a:xfrm>
            <a:off x="970671" y="1730327"/>
            <a:ext cx="962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Luas alas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kado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kubus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1.225 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/>
              <a:t>. </a:t>
            </a:r>
            <a:r>
              <a:rPr lang="en-US" sz="2400" dirty="0" err="1"/>
              <a:t>Berapa</a:t>
            </a:r>
            <a:r>
              <a:rPr lang="en-US" sz="2400" dirty="0"/>
              <a:t> volume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kado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?</a:t>
            </a: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13BD-3F4F-4876-BA56-363CB9B885F9}"/>
              </a:ext>
            </a:extLst>
          </p:cNvPr>
          <p:cNvSpPr txBox="1"/>
          <p:nvPr/>
        </p:nvSpPr>
        <p:spPr>
          <a:xfrm rot="10800000" flipV="1">
            <a:off x="1055075" y="2897200"/>
            <a:ext cx="962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Berapa</a:t>
            </a:r>
            <a:r>
              <a:rPr lang="en-US" sz="2400" dirty="0"/>
              <a:t> liter volume air </a:t>
            </a:r>
            <a:r>
              <a:rPr lang="en-US" sz="2400" dirty="0" err="1"/>
              <a:t>terbanyak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ditampung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bak</a:t>
            </a:r>
            <a:r>
              <a:rPr lang="en-US" sz="2400" dirty="0"/>
              <a:t> mandi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kubus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Panjang </a:t>
            </a:r>
            <a:r>
              <a:rPr lang="en-US" sz="2400" dirty="0" err="1"/>
              <a:t>rusuk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80 cm ?</a:t>
            </a:r>
            <a:endParaRPr lang="en-ID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548BB-CFC8-451E-B73A-F90210F8649D}"/>
              </a:ext>
            </a:extLst>
          </p:cNvPr>
          <p:cNvSpPr txBox="1"/>
          <p:nvPr/>
        </p:nvSpPr>
        <p:spPr>
          <a:xfrm>
            <a:off x="1055075" y="4234375"/>
            <a:ext cx="939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kubus</a:t>
            </a:r>
            <a:r>
              <a:rPr lang="en-US" sz="2400" dirty="0"/>
              <a:t> </a:t>
            </a:r>
            <a:r>
              <a:rPr lang="en-US" sz="2400" dirty="0" err="1"/>
              <a:t>mainan</a:t>
            </a:r>
            <a:r>
              <a:rPr lang="en-US" sz="2400" dirty="0"/>
              <a:t> yang </a:t>
            </a:r>
            <a:r>
              <a:rPr lang="en-US" sz="2400" dirty="0" err="1"/>
              <a:t>terbuat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kayu.Jika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Panjang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rusuknya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108 </a:t>
            </a:r>
            <a:r>
              <a:rPr lang="en-US" sz="2400" dirty="0" err="1"/>
              <a:t>cm.berapa</a:t>
            </a:r>
            <a:r>
              <a:rPr lang="en-US" sz="2400" dirty="0"/>
              <a:t> volume </a:t>
            </a:r>
            <a:r>
              <a:rPr lang="en-US" sz="2400" dirty="0" err="1"/>
              <a:t>kubus</a:t>
            </a:r>
            <a:r>
              <a:rPr lang="en-US" sz="2400" dirty="0"/>
              <a:t> </a:t>
            </a:r>
            <a:r>
              <a:rPr lang="en-US" sz="2400" dirty="0" err="1"/>
              <a:t>mainan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?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1654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EC917-A034-46B7-9B7E-DAAE083637FC}"/>
              </a:ext>
            </a:extLst>
          </p:cNvPr>
          <p:cNvSpPr txBox="1"/>
          <p:nvPr/>
        </p:nvSpPr>
        <p:spPr>
          <a:xfrm>
            <a:off x="928468" y="970671"/>
            <a:ext cx="9678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kubus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tersusun</a:t>
            </a:r>
            <a:r>
              <a:rPr lang="en-US" sz="2400" dirty="0"/>
              <a:t> oleh 125 </a:t>
            </a:r>
            <a:r>
              <a:rPr lang="en-US" sz="2400" dirty="0" err="1"/>
              <a:t>kubus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dirty="0" err="1"/>
              <a:t>sama.Jika</a:t>
            </a:r>
            <a:r>
              <a:rPr lang="en-US" sz="2400" dirty="0"/>
              <a:t> Panjang </a:t>
            </a:r>
            <a:r>
              <a:rPr lang="en-US" sz="2400" dirty="0" err="1"/>
              <a:t>rusuk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kubus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6 cm, </a:t>
            </a:r>
            <a:r>
              <a:rPr lang="en-US" sz="2400" dirty="0" err="1"/>
              <a:t>berapa</a:t>
            </a:r>
            <a:r>
              <a:rPr lang="en-US" sz="2400" dirty="0"/>
              <a:t> liter volume </a:t>
            </a:r>
            <a:r>
              <a:rPr lang="en-US" sz="2400" dirty="0" err="1"/>
              <a:t>kubus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?</a:t>
            </a:r>
            <a:endParaRPr lang="en-ID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E59F96-BF89-4626-98DB-C9FEC5DBB7CD}"/>
              </a:ext>
            </a:extLst>
          </p:cNvPr>
          <p:cNvSpPr txBox="1"/>
          <p:nvPr/>
        </p:nvSpPr>
        <p:spPr>
          <a:xfrm>
            <a:off x="1069145" y="3429000"/>
            <a:ext cx="921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balok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Panjang 32 cm dan </a:t>
            </a:r>
            <a:r>
              <a:rPr lang="en-US" sz="2400" dirty="0" err="1"/>
              <a:t>tinggi</a:t>
            </a:r>
            <a:r>
              <a:rPr lang="en-US" sz="2400" dirty="0"/>
              <a:t> 16 cm. Jika volume </a:t>
            </a:r>
            <a:r>
              <a:rPr lang="en-US" sz="2400" dirty="0" err="1"/>
              <a:t>balok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volume </a:t>
            </a:r>
            <a:r>
              <a:rPr lang="en-US" sz="2400" dirty="0" err="1"/>
              <a:t>kubus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Panjang </a:t>
            </a:r>
            <a:r>
              <a:rPr lang="en-US" sz="2400" dirty="0" err="1"/>
              <a:t>rusuk</a:t>
            </a:r>
            <a:r>
              <a:rPr lang="en-US" sz="2400" dirty="0"/>
              <a:t> 24 </a:t>
            </a:r>
            <a:r>
              <a:rPr lang="en-US" sz="2400" dirty="0" err="1"/>
              <a:t>cm.Tentukan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r>
              <a:rPr lang="en-US" sz="2400" dirty="0"/>
              <a:t> </a:t>
            </a:r>
            <a:r>
              <a:rPr lang="en-US" sz="2400" dirty="0" err="1"/>
              <a:t>balok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!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1283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651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Cambria Math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10</cp:revision>
  <dcterms:created xsi:type="dcterms:W3CDTF">2021-02-01T12:52:35Z</dcterms:created>
  <dcterms:modified xsi:type="dcterms:W3CDTF">2021-02-01T15:46:44Z</dcterms:modified>
</cp:coreProperties>
</file>