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5" r:id="rId2"/>
    <p:sldId id="286" r:id="rId3"/>
    <p:sldId id="258" r:id="rId4"/>
    <p:sldId id="266" r:id="rId5"/>
    <p:sldId id="260" r:id="rId6"/>
    <p:sldId id="263" r:id="rId7"/>
    <p:sldId id="264" r:id="rId8"/>
    <p:sldId id="274" r:id="rId9"/>
    <p:sldId id="275" r:id="rId10"/>
    <p:sldId id="287" r:id="rId11"/>
    <p:sldId id="270" r:id="rId12"/>
    <p:sldId id="271" r:id="rId13"/>
    <p:sldId id="276" r:id="rId14"/>
    <p:sldId id="277" r:id="rId15"/>
    <p:sldId id="291" r:id="rId16"/>
    <p:sldId id="288" r:id="rId17"/>
    <p:sldId id="289" r:id="rId18"/>
    <p:sldId id="290" r:id="rId19"/>
    <p:sldId id="278" r:id="rId2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2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rgbClr val="EC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3496" y="1352550"/>
            <a:ext cx="366318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II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0850"/>
            <a:ext cx="3276600" cy="3959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9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08023"/>
            <a:ext cx="5257800" cy="2185214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en-ID" sz="1700" dirty="0" smtClean="0"/>
              <a:t>Toni	: Made, </a:t>
            </a:r>
            <a:r>
              <a:rPr lang="en-ID" sz="1700" dirty="0" err="1" smtClean="0"/>
              <a:t>apakah</a:t>
            </a:r>
            <a:r>
              <a:rPr lang="en-ID" sz="1700" dirty="0" smtClean="0"/>
              <a:t> </a:t>
            </a:r>
            <a:r>
              <a:rPr lang="en-ID" sz="1700" dirty="0" err="1" smtClean="0"/>
              <a:t>kamu</a:t>
            </a:r>
            <a:r>
              <a:rPr lang="en-ID" sz="1700" dirty="0" smtClean="0"/>
              <a:t> </a:t>
            </a:r>
            <a:r>
              <a:rPr lang="en-ID" sz="1700" dirty="0" err="1" smtClean="0"/>
              <a:t>sedang</a:t>
            </a:r>
            <a:r>
              <a:rPr lang="en-ID" sz="1700" dirty="0" smtClean="0"/>
              <a:t> </a:t>
            </a:r>
            <a:r>
              <a:rPr lang="en-ID" sz="1700" dirty="0" err="1" smtClean="0"/>
              <a:t>sibuk</a:t>
            </a:r>
            <a:r>
              <a:rPr lang="en-ID" sz="1700" dirty="0" smtClean="0"/>
              <a:t>?</a:t>
            </a:r>
          </a:p>
          <a:p>
            <a:pPr marL="627063" indent="-627063">
              <a:tabLst>
                <a:tab pos="542925" algn="l"/>
              </a:tabLst>
            </a:pPr>
            <a:r>
              <a:rPr lang="en-ID" sz="1700" dirty="0" smtClean="0"/>
              <a:t>Made	: </a:t>
            </a:r>
            <a:r>
              <a:rPr lang="en-ID" sz="1700" dirty="0" err="1" smtClean="0"/>
              <a:t>Tidak</a:t>
            </a:r>
            <a:r>
              <a:rPr lang="en-ID" sz="1700" dirty="0" smtClean="0"/>
              <a:t>, Toni. </a:t>
            </a:r>
            <a:r>
              <a:rPr lang="en-ID" sz="1700" dirty="0" err="1" smtClean="0"/>
              <a:t>Aku</a:t>
            </a:r>
            <a:r>
              <a:rPr lang="en-ID" sz="1700" dirty="0" smtClean="0"/>
              <a:t> </a:t>
            </a:r>
            <a:r>
              <a:rPr lang="en-ID" sz="1700" dirty="0" err="1" smtClean="0"/>
              <a:t>hanya</a:t>
            </a:r>
            <a:r>
              <a:rPr lang="en-ID" sz="1700" dirty="0" smtClean="0"/>
              <a:t> </a:t>
            </a:r>
            <a:r>
              <a:rPr lang="en-ID" sz="1700" dirty="0" err="1" smtClean="0"/>
              <a:t>sedang</a:t>
            </a:r>
            <a:r>
              <a:rPr lang="en-ID" sz="1700" dirty="0" smtClean="0"/>
              <a:t> </a:t>
            </a:r>
            <a:r>
              <a:rPr lang="en-ID" sz="1700" dirty="0" err="1" smtClean="0"/>
              <a:t>membaca</a:t>
            </a:r>
            <a:r>
              <a:rPr lang="en-ID" sz="1700" dirty="0" smtClean="0"/>
              <a:t> </a:t>
            </a:r>
            <a:r>
              <a:rPr lang="en-ID" sz="1700" dirty="0" err="1" smtClean="0"/>
              <a:t>buku</a:t>
            </a:r>
            <a:r>
              <a:rPr lang="en-ID" sz="1700" dirty="0" smtClean="0"/>
              <a:t> </a:t>
            </a:r>
            <a:r>
              <a:rPr lang="en-ID" sz="1700" dirty="0" err="1" smtClean="0"/>
              <a:t>saja</a:t>
            </a:r>
            <a:r>
              <a:rPr lang="en-ID" sz="1700" dirty="0" smtClean="0"/>
              <a:t>. Ada </a:t>
            </a:r>
            <a:r>
              <a:rPr lang="en-ID" sz="1700" dirty="0" err="1" smtClean="0"/>
              <a:t>apa</a:t>
            </a:r>
            <a:r>
              <a:rPr lang="en-ID" sz="1700" dirty="0" smtClean="0"/>
              <a:t>?</a:t>
            </a:r>
          </a:p>
          <a:p>
            <a:pPr marL="627063" indent="-627063">
              <a:tabLst>
                <a:tab pos="542925" algn="l"/>
              </a:tabLst>
            </a:pPr>
            <a:r>
              <a:rPr lang="en-ID" sz="1700" dirty="0" smtClean="0"/>
              <a:t>Toni	: </a:t>
            </a:r>
            <a:r>
              <a:rPr lang="en-ID" sz="1700" dirty="0" err="1" smtClean="0"/>
              <a:t>Maukah</a:t>
            </a:r>
            <a:r>
              <a:rPr lang="en-ID" sz="1700" dirty="0" smtClean="0"/>
              <a:t> </a:t>
            </a:r>
            <a:r>
              <a:rPr lang="en-ID" sz="1700" dirty="0" err="1" smtClean="0"/>
              <a:t>kamu</a:t>
            </a:r>
            <a:r>
              <a:rPr lang="en-ID" sz="1700" dirty="0" smtClean="0"/>
              <a:t> </a:t>
            </a:r>
            <a:r>
              <a:rPr lang="en-ID" sz="1700" dirty="0" err="1" smtClean="0"/>
              <a:t>membantuku</a:t>
            </a:r>
            <a:r>
              <a:rPr lang="en-ID" sz="1700" dirty="0" smtClean="0"/>
              <a:t> </a:t>
            </a:r>
            <a:r>
              <a:rPr lang="en-ID" sz="1700" dirty="0" err="1" smtClean="0"/>
              <a:t>untuk</a:t>
            </a:r>
            <a:r>
              <a:rPr lang="en-ID" sz="1700" dirty="0" smtClean="0"/>
              <a:t> </a:t>
            </a:r>
            <a:r>
              <a:rPr lang="en-ID" sz="1700" dirty="0" err="1" smtClean="0"/>
              <a:t>mengambil</a:t>
            </a:r>
            <a:r>
              <a:rPr lang="en-ID" sz="1700" dirty="0" smtClean="0"/>
              <a:t> </a:t>
            </a:r>
            <a:r>
              <a:rPr lang="en-ID" sz="1700" dirty="0" err="1" smtClean="0"/>
              <a:t>buku-buku</a:t>
            </a:r>
            <a:r>
              <a:rPr lang="en-ID" sz="1700" dirty="0" smtClean="0"/>
              <a:t> di </a:t>
            </a:r>
            <a:r>
              <a:rPr lang="en-ID" sz="1700" dirty="0" err="1" smtClean="0"/>
              <a:t>perpustakaan</a:t>
            </a:r>
            <a:r>
              <a:rPr lang="en-ID" sz="1700" dirty="0" smtClean="0"/>
              <a:t> </a:t>
            </a:r>
            <a:r>
              <a:rPr lang="en-ID" sz="1700" dirty="0" err="1" smtClean="0"/>
              <a:t>sekolah</a:t>
            </a:r>
            <a:r>
              <a:rPr lang="en-ID" sz="1700" dirty="0" smtClean="0"/>
              <a:t>?</a:t>
            </a:r>
          </a:p>
          <a:p>
            <a:pPr marL="627063" indent="-627063">
              <a:tabLst>
                <a:tab pos="542925" algn="l"/>
              </a:tabLst>
            </a:pPr>
            <a:r>
              <a:rPr lang="en-ID" sz="1700" dirty="0" smtClean="0"/>
              <a:t>Made	: </a:t>
            </a:r>
            <a:r>
              <a:rPr lang="en-ID" sz="1700" dirty="0" err="1" smtClean="0"/>
              <a:t>Tentu</a:t>
            </a:r>
            <a:r>
              <a:rPr lang="en-ID" sz="1700" dirty="0" smtClean="0"/>
              <a:t> </a:t>
            </a:r>
            <a:r>
              <a:rPr lang="en-ID" sz="1700" dirty="0" err="1" smtClean="0"/>
              <a:t>saja</a:t>
            </a:r>
            <a:r>
              <a:rPr lang="en-ID" sz="1700" dirty="0" smtClean="0"/>
              <a:t>, Toni.</a:t>
            </a:r>
          </a:p>
          <a:p>
            <a:pPr marL="627063" indent="-627063">
              <a:tabLst>
                <a:tab pos="542925" algn="l"/>
              </a:tabLst>
            </a:pPr>
            <a:r>
              <a:rPr lang="en-ID" sz="1700" dirty="0" smtClean="0"/>
              <a:t>Toni	: </a:t>
            </a:r>
            <a:r>
              <a:rPr lang="en-ID" sz="1700" dirty="0" err="1" smtClean="0"/>
              <a:t>Terima</a:t>
            </a:r>
            <a:r>
              <a:rPr lang="en-ID" sz="1700" dirty="0" smtClean="0"/>
              <a:t> </a:t>
            </a:r>
            <a:r>
              <a:rPr lang="en-ID" sz="1700" dirty="0" err="1" smtClean="0"/>
              <a:t>kasih</a:t>
            </a:r>
            <a:r>
              <a:rPr lang="en-ID" sz="1700" dirty="0" smtClean="0"/>
              <a:t>, Made.</a:t>
            </a:r>
          </a:p>
          <a:p>
            <a:pPr marL="627063" indent="-627063">
              <a:tabLst>
                <a:tab pos="542925" algn="l"/>
              </a:tabLst>
            </a:pPr>
            <a:r>
              <a:rPr lang="en-ID" sz="1700" dirty="0" smtClean="0"/>
              <a:t>Made	: </a:t>
            </a:r>
            <a:r>
              <a:rPr lang="en-ID" sz="1700" dirty="0" err="1" smtClean="0"/>
              <a:t>Sama-sama</a:t>
            </a:r>
            <a:r>
              <a:rPr lang="en-ID" sz="1700" dirty="0" smtClean="0"/>
              <a:t>, Toni.</a:t>
            </a:r>
            <a:endParaRPr lang="en-US" sz="17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1777464"/>
            <a:ext cx="7086600" cy="646331"/>
            <a:chOff x="794785" y="176539"/>
            <a:chExt cx="7086600" cy="646331"/>
          </a:xfrm>
        </p:grpSpPr>
        <p:sp>
          <p:nvSpPr>
            <p:cNvPr id="5" name="Rectangle 4"/>
            <p:cNvSpPr/>
            <p:nvPr/>
          </p:nvSpPr>
          <p:spPr>
            <a:xfrm>
              <a:off x="794785" y="203732"/>
              <a:ext cx="4528586" cy="567565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3985" y="176539"/>
              <a:ext cx="2057400" cy="646331"/>
            </a:xfrm>
            <a:prstGeom prst="rect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Ungkapan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permintaan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tolong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323371" y="499705"/>
              <a:ext cx="412895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04800" y="361950"/>
            <a:ext cx="487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66"/>
                </a:solidFill>
              </a:rPr>
              <a:t>Bacalah</a:t>
            </a:r>
            <a:r>
              <a:rPr lang="en-US" sz="2200" b="1" dirty="0" smtClean="0">
                <a:solidFill>
                  <a:srgbClr val="FF0066"/>
                </a:solidFill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</a:rPr>
              <a:t>teks</a:t>
            </a:r>
            <a:r>
              <a:rPr lang="en-US" sz="2200" b="1" dirty="0" smtClean="0">
                <a:solidFill>
                  <a:srgbClr val="FF0066"/>
                </a:solidFill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</a:rPr>
              <a:t>percakapan</a:t>
            </a:r>
            <a:r>
              <a:rPr lang="en-US" sz="2200" b="1" dirty="0" smtClean="0">
                <a:solidFill>
                  <a:srgbClr val="FF0066"/>
                </a:solidFill>
              </a:rPr>
              <a:t> </a:t>
            </a:r>
            <a:r>
              <a:rPr lang="en-US" sz="2200" b="1" dirty="0" err="1" smtClean="0">
                <a:solidFill>
                  <a:srgbClr val="FF0066"/>
                </a:solidFill>
              </a:rPr>
              <a:t>berikut</a:t>
            </a:r>
            <a:r>
              <a:rPr lang="en-US" sz="2200" b="1" dirty="0" smtClean="0">
                <a:solidFill>
                  <a:srgbClr val="FF0066"/>
                </a:solidFill>
              </a:rPr>
              <a:t>!</a:t>
            </a:r>
          </a:p>
        </p:txBody>
      </p:sp>
      <p:pic>
        <p:nvPicPr>
          <p:cNvPr id="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2699" y="1428750"/>
            <a:ext cx="5919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Ungkapan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permintaan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maaf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dapat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diucapkan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ketika</a:t>
            </a:r>
            <a:r>
              <a:rPr lang="en-US" sz="2400" b="1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sengaja</a:t>
            </a:r>
            <a:r>
              <a:rPr lang="en-US" sz="2400" dirty="0" smtClean="0"/>
              <a:t> </a:t>
            </a:r>
            <a:r>
              <a:rPr lang="en-US" sz="2400" dirty="0" err="1" smtClean="0"/>
              <a:t>menjatuhkan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orang lain.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dirty="0" err="1" smtClean="0"/>
              <a:t>Tidak</a:t>
            </a:r>
            <a:r>
              <a:rPr lang="en-ID" sz="2400" dirty="0" smtClean="0"/>
              <a:t> </a:t>
            </a:r>
            <a:r>
              <a:rPr lang="en-ID" sz="2400" dirty="0" err="1" smtClean="0"/>
              <a:t>sengaja</a:t>
            </a:r>
            <a:r>
              <a:rPr lang="en-ID" sz="2400" dirty="0" smtClean="0"/>
              <a:t> </a:t>
            </a:r>
            <a:r>
              <a:rPr lang="en-ID" sz="2400" dirty="0" err="1" smtClean="0"/>
              <a:t>menabrak</a:t>
            </a:r>
            <a:r>
              <a:rPr lang="en-ID" sz="2400" dirty="0" smtClean="0"/>
              <a:t> </a:t>
            </a:r>
            <a:r>
              <a:rPr lang="en-ID" sz="2400" dirty="0" err="1" smtClean="0"/>
              <a:t>teman</a:t>
            </a:r>
            <a:r>
              <a:rPr lang="en-ID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dirty="0" err="1" smtClean="0"/>
              <a:t>Tidak</a:t>
            </a:r>
            <a:r>
              <a:rPr lang="en-ID" sz="2400" dirty="0" smtClean="0"/>
              <a:t> </a:t>
            </a:r>
            <a:r>
              <a:rPr lang="en-ID" sz="2400" dirty="0" err="1" smtClean="0"/>
              <a:t>bisa</a:t>
            </a:r>
            <a:r>
              <a:rPr lang="en-ID" sz="2400" dirty="0" smtClean="0"/>
              <a:t> </a:t>
            </a:r>
            <a:r>
              <a:rPr lang="en-ID" sz="2400" dirty="0" err="1" smtClean="0"/>
              <a:t>hadir</a:t>
            </a:r>
            <a:r>
              <a:rPr lang="en-ID" sz="2400" dirty="0" smtClean="0"/>
              <a:t> di </a:t>
            </a:r>
            <a:r>
              <a:rPr lang="en-ID" sz="2400" dirty="0" err="1" smtClean="0"/>
              <a:t>suatu</a:t>
            </a:r>
            <a:r>
              <a:rPr lang="en-ID" sz="2400" dirty="0" smtClean="0"/>
              <a:t> </a:t>
            </a:r>
            <a:r>
              <a:rPr lang="en-ID" sz="2400" dirty="0" err="1" smtClean="0"/>
              <a:t>acara</a:t>
            </a:r>
            <a:r>
              <a:rPr lang="en-ID" sz="2400" dirty="0" smtClean="0"/>
              <a:t>. </a:t>
            </a:r>
            <a:endParaRPr lang="en-US" sz="2400" dirty="0"/>
          </a:p>
        </p:txBody>
      </p:sp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6456"/>
            <a:ext cx="1981200" cy="34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67600" y="208847"/>
            <a:ext cx="1524000" cy="417731"/>
            <a:chOff x="7612794" y="57150"/>
            <a:chExt cx="1524000" cy="417731"/>
          </a:xfrm>
        </p:grpSpPr>
        <p:sp>
          <p:nvSpPr>
            <p:cNvPr id="14" name="Rounded Rectangle 13"/>
            <p:cNvSpPr/>
            <p:nvPr/>
          </p:nvSpPr>
          <p:spPr>
            <a:xfrm>
              <a:off x="7612794" y="57150"/>
              <a:ext cx="1524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12794" y="8186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</a:t>
              </a:r>
              <a:r>
                <a:rPr lang="en-US" b="1" dirty="0" smtClean="0"/>
                <a:t>3.5 | 3.6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TRANSIT JOB GAMBAR\BUPING B.INDO 4 K 13\ik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 bwMode="auto">
          <a:xfrm>
            <a:off x="7077040" y="1276350"/>
            <a:ext cx="1847632" cy="32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5674" y="742950"/>
            <a:ext cx="5943600" cy="3302753"/>
            <a:chOff x="0" y="209550"/>
            <a:chExt cx="7315200" cy="435009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0" y="209550"/>
              <a:ext cx="7315200" cy="43500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19539"/>
              <a:ext cx="69342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Berikut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contoh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ungkapan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permintaan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maaf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200" b="1" dirty="0" err="1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santun</a:t>
              </a:r>
              <a:r>
                <a:rPr 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2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03324" y="1885965"/>
            <a:ext cx="5448300" cy="1708160"/>
          </a:xfrm>
          <a:prstGeom prst="rect">
            <a:avLst/>
          </a:prstGeom>
          <a:noFill/>
        </p:spPr>
        <p:txBody>
          <a:bodyPr wrap="square" numCol="1" spcCol="27432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b="1" dirty="0" err="1" smtClean="0">
                <a:solidFill>
                  <a:schemeClr val="accent2"/>
                </a:solidFill>
              </a:rPr>
              <a:t>Maafkan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aku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karena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tidak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bisa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ikut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belajar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kelompok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bersama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hari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ini</a:t>
            </a:r>
            <a:r>
              <a:rPr lang="en-US" sz="2000" b="1" dirty="0" smtClean="0">
                <a:solidFill>
                  <a:schemeClr val="accent2"/>
                </a:solidFill>
              </a:rPr>
              <a:t>.</a:t>
            </a:r>
            <a:endParaRPr lang="en-US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b="1" dirty="0" err="1" smtClean="0">
                <a:solidFill>
                  <a:srgbClr val="0070C0"/>
                </a:solidFill>
              </a:rPr>
              <a:t>Maafkan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saya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terlambat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masuk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sekolah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karena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harus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menemani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ibu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rumah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sakit</a:t>
            </a:r>
            <a:r>
              <a:rPr lang="en-US" sz="2000" b="1" dirty="0" smtClean="0">
                <a:solidFill>
                  <a:srgbClr val="0070C0"/>
                </a:solidFill>
              </a:rPr>
              <a:t>, Pak.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46" y="1500723"/>
            <a:ext cx="1940754" cy="2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94468"/>
            <a:ext cx="5638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Berikut</a:t>
            </a:r>
            <a:r>
              <a:rPr lang="en-ID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langkah</a:t>
            </a:r>
            <a:r>
              <a:rPr lang="en-ID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menulis</a:t>
            </a:r>
            <a:r>
              <a:rPr lang="en-ID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ID" sz="24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193" y="1396071"/>
            <a:ext cx="55154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Tentukan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terlebih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dahulu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333" y="1969353"/>
            <a:ext cx="529566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Tentukan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kata-kata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indah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707" y="2911967"/>
            <a:ext cx="45248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Rangkailah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kalimat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runtut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5750"/>
            <a:ext cx="9144000" cy="3940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129" y="1251149"/>
            <a:ext cx="701667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Koreksilah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kejelasan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lafal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sudah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283" y="593287"/>
            <a:ext cx="7024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menanggapi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pembacaan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129" y="1893153"/>
            <a:ext cx="75500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Koreksilah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ketepatan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keras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lembut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larik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99" y="2578953"/>
            <a:ext cx="739140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Koreksilah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ketepatan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ekspresi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sudah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75654"/>
            <a:ext cx="25146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Kebunku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Ciptaan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Sud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Lihat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kebunku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bunga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Ada yang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putih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merah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Kusiram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Mawar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melati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Semuanya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indah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726" y="1962149"/>
            <a:ext cx="2983106" cy="846084"/>
            <a:chOff x="5861934" y="1018186"/>
            <a:chExt cx="2983106" cy="846084"/>
          </a:xfrm>
        </p:grpSpPr>
        <p:grpSp>
          <p:nvGrpSpPr>
            <p:cNvPr id="4" name="Group 3"/>
            <p:cNvGrpSpPr/>
            <p:nvPr/>
          </p:nvGrpSpPr>
          <p:grpSpPr>
            <a:xfrm>
              <a:off x="5914473" y="1102270"/>
              <a:ext cx="2930567" cy="762000"/>
              <a:chOff x="5380869" y="1276348"/>
              <a:chExt cx="4087736" cy="737608"/>
            </a:xfrm>
          </p:grpSpPr>
          <p:sp>
            <p:nvSpPr>
              <p:cNvPr id="10" name="Rectangle 9"/>
              <p:cNvSpPr/>
              <p:nvPr/>
            </p:nvSpPr>
            <p:spPr bwMode="auto">
              <a:xfrm flipH="1">
                <a:off x="5380869" y="1276349"/>
                <a:ext cx="3810409" cy="7376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11" name="Isosceles Triangle 10"/>
              <p:cNvSpPr/>
              <p:nvPr/>
            </p:nvSpPr>
            <p:spPr bwMode="auto">
              <a:xfrm rot="5400000" flipH="1">
                <a:off x="9196093" y="1271532"/>
                <a:ext cx="267696" cy="277328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5400000" flipH="1">
                <a:off x="9168996" y="1737248"/>
                <a:ext cx="267696" cy="27732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14473" y="1018186"/>
              <a:ext cx="2930567" cy="762000"/>
              <a:chOff x="5380869" y="1276348"/>
              <a:chExt cx="4087736" cy="73760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" name="Rectangle 6"/>
              <p:cNvSpPr/>
              <p:nvPr/>
            </p:nvSpPr>
            <p:spPr bwMode="auto">
              <a:xfrm flipH="1">
                <a:off x="5380869" y="1276349"/>
                <a:ext cx="3810409" cy="7376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8" name="Isosceles Triangle 7"/>
              <p:cNvSpPr/>
              <p:nvPr/>
            </p:nvSpPr>
            <p:spPr bwMode="auto">
              <a:xfrm rot="5400000" flipH="1">
                <a:off x="9196093" y="1271532"/>
                <a:ext cx="267696" cy="277328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5400000" flipH="1">
                <a:off x="9168996" y="1737248"/>
                <a:ext cx="267696" cy="277328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861934" y="1055654"/>
              <a:ext cx="2743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/>
                <a:t>Contoh</a:t>
              </a:r>
              <a:r>
                <a:rPr lang="en-US" dirty="0" smtClean="0"/>
                <a:t> </a:t>
              </a:r>
              <a:r>
                <a:rPr lang="en-US" dirty="0" err="1" smtClean="0"/>
                <a:t>puisi</a:t>
              </a:r>
              <a:r>
                <a:rPr lang="en-US" dirty="0" smtClean="0"/>
                <a:t> </a:t>
              </a:r>
              <a:r>
                <a:rPr lang="en-US" dirty="0" err="1" smtClean="0"/>
                <a:t>tema</a:t>
              </a:r>
              <a:r>
                <a:rPr lang="en-US" dirty="0" smtClean="0"/>
                <a:t> </a:t>
              </a:r>
              <a:r>
                <a:rPr lang="en-US" dirty="0" err="1" smtClean="0"/>
                <a:t>keindahan</a:t>
              </a:r>
              <a:r>
                <a:rPr lang="en-US" dirty="0" smtClean="0"/>
                <a:t> </a:t>
              </a:r>
              <a:r>
                <a:rPr lang="en-US" dirty="0" err="1" smtClean="0"/>
                <a:t>kebun</a:t>
              </a:r>
              <a:endParaRPr lang="en-US" dirty="0"/>
            </a:p>
          </p:txBody>
        </p:sp>
      </p:grpSp>
      <p:pic>
        <p:nvPicPr>
          <p:cNvPr id="13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10" y="1084870"/>
            <a:ext cx="2057400" cy="2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2699" y="1276350"/>
            <a:ext cx="5919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Berikut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hal-hal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ditanggapi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pembacaan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puisi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teman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Mengoreksi</a:t>
            </a:r>
            <a:r>
              <a:rPr lang="en-US" sz="2400" dirty="0" smtClean="0"/>
              <a:t> </a:t>
            </a:r>
            <a:r>
              <a:rPr lang="en-US" sz="2400" dirty="0" err="1" smtClean="0"/>
              <a:t>kejelasan</a:t>
            </a:r>
            <a:r>
              <a:rPr lang="en-US" sz="2400" dirty="0" smtClean="0"/>
              <a:t> </a:t>
            </a:r>
            <a:r>
              <a:rPr lang="en-US" sz="2400" dirty="0" err="1" smtClean="0"/>
              <a:t>lafal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dirty="0" err="1" smtClean="0"/>
              <a:t>Mengoreksi</a:t>
            </a:r>
            <a:r>
              <a:rPr lang="en-ID" sz="2400" dirty="0" smtClean="0"/>
              <a:t> </a:t>
            </a:r>
            <a:r>
              <a:rPr lang="en-ID" sz="2400" dirty="0" err="1" smtClean="0"/>
              <a:t>ketepatan</a:t>
            </a:r>
            <a:r>
              <a:rPr lang="en-ID" sz="2400" dirty="0" smtClean="0"/>
              <a:t> </a:t>
            </a:r>
            <a:r>
              <a:rPr lang="en-ID" sz="2400" dirty="0" err="1" smtClean="0"/>
              <a:t>keras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lembut</a:t>
            </a:r>
            <a:r>
              <a:rPr lang="en-ID" sz="2400" dirty="0" smtClean="0"/>
              <a:t> </a:t>
            </a:r>
            <a:r>
              <a:rPr lang="en-ID" sz="2400" dirty="0" err="1" smtClean="0"/>
              <a:t>larik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puisi</a:t>
            </a:r>
            <a:r>
              <a:rPr lang="en-ID" sz="2400" dirty="0" smtClean="0"/>
              <a:t>.</a:t>
            </a:r>
            <a:endParaRPr lang="en-ID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D" sz="2400" dirty="0" err="1" smtClean="0"/>
              <a:t>Mengoreksi</a:t>
            </a:r>
            <a:r>
              <a:rPr lang="en-ID" sz="2400" dirty="0" smtClean="0"/>
              <a:t> </a:t>
            </a:r>
            <a:r>
              <a:rPr lang="en-ID" sz="2400" dirty="0" err="1" smtClean="0"/>
              <a:t>ketepatan</a:t>
            </a:r>
            <a:r>
              <a:rPr lang="en-ID" sz="2400" dirty="0" smtClean="0"/>
              <a:t> </a:t>
            </a:r>
            <a:r>
              <a:rPr lang="en-ID" sz="2400" dirty="0" err="1" smtClean="0"/>
              <a:t>ekspresi</a:t>
            </a:r>
            <a:r>
              <a:rPr lang="en-ID" sz="2400" dirty="0" smtClean="0"/>
              <a:t> </a:t>
            </a:r>
            <a:r>
              <a:rPr lang="en-ID" sz="2400" dirty="0" err="1" smtClean="0"/>
              <a:t>sesuai</a:t>
            </a:r>
            <a:r>
              <a:rPr lang="en-ID" sz="2400" dirty="0" smtClean="0"/>
              <a:t> </a:t>
            </a:r>
            <a:r>
              <a:rPr lang="en-ID" sz="2400" dirty="0" err="1" smtClean="0"/>
              <a:t>teman</a:t>
            </a:r>
            <a:r>
              <a:rPr lang="en-ID" sz="2400" dirty="0" smtClean="0"/>
              <a:t> </a:t>
            </a:r>
            <a:r>
              <a:rPr lang="en-ID" sz="2400" dirty="0" err="1" smtClean="0"/>
              <a:t>puisi</a:t>
            </a:r>
            <a:r>
              <a:rPr lang="en-ID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6456"/>
            <a:ext cx="1981200" cy="34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4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67600" y="208847"/>
            <a:ext cx="1524000" cy="417731"/>
            <a:chOff x="7612794" y="57150"/>
            <a:chExt cx="1524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612794" y="57150"/>
              <a:ext cx="1524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2794" y="8186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</a:t>
              </a:r>
              <a:r>
                <a:rPr lang="en-US" b="1" dirty="0" smtClean="0"/>
                <a:t>3.5 | 3.6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323"/>
            <a:ext cx="20625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62123"/>
            <a:ext cx="541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200" b="1" dirty="0" err="1" smtClean="0">
                <a:solidFill>
                  <a:srgbClr val="0070C0"/>
                </a:solidFill>
              </a:rPr>
              <a:t>Berikut</a:t>
            </a:r>
            <a:r>
              <a:rPr lang="en-ID" sz="2200" b="1" dirty="0" smtClean="0">
                <a:solidFill>
                  <a:srgbClr val="0070C0"/>
                </a:solidFill>
              </a:rPr>
              <a:t> </a:t>
            </a:r>
            <a:r>
              <a:rPr lang="en-ID" sz="2200" b="1" dirty="0" err="1" smtClean="0">
                <a:solidFill>
                  <a:srgbClr val="0070C0"/>
                </a:solidFill>
              </a:rPr>
              <a:t>langkah</a:t>
            </a:r>
            <a:r>
              <a:rPr lang="en-ID" sz="2200" b="1" dirty="0" err="1" smtClean="0">
                <a:solidFill>
                  <a:srgbClr val="0070C0"/>
                </a:solidFill>
              </a:rPr>
              <a:t>-</a:t>
            </a:r>
            <a:r>
              <a:rPr lang="en-ID" sz="2200" b="1" dirty="0" err="1" smtClean="0">
                <a:solidFill>
                  <a:srgbClr val="0070C0"/>
                </a:solidFill>
              </a:rPr>
              <a:t>langkah</a:t>
            </a:r>
            <a:r>
              <a:rPr lang="en-ID" sz="2200" b="1" dirty="0" smtClean="0">
                <a:solidFill>
                  <a:srgbClr val="0070C0"/>
                </a:solidFill>
              </a:rPr>
              <a:t> </a:t>
            </a:r>
            <a:r>
              <a:rPr lang="en-ID" sz="2200" b="1" dirty="0" err="1" smtClean="0">
                <a:solidFill>
                  <a:srgbClr val="0070C0"/>
                </a:solidFill>
              </a:rPr>
              <a:t>menulis</a:t>
            </a:r>
            <a:r>
              <a:rPr lang="en-ID" sz="2200" b="1" dirty="0" smtClean="0">
                <a:solidFill>
                  <a:srgbClr val="0070C0"/>
                </a:solidFill>
              </a:rPr>
              <a:t> </a:t>
            </a:r>
            <a:r>
              <a:rPr lang="en-ID" sz="2200" b="1" dirty="0" err="1" smtClean="0">
                <a:solidFill>
                  <a:srgbClr val="0070C0"/>
                </a:solidFill>
              </a:rPr>
              <a:t>puisi</a:t>
            </a:r>
            <a:r>
              <a:rPr lang="en-ID" sz="2200" b="1" dirty="0" smtClean="0">
                <a:solidFill>
                  <a:srgbClr val="0070C0"/>
                </a:solidFill>
              </a:rPr>
              <a:t>.</a:t>
            </a:r>
            <a:endParaRPr lang="en-US" sz="2200" b="1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972" y="1353800"/>
            <a:ext cx="5410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Tentukan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tema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puisi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Tentukan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kata-kata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indah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sesuai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tema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puisi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Buatlah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kata-kata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kerangka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b="1" dirty="0" err="1" smtClean="0">
                <a:solidFill>
                  <a:schemeClr val="accent2">
                    <a:lumMod val="75000"/>
                  </a:schemeClr>
                </a:solidFill>
              </a:rPr>
              <a:t>kalimat</a:t>
            </a: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23950"/>
            <a:ext cx="2057400" cy="2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819150"/>
            <a:ext cx="6172200" cy="26673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/>
              <a:t>Ungkapan</a:t>
            </a:r>
            <a:r>
              <a:rPr lang="en-US" sz="2200" dirty="0" smtClean="0"/>
              <a:t> </a:t>
            </a:r>
            <a:r>
              <a:rPr lang="en-US" sz="2200" dirty="0" err="1" smtClean="0"/>
              <a:t>permintaan</a:t>
            </a:r>
            <a:r>
              <a:rPr lang="en-US" sz="2200" dirty="0" smtClean="0"/>
              <a:t> </a:t>
            </a:r>
            <a:r>
              <a:rPr lang="en-US" sz="2200" dirty="0" err="1" smtClean="0"/>
              <a:t>tolong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diucapkan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</a:t>
            </a:r>
            <a:r>
              <a:rPr lang="en-US" sz="2200" dirty="0" err="1" smtClean="0"/>
              <a:t>kamu</a:t>
            </a:r>
            <a:r>
              <a:rPr lang="en-US" sz="2200" dirty="0" smtClean="0"/>
              <a:t> </a:t>
            </a:r>
            <a:r>
              <a:rPr lang="en-US" sz="2200" dirty="0" err="1" smtClean="0"/>
              <a:t>kesulitan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sesuatu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memerlukan</a:t>
            </a:r>
            <a:r>
              <a:rPr lang="en-US" sz="2200" dirty="0" smtClean="0"/>
              <a:t> </a:t>
            </a:r>
            <a:r>
              <a:rPr lang="en-US" sz="2200" dirty="0" err="1" smtClean="0"/>
              <a:t>bantuan</a:t>
            </a:r>
            <a:r>
              <a:rPr lang="en-US" sz="2200" dirty="0" smtClean="0"/>
              <a:t> orang lain.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Ungkapan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permintaan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tolong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diucapkan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santun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sz="2200" dirty="0" err="1" smtClean="0"/>
              <a:t>Setelah</a:t>
            </a:r>
            <a:r>
              <a:rPr lang="en-ID" sz="2200" dirty="0" smtClean="0"/>
              <a:t> </a:t>
            </a:r>
            <a:r>
              <a:rPr lang="en-ID" sz="2200" dirty="0" err="1" smtClean="0"/>
              <a:t>memint</a:t>
            </a:r>
            <a:r>
              <a:rPr lang="en-ID" sz="2200" dirty="0" smtClean="0"/>
              <a:t> </a:t>
            </a:r>
            <a:r>
              <a:rPr lang="en-ID" sz="2200" dirty="0" err="1" smtClean="0"/>
              <a:t>atolong</a:t>
            </a:r>
            <a:r>
              <a:rPr lang="en-ID" sz="2200" dirty="0" smtClean="0"/>
              <a:t>, </a:t>
            </a:r>
            <a:r>
              <a:rPr lang="en-ID" sz="2200" dirty="0" err="1" smtClean="0"/>
              <a:t>ucapkan</a:t>
            </a:r>
            <a:r>
              <a:rPr lang="en-ID" sz="2200" dirty="0" smtClean="0"/>
              <a:t> </a:t>
            </a:r>
            <a:r>
              <a:rPr lang="en-ID" sz="2200" dirty="0" err="1" smtClean="0"/>
              <a:t>terima</a:t>
            </a:r>
            <a:r>
              <a:rPr lang="en-ID" sz="2200" dirty="0" smtClean="0"/>
              <a:t> </a:t>
            </a:r>
            <a:r>
              <a:rPr lang="en-ID" sz="2200" dirty="0" err="1" smtClean="0"/>
              <a:t>kasih</a:t>
            </a:r>
            <a:r>
              <a:rPr lang="en-ID" sz="2200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540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38150"/>
            <a:ext cx="4572000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Kekayaan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laut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Sungguh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indah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Membentang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luas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jauh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membiru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Habibat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makhluk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Ombak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pantai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menghempaskan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karang-karang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Angin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berhembus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menumbangkan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gelombang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Gemuruh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ombak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terdengar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tepi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pantai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Lautku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indah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kaya</a:t>
            </a: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insan</a:t>
            </a:r>
            <a:endParaRPr lang="en-ID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Anugerah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Tuhan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Maha</a:t>
            </a:r>
            <a:r>
              <a:rPr lang="en-ID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76800" y="2003327"/>
            <a:ext cx="2924931" cy="562963"/>
            <a:chOff x="5914473" y="1018187"/>
            <a:chExt cx="2924931" cy="562963"/>
          </a:xfrm>
        </p:grpSpPr>
        <p:grpSp>
          <p:nvGrpSpPr>
            <p:cNvPr id="20" name="Group 19"/>
            <p:cNvGrpSpPr/>
            <p:nvPr/>
          </p:nvGrpSpPr>
          <p:grpSpPr>
            <a:xfrm>
              <a:off x="5914473" y="1102271"/>
              <a:ext cx="2924931" cy="478879"/>
              <a:chOff x="5380869" y="1276349"/>
              <a:chExt cx="4079875" cy="463550"/>
            </a:xfrm>
          </p:grpSpPr>
          <p:sp>
            <p:nvSpPr>
              <p:cNvPr id="26" name="Rectangle 25"/>
              <p:cNvSpPr/>
              <p:nvPr/>
            </p:nvSpPr>
            <p:spPr bwMode="auto">
              <a:xfrm flipH="1">
                <a:off x="5380869" y="1276350"/>
                <a:ext cx="3810408" cy="4635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27" name="Isosceles Triangle 26"/>
              <p:cNvSpPr/>
              <p:nvPr/>
            </p:nvSpPr>
            <p:spPr bwMode="auto">
              <a:xfrm rot="5400000" flipH="1">
                <a:off x="9188232" y="1271533"/>
                <a:ext cx="267696" cy="277328"/>
              </a:xfrm>
              <a:prstGeom prst="triangle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28" name="Isosceles Triangle 27"/>
              <p:cNvSpPr/>
              <p:nvPr/>
            </p:nvSpPr>
            <p:spPr bwMode="auto">
              <a:xfrm rot="5400000" flipH="1">
                <a:off x="9188223" y="1467387"/>
                <a:ext cx="267696" cy="277328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14473" y="1018187"/>
              <a:ext cx="2924931" cy="478879"/>
              <a:chOff x="5380869" y="1276349"/>
              <a:chExt cx="4079875" cy="46355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3" name="Rectangle 22"/>
              <p:cNvSpPr/>
              <p:nvPr/>
            </p:nvSpPr>
            <p:spPr bwMode="auto">
              <a:xfrm flipH="1">
                <a:off x="5380869" y="1276350"/>
                <a:ext cx="3810408" cy="4635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24" name="Isosceles Triangle 23"/>
              <p:cNvSpPr/>
              <p:nvPr/>
            </p:nvSpPr>
            <p:spPr bwMode="auto">
              <a:xfrm rot="5400000" flipH="1">
                <a:off x="9188232" y="1271533"/>
                <a:ext cx="267696" cy="277328"/>
              </a:xfrm>
              <a:prstGeom prst="triangle">
                <a:avLst>
                  <a:gd name="adj" fmla="val 10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  <p:sp>
            <p:nvSpPr>
              <p:cNvPr id="25" name="Isosceles Triangle 24"/>
              <p:cNvSpPr/>
              <p:nvPr/>
            </p:nvSpPr>
            <p:spPr bwMode="auto">
              <a:xfrm rot="5400000" flipH="1">
                <a:off x="9188223" y="1467387"/>
                <a:ext cx="267696" cy="277328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947094" y="1066389"/>
              <a:ext cx="2743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 smtClean="0"/>
                <a:t>puisi</a:t>
              </a:r>
              <a:r>
                <a:rPr lang="en-US" dirty="0" smtClean="0"/>
                <a:t> </a:t>
              </a:r>
              <a:r>
                <a:rPr lang="en-US" dirty="0" err="1" smtClean="0"/>
                <a:t>tema</a:t>
              </a:r>
              <a:r>
                <a:rPr lang="en-US" dirty="0" smtClean="0"/>
                <a:t> </a:t>
              </a:r>
              <a:r>
                <a:rPr lang="en-US" dirty="0" err="1" smtClean="0"/>
                <a:t>laut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5713" y="1333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ECE2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71689" y="2123099"/>
              <a:ext cx="3657600" cy="67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ID" altLang="en-US" sz="3800" b="1" dirty="0" err="1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Pengalamanku</a:t>
              </a:r>
              <a:r>
                <a:rPr lang="en-ID" altLang="en-US" sz="3800" b="1" dirty="0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 </a:t>
              </a:r>
              <a:endParaRPr lang="en-US" altLang="en-US" sz="38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33023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rgbClr val="008080"/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rgbClr val="008080"/>
                  </a:solidFill>
                  <a:latin typeface="Arial Rounded MT Bold" pitchFamily="34" charset="0"/>
                </a:rPr>
                <a:t> </a:t>
              </a:r>
              <a:r>
                <a:rPr lang="en-US" sz="4000" dirty="0">
                  <a:solidFill>
                    <a:srgbClr val="008080"/>
                  </a:solidFill>
                  <a:latin typeface="Arial Rounded MT Bold" pitchFamily="34" charset="0"/>
                </a:rPr>
                <a:t>5</a:t>
              </a:r>
              <a:endParaRPr lang="en-US" sz="4000" dirty="0">
                <a:solidFill>
                  <a:srgbClr val="00808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2" y="599065"/>
            <a:ext cx="2197488" cy="41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3"/>
          <a:stretch/>
        </p:blipFill>
        <p:spPr bwMode="auto">
          <a:xfrm>
            <a:off x="6122852" y="1276350"/>
            <a:ext cx="2792547" cy="34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8344" y="1047750"/>
            <a:ext cx="5524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Ungkapan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permintaan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maaf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dirty="0" err="1" smtClean="0"/>
              <a:t>adalah</a:t>
            </a:r>
            <a:r>
              <a:rPr lang="es-ES" sz="2200" dirty="0" smtClean="0"/>
              <a:t> </a:t>
            </a:r>
            <a:r>
              <a:rPr lang="es-ES" sz="2200" dirty="0" err="1" smtClean="0"/>
              <a:t>ungkapan</a:t>
            </a:r>
            <a:r>
              <a:rPr lang="es-ES" sz="2200" dirty="0" smtClean="0"/>
              <a:t> yang </a:t>
            </a:r>
            <a:r>
              <a:rPr lang="es-ES" sz="2200" dirty="0" err="1" smtClean="0"/>
              <a:t>diucapkan</a:t>
            </a:r>
            <a:r>
              <a:rPr lang="es-ES" sz="2200" dirty="0" smtClean="0"/>
              <a:t> </a:t>
            </a:r>
            <a:r>
              <a:rPr lang="es-ES" sz="2200" dirty="0" err="1" smtClean="0"/>
              <a:t>karena</a:t>
            </a:r>
            <a:r>
              <a:rPr lang="es-ES" sz="2200" dirty="0" smtClean="0"/>
              <a:t> </a:t>
            </a:r>
            <a:r>
              <a:rPr lang="es-ES" sz="2200" dirty="0" err="1" smtClean="0"/>
              <a:t>sesorang</a:t>
            </a:r>
            <a:r>
              <a:rPr lang="es-ES" sz="2200" dirty="0" smtClean="0"/>
              <a:t> </a:t>
            </a:r>
            <a:r>
              <a:rPr lang="es-ES" sz="2200" dirty="0" err="1" smtClean="0"/>
              <a:t>melakukan</a:t>
            </a:r>
            <a:r>
              <a:rPr lang="es-ES" sz="2200" dirty="0" smtClean="0"/>
              <a:t> </a:t>
            </a:r>
            <a:r>
              <a:rPr lang="es-ES" sz="2200" dirty="0" err="1" smtClean="0"/>
              <a:t>kesalahan</a:t>
            </a:r>
            <a:r>
              <a:rPr lang="es-ES" sz="2200" dirty="0" smtClean="0"/>
              <a:t>. </a:t>
            </a:r>
            <a:endParaRPr lang="en-US" sz="2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04800" y="2276892"/>
            <a:ext cx="58180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Ungkapan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permintaan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maaf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diucapkan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ketika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menjatuhkan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sesuatu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milik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orang lain.</a:t>
            </a:r>
          </a:p>
          <a:p>
            <a:pPr marL="342900" indent="-342900">
              <a:buFontTx/>
              <a:buChar char="-"/>
            </a:pP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menabrak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teman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hadir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sz="2200" dirty="0" err="1" smtClean="0">
                <a:solidFill>
                  <a:schemeClr val="accent2">
                    <a:lumMod val="75000"/>
                  </a:schemeClr>
                </a:solidFill>
              </a:rPr>
              <a:t>acara</a:t>
            </a:r>
            <a:r>
              <a:rPr lang="en-ID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8" name="Picture 17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67600" y="206636"/>
            <a:ext cx="1455006" cy="417731"/>
            <a:chOff x="7460394" y="57150"/>
            <a:chExt cx="1455006" cy="417731"/>
          </a:xfrm>
        </p:grpSpPr>
        <p:sp>
          <p:nvSpPr>
            <p:cNvPr id="26" name="Rounded Rectangle 25"/>
            <p:cNvSpPr/>
            <p:nvPr/>
          </p:nvSpPr>
          <p:spPr>
            <a:xfrm>
              <a:off x="7460394" y="57150"/>
              <a:ext cx="1455006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60394" y="81864"/>
              <a:ext cx="1421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3.5 | 3.6 </a:t>
              </a:r>
              <a:endParaRPr lang="en-US" b="1" dirty="0"/>
            </a:p>
          </p:txBody>
        </p:sp>
      </p:grpSp>
      <p:pic>
        <p:nvPicPr>
          <p:cNvPr id="1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2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5131"/>
            <a:ext cx="2057400" cy="2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867" y="742950"/>
            <a:ext cx="5631712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Puisi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kumpulan</a:t>
            </a:r>
            <a:r>
              <a:rPr lang="en-US" sz="2200" dirty="0" smtClean="0"/>
              <a:t> kata-kata </a:t>
            </a:r>
            <a:r>
              <a:rPr lang="en-US" sz="2200" dirty="0" err="1" smtClean="0"/>
              <a:t>indah</a:t>
            </a:r>
            <a:r>
              <a:rPr lang="en-US" sz="2200" dirty="0" smtClean="0"/>
              <a:t>. </a:t>
            </a:r>
            <a:endParaRPr lang="en-US" sz="22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Puisi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terdiri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atas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bait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lirik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Larik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kalimat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puisi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200" b="1" dirty="0" smtClean="0">
                <a:solidFill>
                  <a:schemeClr val="accent2">
                    <a:lumMod val="75000"/>
                  </a:schemeClr>
                </a:solidFill>
              </a:rPr>
              <a:t>Bait</a:t>
            </a:r>
            <a:r>
              <a:rPr lang="en-ID" sz="2200" dirty="0" smtClean="0"/>
              <a:t> </a:t>
            </a:r>
            <a:r>
              <a:rPr lang="en-ID" sz="2200" dirty="0" err="1" smtClean="0"/>
              <a:t>adalah</a:t>
            </a:r>
            <a:r>
              <a:rPr lang="en-ID" sz="2200" dirty="0" smtClean="0"/>
              <a:t> </a:t>
            </a:r>
            <a:r>
              <a:rPr lang="en-ID" sz="2200" dirty="0" err="1" smtClean="0"/>
              <a:t>kumpulan</a:t>
            </a:r>
            <a:r>
              <a:rPr lang="en-ID" sz="2200" dirty="0" smtClean="0"/>
              <a:t> </a:t>
            </a:r>
            <a:r>
              <a:rPr lang="en-ID" sz="2200" dirty="0" err="1" smtClean="0"/>
              <a:t>larik-larik</a:t>
            </a:r>
            <a:r>
              <a:rPr lang="en-ID" sz="2200" dirty="0" smtClean="0"/>
              <a:t> </a:t>
            </a:r>
            <a:r>
              <a:rPr lang="en-ID" sz="2200" dirty="0" err="1" smtClean="0"/>
              <a:t>dalam</a:t>
            </a:r>
            <a:r>
              <a:rPr lang="en-ID" sz="2200" dirty="0" smtClean="0"/>
              <a:t> </a:t>
            </a:r>
            <a:r>
              <a:rPr lang="en-ID" sz="2200" dirty="0" err="1" smtClean="0"/>
              <a:t>puisi</a:t>
            </a:r>
            <a:r>
              <a:rPr lang="en-ID" sz="22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D" sz="2200" dirty="0" err="1" smtClean="0"/>
              <a:t>Menemukan</a:t>
            </a:r>
            <a:r>
              <a:rPr lang="en-ID" sz="2200" dirty="0" smtClean="0"/>
              <a:t> </a:t>
            </a:r>
            <a:r>
              <a:rPr lang="en-ID" sz="2200" dirty="0" err="1" smtClean="0"/>
              <a:t>makna</a:t>
            </a:r>
            <a:r>
              <a:rPr lang="en-ID" sz="2200" dirty="0" smtClean="0"/>
              <a:t> </a:t>
            </a:r>
            <a:r>
              <a:rPr lang="en-ID" sz="2200" dirty="0" err="1" smtClean="0"/>
              <a:t>kosakata</a:t>
            </a:r>
            <a:r>
              <a:rPr lang="en-ID" sz="2200" dirty="0" smtClean="0"/>
              <a:t> </a:t>
            </a:r>
            <a:r>
              <a:rPr lang="en-ID" sz="2200" dirty="0" err="1" smtClean="0"/>
              <a:t>puisi</a:t>
            </a:r>
            <a:r>
              <a:rPr lang="en-ID" sz="2200" dirty="0" smtClean="0"/>
              <a:t> </a:t>
            </a:r>
            <a:r>
              <a:rPr lang="en-ID" sz="2200" dirty="0" err="1" smtClean="0"/>
              <a:t>dapat</a:t>
            </a:r>
            <a:r>
              <a:rPr lang="en-ID" sz="2200" dirty="0" smtClean="0"/>
              <a:t> </a:t>
            </a:r>
            <a:r>
              <a:rPr lang="en-ID" sz="2200" dirty="0" err="1" smtClean="0"/>
              <a:t>dicari</a:t>
            </a:r>
            <a:r>
              <a:rPr lang="en-ID" sz="2200" dirty="0" smtClean="0"/>
              <a:t> di </a:t>
            </a:r>
            <a:r>
              <a:rPr lang="en-ID" sz="2200" i="1" dirty="0" err="1" smtClean="0">
                <a:solidFill>
                  <a:srgbClr val="FF0066"/>
                </a:solidFill>
              </a:rPr>
              <a:t>Kamus</a:t>
            </a:r>
            <a:r>
              <a:rPr lang="en-ID" sz="2200" i="1" dirty="0" smtClean="0">
                <a:solidFill>
                  <a:srgbClr val="FF0066"/>
                </a:solidFill>
              </a:rPr>
              <a:t> </a:t>
            </a:r>
            <a:r>
              <a:rPr lang="en-ID" sz="2200" i="1" dirty="0" err="1" smtClean="0">
                <a:solidFill>
                  <a:srgbClr val="FF0066"/>
                </a:solidFill>
              </a:rPr>
              <a:t>Besar</a:t>
            </a:r>
            <a:r>
              <a:rPr lang="en-ID" sz="2200" i="1" dirty="0" smtClean="0">
                <a:solidFill>
                  <a:srgbClr val="FF0066"/>
                </a:solidFill>
              </a:rPr>
              <a:t> </a:t>
            </a:r>
            <a:r>
              <a:rPr lang="en-ID" sz="2200" i="1" dirty="0" err="1" smtClean="0">
                <a:solidFill>
                  <a:srgbClr val="FF0066"/>
                </a:solidFill>
              </a:rPr>
              <a:t>Bahasa</a:t>
            </a:r>
            <a:r>
              <a:rPr lang="en-ID" sz="2200" i="1" dirty="0" smtClean="0">
                <a:solidFill>
                  <a:srgbClr val="FF0066"/>
                </a:solidFill>
              </a:rPr>
              <a:t> Indonesia</a:t>
            </a:r>
            <a:r>
              <a:rPr lang="en-ID" sz="2200" dirty="0" smtClean="0"/>
              <a:t>.</a:t>
            </a:r>
            <a:endParaRPr lang="en-US" sz="2200" dirty="0"/>
          </a:p>
        </p:txBody>
      </p:sp>
      <p:pic>
        <p:nvPicPr>
          <p:cNvPr id="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4038599" cy="28551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400" y="1733550"/>
            <a:ext cx="4648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Danu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sengaja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menabrak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Ferdi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sampai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2">
                    <a:lumMod val="75000"/>
                  </a:schemeClr>
                </a:solidFill>
              </a:rPr>
              <a:t>terjatuh</a:t>
            </a:r>
            <a:r>
              <a:rPr lang="es-ES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b="1" dirty="0" err="1" smtClean="0">
                <a:solidFill>
                  <a:srgbClr val="0070C0"/>
                </a:solidFill>
              </a:rPr>
              <a:t>Danu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meminta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maaf</a:t>
            </a:r>
            <a:r>
              <a:rPr lang="es-ES" sz="2200" b="1" dirty="0" smtClean="0">
                <a:solidFill>
                  <a:srgbClr val="0070C0"/>
                </a:solidFill>
              </a:rPr>
              <a:t> dan </a:t>
            </a:r>
            <a:r>
              <a:rPr lang="es-ES" sz="2200" b="1" dirty="0" err="1" smtClean="0">
                <a:solidFill>
                  <a:srgbClr val="0070C0"/>
                </a:solidFill>
              </a:rPr>
              <a:t>menolong</a:t>
            </a:r>
            <a:r>
              <a:rPr lang="es-ES" sz="2200" b="1" dirty="0" smtClean="0">
                <a:solidFill>
                  <a:srgbClr val="0070C0"/>
                </a:solidFill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</a:rPr>
              <a:t>Ferdi</a:t>
            </a:r>
            <a:r>
              <a:rPr lang="es-ES" sz="2200" b="1" dirty="0" smtClean="0">
                <a:solidFill>
                  <a:srgbClr val="0070C0"/>
                </a:solidFill>
              </a:rPr>
              <a:t> yang </a:t>
            </a:r>
            <a:r>
              <a:rPr lang="es-ES" sz="2200" b="1" dirty="0" err="1" smtClean="0">
                <a:solidFill>
                  <a:srgbClr val="0070C0"/>
                </a:solidFill>
              </a:rPr>
              <a:t>terjatuh</a:t>
            </a:r>
            <a:r>
              <a:rPr lang="es-ES" sz="2200" b="1" dirty="0" smtClean="0">
                <a:solidFill>
                  <a:srgbClr val="0070C0"/>
                </a:solidFill>
              </a:rPr>
              <a:t>.</a:t>
            </a:r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9640"/>
            <a:ext cx="2133600" cy="3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79032" y="1114836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Ungkapan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permintaan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tolong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diucapkan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karena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seseorang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memerlukan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bantuan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orang lain.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9032" y="2315608"/>
            <a:ext cx="516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Ungkapan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permintaan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tolong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diucapkan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santun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67600" y="206636"/>
            <a:ext cx="1455006" cy="417731"/>
            <a:chOff x="7460394" y="57150"/>
            <a:chExt cx="1455006" cy="417731"/>
          </a:xfrm>
        </p:grpSpPr>
        <p:sp>
          <p:nvSpPr>
            <p:cNvPr id="14" name="Rounded Rectangle 13"/>
            <p:cNvSpPr/>
            <p:nvPr/>
          </p:nvSpPr>
          <p:spPr>
            <a:xfrm>
              <a:off x="7460394" y="57150"/>
              <a:ext cx="1455006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0394" y="81864"/>
              <a:ext cx="1421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3.5 | 3.6 </a:t>
              </a:r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79032" y="3184262"/>
            <a:ext cx="516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Setelah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orang lain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menolongmu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ucapkan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terima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kasih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65827"/>
            <a:ext cx="2514600" cy="36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514350"/>
            <a:ext cx="5562601" cy="3569151"/>
            <a:chOff x="3124200" y="361951"/>
            <a:chExt cx="5562601" cy="3569151"/>
          </a:xfrm>
        </p:grpSpPr>
        <p:sp>
          <p:nvSpPr>
            <p:cNvPr id="7" name="Rectangle 6"/>
            <p:cNvSpPr/>
            <p:nvPr/>
          </p:nvSpPr>
          <p:spPr>
            <a:xfrm>
              <a:off x="3276601" y="502101"/>
              <a:ext cx="5410200" cy="34290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24200" y="361951"/>
              <a:ext cx="5410200" cy="3429000"/>
              <a:chOff x="3200400" y="127702"/>
              <a:chExt cx="5410200" cy="3429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200400" y="127702"/>
                <a:ext cx="5410200" cy="3429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52801" y="267853"/>
                <a:ext cx="5141024" cy="3147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ontoh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ungkapan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permintaan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tolong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yang 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santun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  <a:endParaRPr lang="en-US" sz="2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spcBef>
                    <a:spcPts val="900"/>
                  </a:spcBef>
                  <a:buFont typeface="Wingdings" panose="05000000000000000000" pitchFamily="2" charset="2"/>
                  <a:buChar char="ü"/>
                </a:pP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Tolong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ambilkan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minum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untuk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Paman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Doni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Nak</a:t>
                </a:r>
                <a:r>
                  <a:rPr lang="en-US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spcBef>
                    <a:spcPts val="900"/>
                  </a:spcBef>
                  <a:buFont typeface="Wingdings" panose="05000000000000000000" pitchFamily="2" charset="2"/>
                  <a:buChar char="ü"/>
                </a:pP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Tolong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temani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aku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pergi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ke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toko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buku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Kak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spcBef>
                    <a:spcPts val="900"/>
                  </a:spcBef>
                  <a:buFont typeface="Wingdings" panose="05000000000000000000" pitchFamily="2" charset="2"/>
                  <a:buChar char="ü"/>
                </a:pP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Tolong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berikan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makanan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untuk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kelinci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nanti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ID" sz="22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ya</a:t>
                </a:r>
                <a:r>
                  <a:rPr lang="en-ID" sz="2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 </a:t>
                </a:r>
                <a:endParaRPr lang="en-US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1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1371600" y="151831"/>
            <a:ext cx="5943600" cy="48583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895350"/>
            <a:ext cx="5791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 smtClean="0">
                <a:solidFill>
                  <a:srgbClr val="FF0066"/>
                </a:solidFill>
              </a:rPr>
              <a:t>Sebuah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puisi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memiliki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tema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dirty="0" smtClean="0">
              <a:solidFill>
                <a:srgbClr val="FF0066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err="1" smtClean="0">
                <a:solidFill>
                  <a:schemeClr val="accent2"/>
                </a:solidFill>
              </a:rPr>
              <a:t>Tema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puisi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Kata-kata </a:t>
            </a:r>
            <a:r>
              <a:rPr lang="en-US" sz="2400" dirty="0" err="1" smtClean="0"/>
              <a:t>indah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puisi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dicari</a:t>
            </a:r>
            <a:r>
              <a:rPr lang="en-US" sz="2400" dirty="0" smtClean="0"/>
              <a:t> </a:t>
            </a:r>
            <a:r>
              <a:rPr lang="en-US" sz="2400" dirty="0" err="1" smtClean="0"/>
              <a:t>maknanya</a:t>
            </a:r>
            <a:r>
              <a:rPr lang="en-US" sz="2400" dirty="0" smtClean="0"/>
              <a:t> di </a:t>
            </a:r>
            <a:r>
              <a:rPr lang="en-US" sz="2400" i="1" dirty="0" err="1" smtClean="0">
                <a:solidFill>
                  <a:srgbClr val="FF0066"/>
                </a:solidFill>
              </a:rPr>
              <a:t>Kamus</a:t>
            </a:r>
            <a:r>
              <a:rPr lang="en-US" sz="2400" i="1" dirty="0" smtClean="0">
                <a:solidFill>
                  <a:srgbClr val="FF0066"/>
                </a:solidFill>
              </a:rPr>
              <a:t> </a:t>
            </a:r>
            <a:r>
              <a:rPr lang="en-US" sz="2400" i="1" dirty="0" err="1" smtClean="0">
                <a:solidFill>
                  <a:srgbClr val="FF0066"/>
                </a:solidFill>
              </a:rPr>
              <a:t>Besar</a:t>
            </a:r>
            <a:r>
              <a:rPr lang="en-US" sz="2400" i="1" dirty="0" smtClean="0">
                <a:solidFill>
                  <a:srgbClr val="FF0066"/>
                </a:solidFill>
              </a:rPr>
              <a:t> </a:t>
            </a:r>
            <a:r>
              <a:rPr lang="en-US" sz="2400" i="1" dirty="0" err="1" smtClean="0">
                <a:solidFill>
                  <a:srgbClr val="FF0066"/>
                </a:solidFill>
              </a:rPr>
              <a:t>Bahasa</a:t>
            </a:r>
            <a:r>
              <a:rPr lang="en-US" sz="2400" i="1" dirty="0" smtClean="0">
                <a:solidFill>
                  <a:srgbClr val="FF0066"/>
                </a:solidFill>
              </a:rPr>
              <a:t> Indonesia</a:t>
            </a:r>
            <a:r>
              <a:rPr lang="en-US" sz="24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53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09550"/>
            <a:ext cx="9144000" cy="4267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895350"/>
            <a:ext cx="723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Bacalah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judul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nama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pengarangnya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500" y="357485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membaca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90750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Lafalkan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ucapkan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kata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larik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jelas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5255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Bacalah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larik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bait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terburu-buru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85800" y="819150"/>
            <a:ext cx="7620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06426" y="3028950"/>
            <a:ext cx="6484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Perhatikan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ekspresi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pandangan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wajah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puisi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558</Words>
  <Application>Microsoft Office PowerPoint</Application>
  <PresentationFormat>On-screen Show (16:9)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Gothic Std B</vt:lpstr>
      <vt:lpstr>Arial</vt:lpstr>
      <vt:lpstr>Arial Rounded MT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agnesgrta@gmail.com</cp:lastModifiedBy>
  <cp:revision>199</cp:revision>
  <cp:lastPrinted>2017-01-26T08:40:59Z</cp:lastPrinted>
  <dcterms:created xsi:type="dcterms:W3CDTF">2016-06-25T05:09:46Z</dcterms:created>
  <dcterms:modified xsi:type="dcterms:W3CDTF">2020-11-23T02:34:09Z</dcterms:modified>
</cp:coreProperties>
</file>