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77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B682C-F985-4DBC-A1C3-9D21CBB50A8D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F1B58-357D-482B-829E-D8F8E81FAA9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737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F1B58-357D-482B-829E-D8F8E81FAA9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821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E70802-DFBD-4445-9F19-8CA542D9D3AB}" type="datetimeFigureOut">
              <a:rPr lang="id-ID" smtClean="0"/>
              <a:t>01/12/2021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F525B21-8475-4299-8A5F-E41B7040515A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SBdP tema 6 subtema </a:t>
            </a:r>
            <a:r>
              <a:rPr lang="id-ID" dirty="0" smtClean="0"/>
              <a:t>1-3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d-ID" sz="3600" b="1" dirty="0" smtClean="0"/>
              <a:t>KD 3.2 &amp; 4.2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3848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Autofit/>
          </a:bodyPr>
          <a:lstStyle/>
          <a:p>
            <a:r>
              <a:rPr lang="id-ID" sz="2800" dirty="0" smtClean="0"/>
              <a:t>Pola lantai dalam tarian daerah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3887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d-ID" sz="2800" dirty="0"/>
              <a:t>Pola lantai merupakan garis yang membentuk formasi penari saat melakukan gerak tari</a:t>
            </a:r>
            <a:r>
              <a:rPr lang="id-ID" sz="2800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id-ID" sz="2800" dirty="0" smtClean="0"/>
              <a:t>Setiap gerakan tari memiliki pola lantai yang berbeda.</a:t>
            </a:r>
          </a:p>
          <a:p>
            <a:pPr algn="just">
              <a:lnSpc>
                <a:spcPct val="100000"/>
              </a:lnSpc>
            </a:pPr>
            <a:r>
              <a:rPr lang="pt-BR" sz="2800" dirty="0"/>
              <a:t>Ada dua pola dasar dalam pola lantai, </a:t>
            </a:r>
            <a:r>
              <a:rPr lang="id-ID" sz="2800" dirty="0" smtClean="0"/>
              <a:t>yaitu pola lantai lurus dan pola lantai lengkung.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0335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04664"/>
            <a:ext cx="6400800" cy="45719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001617"/>
          </a:xfrm>
        </p:spPr>
        <p:txBody>
          <a:bodyPr>
            <a:normAutofit/>
          </a:bodyPr>
          <a:lstStyle/>
          <a:p>
            <a:r>
              <a:rPr lang="id-ID" sz="2400" dirty="0"/>
              <a:t>Pola lantai lurus, seperti pola lantai horizontal, vertikal, diagonal, segitiga, dan zig-zag.</a:t>
            </a:r>
          </a:p>
          <a:p>
            <a:r>
              <a:rPr lang="id-ID" sz="2400" dirty="0" smtClean="0"/>
              <a:t>Pola lantai lengkung seperti bola berbentuk lingkaran, angka 8, garis lengkung kedepan dan garis lengkung ke belakang.</a:t>
            </a:r>
            <a:r>
              <a:rPr lang="id-ID" sz="2400" dirty="0"/>
              <a:t/>
            </a:r>
            <a:br>
              <a:rPr lang="id-ID" sz="2400" dirty="0"/>
            </a:b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82883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99338"/>
            <a:ext cx="6637245" cy="49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7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68752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0567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5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20080"/>
          </a:xfrm>
        </p:spPr>
        <p:txBody>
          <a:bodyPr>
            <a:noAutofit/>
          </a:bodyPr>
          <a:lstStyle/>
          <a:p>
            <a:r>
              <a:rPr lang="id-ID" sz="2400" dirty="0" smtClean="0"/>
              <a:t>Mengembangkan polalantai tari  daerah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132856"/>
            <a:ext cx="7056784" cy="3888432"/>
          </a:xfrm>
        </p:spPr>
        <p:txBody>
          <a:bodyPr>
            <a:noAutofit/>
          </a:bodyPr>
          <a:lstStyle/>
          <a:p>
            <a:pPr algn="just"/>
            <a:r>
              <a:rPr lang="id-ID" sz="2400" dirty="0" smtClean="0">
                <a:solidFill>
                  <a:srgbClr val="C00000"/>
                </a:solidFill>
              </a:rPr>
              <a:t>Setiap pola lantai dapat dikembangkan menjadi beberapa pola lantai lainnya. </a:t>
            </a:r>
          </a:p>
          <a:p>
            <a:pPr algn="just"/>
            <a:r>
              <a:rPr lang="id-ID" sz="2400" dirty="0" smtClean="0">
                <a:solidFill>
                  <a:srgbClr val="C00000"/>
                </a:solidFill>
              </a:rPr>
              <a:t>Contohnya tari saman yang memiliki pola lurus ke samping dan zig zag.</a:t>
            </a:r>
          </a:p>
          <a:p>
            <a:pPr algn="just"/>
            <a:r>
              <a:rPr lang="id-ID" sz="2400" dirty="0" smtClean="0">
                <a:solidFill>
                  <a:srgbClr val="C00000"/>
                </a:solidFill>
              </a:rPr>
              <a:t>Pola tersebut dapat berubah menyesuaikan irama musik atau gerakan yang berbeda dari sebelumnya</a:t>
            </a:r>
            <a:r>
              <a:rPr lang="id-ID" sz="2000" dirty="0" smtClean="0">
                <a:solidFill>
                  <a:srgbClr val="C00000"/>
                </a:solidFill>
              </a:rPr>
              <a:t>.</a:t>
            </a:r>
            <a:endParaRPr lang="id-ID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0567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84448"/>
          </a:xfrm>
        </p:spPr>
        <p:txBody>
          <a:bodyPr>
            <a:noAutofit/>
          </a:bodyPr>
          <a:lstStyle/>
          <a:p>
            <a:r>
              <a:rPr lang="id-ID" sz="2400" dirty="0" smtClean="0"/>
              <a:t>penggunaan pola lantai berdasarkan jenis tarian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128792" cy="4581128"/>
          </a:xfrm>
        </p:spPr>
        <p:txBody>
          <a:bodyPr>
            <a:noAutofit/>
          </a:bodyPr>
          <a:lstStyle/>
          <a:p>
            <a:pPr algn="just"/>
            <a:r>
              <a:rPr lang="id-ID" sz="2000" dirty="0" smtClean="0"/>
              <a:t>Tarian daerah ada yang dilakukan satu orang atau tunggal, berpasangan dan berkelompok.</a:t>
            </a:r>
          </a:p>
          <a:p>
            <a:pPr algn="just"/>
            <a:r>
              <a:rPr lang="id-ID" sz="2000" dirty="0" smtClean="0"/>
              <a:t>Pada tari berpasangan diperlukan koordinasi dalam melakukan gerakan antara dua orang penari.</a:t>
            </a:r>
          </a:p>
          <a:p>
            <a:pPr algn="just"/>
            <a:r>
              <a:rPr lang="id-ID" sz="2000" dirty="0" smtClean="0"/>
              <a:t>Dalam tari kelompok diperlukan kerjasama saat menari.</a:t>
            </a:r>
          </a:p>
          <a:p>
            <a:pPr algn="just"/>
            <a:r>
              <a:rPr lang="id-ID" sz="2000" dirty="0" smtClean="0"/>
              <a:t>Penari tari tunggal menggunakan pola lantai garis lurus (horizontal dan vertikal). Penari juga bisa mengembangkan pola lantai membentuk pola lantai lingkaran.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48026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92696"/>
            <a:ext cx="6400800" cy="45719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6912768" cy="4176464"/>
          </a:xfrm>
        </p:spPr>
        <p:txBody>
          <a:bodyPr>
            <a:normAutofit/>
          </a:bodyPr>
          <a:lstStyle/>
          <a:p>
            <a:r>
              <a:rPr lang="id-ID" sz="2400" dirty="0" smtClean="0"/>
              <a:t>Penari tari berpasangan biasanya menggunakan pola lantai garis lurus dan vertikal.</a:t>
            </a:r>
          </a:p>
          <a:p>
            <a:r>
              <a:rPr lang="id-ID" sz="2400" dirty="0" smtClean="0"/>
              <a:t>Dalam tari berkelompok biasanya menggunakan pola lantai yang bervariasi misalnya, pola lantai melingkar, melengkung ke depan, melengkung kebelakang, membentuk angka 8, segi empat dan diagonal.</a:t>
            </a:r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824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Mengenal tangga nada pentatonis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276872"/>
            <a:ext cx="6656784" cy="3384376"/>
          </a:xfrm>
        </p:spPr>
        <p:txBody>
          <a:bodyPr>
            <a:noAutofit/>
          </a:bodyPr>
          <a:lstStyle/>
          <a:p>
            <a:pPr algn="just"/>
            <a:r>
              <a:rPr lang="id-ID" sz="2400" dirty="0" smtClean="0"/>
              <a:t>Tangga nada adalah nada-nada yang disusun secara berurutan dari nada paling rendah ke nada paling tinggi (berjenjang).</a:t>
            </a:r>
          </a:p>
          <a:p>
            <a:pPr algn="just"/>
            <a:r>
              <a:rPr lang="id-ID" sz="2400" dirty="0" smtClean="0"/>
              <a:t>Nada-nada tersebut ditulis dengan simbol.</a:t>
            </a:r>
          </a:p>
          <a:p>
            <a:pPr algn="just"/>
            <a:r>
              <a:rPr lang="id-ID" sz="2400" dirty="0" smtClean="0"/>
              <a:t>Simbol inilah yang dinamakan dengan notasi (not).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9063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768752" cy="792088"/>
          </a:xfrm>
        </p:spPr>
        <p:txBody>
          <a:bodyPr>
            <a:noAutofit/>
          </a:bodyPr>
          <a:lstStyle/>
          <a:p>
            <a:r>
              <a:rPr lang="id-ID" sz="2400" dirty="0" smtClean="0"/>
              <a:t>Contoh pola lantai berdasarkan tariannya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8840"/>
            <a:ext cx="6728792" cy="4392488"/>
          </a:xfrm>
        </p:spPr>
        <p:txBody>
          <a:bodyPr/>
          <a:lstStyle/>
          <a:p>
            <a:r>
              <a:rPr lang="id-ID" dirty="0" smtClean="0"/>
              <a:t>Tari Pendet (Bali)</a:t>
            </a:r>
          </a:p>
          <a:p>
            <a:pPr marL="354013" indent="0">
              <a:buNone/>
            </a:pPr>
            <a:r>
              <a:rPr lang="id-ID" dirty="0" smtClean="0"/>
              <a:t>Jenis tarian : Tunggal</a:t>
            </a:r>
          </a:p>
          <a:p>
            <a:pPr marL="354013" indent="0">
              <a:buNone/>
            </a:pPr>
            <a:r>
              <a:rPr lang="id-ID" dirty="0" smtClean="0"/>
              <a:t>Pola lantai  : Lurus</a:t>
            </a:r>
          </a:p>
          <a:p>
            <a:r>
              <a:rPr lang="id-ID" dirty="0" smtClean="0"/>
              <a:t>Tari Kecak (Bali)</a:t>
            </a:r>
          </a:p>
          <a:p>
            <a:pPr marL="265113" indent="0">
              <a:buNone/>
            </a:pPr>
            <a:r>
              <a:rPr lang="id-ID" dirty="0" smtClean="0"/>
              <a:t>Jenis tarian : Kelompok</a:t>
            </a:r>
          </a:p>
          <a:p>
            <a:pPr marL="265113" indent="0">
              <a:buNone/>
            </a:pPr>
            <a:r>
              <a:rPr lang="id-ID" dirty="0" smtClean="0"/>
              <a:t>Pola lantai : Melingkar</a:t>
            </a:r>
          </a:p>
          <a:p>
            <a:r>
              <a:rPr lang="id-ID" dirty="0" smtClean="0"/>
              <a:t>Tari Serampang Dua Belas (Sumatra Utara)</a:t>
            </a:r>
          </a:p>
          <a:p>
            <a:pPr marL="354013" indent="0">
              <a:buNone/>
            </a:pPr>
            <a:r>
              <a:rPr lang="id-ID" dirty="0" smtClean="0"/>
              <a:t>Jenis tarian : berpasangan, Pola lantai : Garis horizontal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86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84448"/>
          </a:xfrm>
        </p:spPr>
        <p:txBody>
          <a:bodyPr>
            <a:noAutofit/>
          </a:bodyPr>
          <a:lstStyle/>
          <a:p>
            <a:r>
              <a:rPr lang="id-ID" sz="2400" dirty="0" smtClean="0"/>
              <a:t>Memeragakan gerakan tari daerah sesuai pola lantai</a:t>
            </a:r>
            <a:endParaRPr lang="id-ID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528392"/>
          </a:xfrm>
        </p:spPr>
        <p:txBody>
          <a:bodyPr>
            <a:noAutofit/>
          </a:bodyPr>
          <a:lstStyle/>
          <a:p>
            <a:pPr algn="just"/>
            <a:r>
              <a:rPr lang="id-ID" sz="2000" dirty="0" smtClean="0"/>
              <a:t>Salah satu tari yang berasal dari Bali adalah tari Pendet</a:t>
            </a:r>
          </a:p>
          <a:p>
            <a:pPr algn="just"/>
            <a:r>
              <a:rPr lang="id-ID" sz="2000" dirty="0" smtClean="0"/>
              <a:t>Tari Pendet menggunakan pola lantai yang sangat sederhana.</a:t>
            </a:r>
          </a:p>
          <a:p>
            <a:pPr algn="just"/>
            <a:r>
              <a:rPr lang="id-ID" sz="2000" dirty="0" smtClean="0"/>
              <a:t>Tari Pendet menggunakan pola lantai lurus kedepan, pola membentuk huruf V, serta pola menghadap ke samping kanan dan kiri.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57516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1287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15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8042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82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84448"/>
          </a:xfrm>
        </p:spPr>
        <p:txBody>
          <a:bodyPr>
            <a:normAutofit fontScale="90000"/>
          </a:bodyPr>
          <a:lstStyle/>
          <a:p>
            <a:r>
              <a:rPr lang="id-ID" sz="2800" dirty="0" smtClean="0"/>
              <a:t>Peragaan hasil kreasi pola lantai tari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Pola lantai horizontal dapat kamu kembangkan menjadi pola lantai vertikal atau bahkan pola lantai melingkar. </a:t>
            </a:r>
            <a:endParaRPr lang="id-ID" dirty="0" smtClean="0"/>
          </a:p>
          <a:p>
            <a:r>
              <a:rPr lang="id-ID" dirty="0"/>
              <a:t>Saat mengembangkan pola lantai, kamu harus melakukannya dengan kompak agar terlihat menarik.</a:t>
            </a:r>
          </a:p>
          <a:p>
            <a:pPr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27930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Subtema 3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/>
              <a:t>KD 3.1 &amp; 4.1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510888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792088"/>
          </a:xfrm>
        </p:spPr>
        <p:txBody>
          <a:bodyPr>
            <a:noAutofit/>
          </a:bodyPr>
          <a:lstStyle/>
          <a:p>
            <a:r>
              <a:rPr lang="id-ID" sz="2000" dirty="0" smtClean="0"/>
              <a:t>Menjelaskan ciri-ciri gambar cerita pada sampul depan buku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388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sz="2600" dirty="0"/>
              <a:t>Gambar cerita adalah gambar yang digunakan untuk menjelaskan maksud suatu cerita</a:t>
            </a:r>
            <a:r>
              <a:rPr lang="id-ID" sz="2600" dirty="0" smtClean="0"/>
              <a:t>.</a:t>
            </a:r>
          </a:p>
          <a:p>
            <a:pPr algn="just"/>
            <a:r>
              <a:rPr lang="id-ID" sz="2600" dirty="0" smtClean="0"/>
              <a:t>Gambar yang terdapat pada sampul depan buku berfungsi untuk menjelaskan keseluruhan isi buku yang dapat membuat pembaca tertarik untuk membaca buku tersebut.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35727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56456"/>
          </a:xfrm>
        </p:spPr>
        <p:txBody>
          <a:bodyPr>
            <a:noAutofit/>
          </a:bodyPr>
          <a:lstStyle/>
          <a:p>
            <a:pPr algn="just"/>
            <a:r>
              <a:rPr lang="id-ID" sz="2000" dirty="0" smtClean="0"/>
              <a:t>Gambar sampul depan buku juga memiliki ciri-ciri sebagai berikut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66864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2000" dirty="0"/>
              <a:t>Gambar berisi tentang isi buku.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sv-SE" sz="2000" dirty="0"/>
              <a:t>Gambar yang disajikan harus menarik.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000" dirty="0"/>
              <a:t>Terdapat judul buku yang ditulis dengan ukuran huruf lebih besar dari tulisan  lainnya, nama penulis, dan nama penerbit buku.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sz="2000" dirty="0"/>
              <a:t>Warna yang digunakan dapat menarik perhatian pembaca.</a:t>
            </a:r>
          </a:p>
          <a:p>
            <a:pPr indent="0" algn="just">
              <a:buNone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6035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333400"/>
          </a:xfrm>
        </p:spPr>
        <p:txBody>
          <a:bodyPr>
            <a:normAutofit fontScale="90000"/>
          </a:bodyPr>
          <a:lstStyle/>
          <a:p>
            <a:r>
              <a:rPr lang="id-ID" sz="2000" dirty="0" smtClean="0"/>
              <a:t>Perhatikan gambar cerita berikut!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812360" cy="3960440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Gambar tersebut termasuk gambar </a:t>
            </a:r>
            <a:endParaRPr lang="id-ID" sz="2000" dirty="0" smtClean="0"/>
          </a:p>
          <a:p>
            <a:pPr indent="0">
              <a:buNone/>
            </a:pPr>
            <a:r>
              <a:rPr lang="sv-SE" sz="2000" dirty="0" smtClean="0"/>
              <a:t>cerita </a:t>
            </a:r>
            <a:r>
              <a:rPr lang="sv-SE" sz="2000" dirty="0"/>
              <a:t>yang ada pada sampul depan buku. </a:t>
            </a:r>
            <a:endParaRPr lang="id-ID" sz="2000" dirty="0" smtClean="0"/>
          </a:p>
          <a:p>
            <a:r>
              <a:rPr lang="id-ID" sz="2000" dirty="0"/>
              <a:t>Gambar tersebut berisi ilustrasi dua </a:t>
            </a:r>
            <a:endParaRPr lang="id-ID" sz="2000" dirty="0" smtClean="0"/>
          </a:p>
          <a:p>
            <a:pPr indent="0">
              <a:buNone/>
            </a:pPr>
            <a:r>
              <a:rPr lang="id-ID" sz="2000" dirty="0" smtClean="0"/>
              <a:t>orang </a:t>
            </a:r>
            <a:r>
              <a:rPr lang="id-ID" sz="2000" dirty="0"/>
              <a:t>anak sedang mendengarkan </a:t>
            </a:r>
            <a:r>
              <a:rPr lang="id-ID" sz="2000" dirty="0" smtClean="0"/>
              <a:t>musik</a:t>
            </a:r>
          </a:p>
          <a:p>
            <a:pPr indent="0">
              <a:buNone/>
            </a:pPr>
            <a:r>
              <a:rPr lang="id-ID" sz="2000" dirty="0" smtClean="0"/>
              <a:t>dari </a:t>
            </a:r>
            <a:r>
              <a:rPr lang="id-ID" sz="2000" dirty="0"/>
              <a:t>telepon genggam dan alat pemutar musik.</a:t>
            </a:r>
          </a:p>
          <a:p>
            <a:r>
              <a:rPr lang="sv-SE" sz="2000" dirty="0"/>
              <a:t>Gambar tersebut menunjukkan kemajuan </a:t>
            </a:r>
            <a:endParaRPr lang="id-ID" sz="2000" dirty="0" smtClean="0"/>
          </a:p>
          <a:p>
            <a:pPr indent="0">
              <a:buNone/>
            </a:pPr>
            <a:r>
              <a:rPr lang="sv-SE" sz="2000" dirty="0" smtClean="0"/>
              <a:t>zaman </a:t>
            </a:r>
            <a:r>
              <a:rPr lang="sv-SE" sz="2000" dirty="0"/>
              <a:t>dalam menggunakan alat </a:t>
            </a:r>
            <a:r>
              <a:rPr lang="sv-SE" sz="2000" dirty="0" smtClean="0"/>
              <a:t>komunikasi</a:t>
            </a:r>
            <a:endParaRPr lang="id-ID" sz="2000" dirty="0" smtClean="0"/>
          </a:p>
          <a:p>
            <a:pPr indent="0">
              <a:buNone/>
            </a:pPr>
            <a:r>
              <a:rPr lang="sv-SE" sz="2000" dirty="0" smtClean="0"/>
              <a:t>digital</a:t>
            </a:r>
            <a:r>
              <a:rPr lang="sv-SE" sz="2000" dirty="0"/>
              <a:t>. </a:t>
            </a:r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132856"/>
            <a:ext cx="313184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5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864096"/>
          </a:xfrm>
        </p:spPr>
        <p:txBody>
          <a:bodyPr>
            <a:noAutofit/>
          </a:bodyPr>
          <a:lstStyle/>
          <a:p>
            <a:r>
              <a:rPr lang="id-ID" sz="2000" dirty="0" smtClean="0"/>
              <a:t>Menjelaskan teknik pewarnaan dalam pembuatan gambar cerita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060848"/>
            <a:ext cx="7088832" cy="4032448"/>
          </a:xfrm>
        </p:spPr>
        <p:txBody>
          <a:bodyPr>
            <a:normAutofit/>
          </a:bodyPr>
          <a:lstStyle/>
          <a:p>
            <a:r>
              <a:rPr lang="id-ID" dirty="0"/>
              <a:t>Dalam mewarnai gambar cerita, ada beberapa teknik yang dapat kita gunakan di antaranya sebagai berikut</a:t>
            </a:r>
            <a:r>
              <a:rPr lang="id-ID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/>
              <a:t>Teknik basah</a:t>
            </a:r>
          </a:p>
          <a:p>
            <a:pPr marL="354013" indent="0">
              <a:buNone/>
            </a:pPr>
            <a:r>
              <a:rPr lang="id-ID" sz="2000" dirty="0" smtClean="0"/>
              <a:t>Contoh pewarna yang menggunakan </a:t>
            </a:r>
          </a:p>
          <a:p>
            <a:pPr marL="354013" indent="0">
              <a:buNone/>
            </a:pPr>
            <a:r>
              <a:rPr lang="id-ID" sz="2000" dirty="0" smtClean="0"/>
              <a:t>teknik basah adalah cat air. Selain </a:t>
            </a:r>
          </a:p>
          <a:p>
            <a:pPr marL="354013" indent="0">
              <a:buNone/>
            </a:pPr>
            <a:r>
              <a:rPr lang="id-ID" sz="2000" dirty="0" smtClean="0"/>
              <a:t>cat air kita juga membutuhkan  kuas,</a:t>
            </a:r>
          </a:p>
          <a:p>
            <a:pPr marL="354013" indent="0">
              <a:buNone/>
            </a:pPr>
            <a:r>
              <a:rPr lang="id-ID" sz="2000" dirty="0" smtClean="0"/>
              <a:t> gelas, air, palet dan kapas.</a:t>
            </a:r>
          </a:p>
          <a:p>
            <a:pPr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                                                 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96952"/>
            <a:ext cx="3057514" cy="25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89384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24744"/>
            <a:ext cx="7200800" cy="4680520"/>
          </a:xfrm>
        </p:spPr>
        <p:txBody>
          <a:bodyPr>
            <a:noAutofit/>
          </a:bodyPr>
          <a:lstStyle/>
          <a:p>
            <a:pPr algn="just"/>
            <a:r>
              <a:rPr lang="id-ID" sz="2400" dirty="0" smtClean="0"/>
              <a:t>Notasi adalah sistem penulisan nada yang dapat berupa angka, huruf atau lambang not balok yang menunjukkan urutan nada.</a:t>
            </a:r>
          </a:p>
          <a:p>
            <a:pPr algn="just"/>
            <a:r>
              <a:rPr lang="id-ID" sz="2400" dirty="0" smtClean="0"/>
              <a:t>Ada tangga nada diatonis dan tangga nada pentatonis.</a:t>
            </a:r>
          </a:p>
          <a:p>
            <a:pPr algn="just"/>
            <a:r>
              <a:rPr lang="id-ID" sz="2400" dirty="0" smtClean="0"/>
              <a:t>Tangga nada pentatonis adalah tangga nada yang terdiri dari lima nada pokok (penta artinya lima, tone artinya nada)</a:t>
            </a:r>
          </a:p>
          <a:p>
            <a:pPr algn="just"/>
            <a:r>
              <a:rPr lang="id-ID" sz="2400" dirty="0" smtClean="0"/>
              <a:t>Tangga nada pentatonis tidak dilihat berdasarkan urutan tangga nadanya.</a:t>
            </a:r>
          </a:p>
          <a:p>
            <a:pPr indent="0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44742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405408"/>
          </a:xfrm>
        </p:spPr>
        <p:txBody>
          <a:bodyPr>
            <a:normAutofit/>
          </a:bodyPr>
          <a:lstStyle/>
          <a:p>
            <a:r>
              <a:rPr lang="id-ID" sz="2000" b="1" dirty="0" smtClean="0"/>
              <a:t>2. Teknik kering</a:t>
            </a:r>
            <a:endParaRPr lang="id-ID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38400"/>
            <a:ext cx="7128792" cy="3048001"/>
          </a:xfrm>
        </p:spPr>
        <p:txBody>
          <a:bodyPr>
            <a:normAutofit/>
          </a:bodyPr>
          <a:lstStyle/>
          <a:p>
            <a:r>
              <a:rPr lang="id-ID" sz="2000" dirty="0"/>
              <a:t>Pada teknik kering, kita dapat </a:t>
            </a:r>
            <a:endParaRPr lang="id-ID" sz="2000" dirty="0" smtClean="0"/>
          </a:p>
          <a:p>
            <a:pPr marL="265113" indent="0">
              <a:buNone/>
            </a:pPr>
            <a:r>
              <a:rPr lang="id-ID" sz="2000" dirty="0" smtClean="0"/>
              <a:t>langsung menggambar sekaligus</a:t>
            </a:r>
          </a:p>
          <a:p>
            <a:pPr marL="265113" indent="0">
              <a:buNone/>
            </a:pPr>
            <a:r>
              <a:rPr lang="id-ID" sz="2000" dirty="0" smtClean="0"/>
              <a:t> </a:t>
            </a:r>
            <a:r>
              <a:rPr lang="id-ID" sz="2000" dirty="0"/>
              <a:t>mewarnai cerita </a:t>
            </a:r>
            <a:r>
              <a:rPr lang="id-ID" sz="2000" dirty="0" smtClean="0"/>
              <a:t>pada </a:t>
            </a:r>
            <a:r>
              <a:rPr lang="id-ID" sz="2000" dirty="0"/>
              <a:t>kertas. </a:t>
            </a:r>
            <a:endParaRPr lang="id-ID" sz="2000" dirty="0" smtClean="0"/>
          </a:p>
          <a:p>
            <a:pPr marL="265113" indent="0">
              <a:buNone/>
            </a:pPr>
            <a:r>
              <a:rPr lang="id-ID" sz="2000" dirty="0" smtClean="0"/>
              <a:t>Contohnya</a:t>
            </a:r>
            <a:r>
              <a:rPr lang="id-ID" sz="2000" dirty="0"/>
              <a:t>, krayon, </a:t>
            </a:r>
          </a:p>
          <a:p>
            <a:pPr marL="265113" indent="0">
              <a:buNone/>
            </a:pPr>
            <a:r>
              <a:rPr lang="id-ID" sz="2000" dirty="0" smtClean="0"/>
              <a:t>pensil </a:t>
            </a:r>
            <a:r>
              <a:rPr lang="id-ID" sz="2000" dirty="0"/>
              <a:t>warna, dan spidol warna.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64904"/>
            <a:ext cx="299731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99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Autofit/>
          </a:bodyPr>
          <a:lstStyle/>
          <a:p>
            <a:r>
              <a:rPr lang="id-ID" sz="2800" dirty="0" smtClean="0"/>
              <a:t>Menjelaskan makna pada gambar cerita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d-ID" sz="2000" dirty="0"/>
              <a:t>Setiap gambar memiliki makna yang </a:t>
            </a:r>
            <a:r>
              <a:rPr lang="id-ID" sz="2000" dirty="0" smtClean="0"/>
              <a:t>berbeda-beda </a:t>
            </a:r>
            <a:r>
              <a:rPr lang="id-ID" sz="2000" dirty="0"/>
              <a:t>                          </a:t>
            </a:r>
            <a:endParaRPr lang="id-ID" sz="2000" dirty="0" smtClean="0"/>
          </a:p>
          <a:p>
            <a:pPr algn="just"/>
            <a:r>
              <a:rPr lang="id-ID" sz="2000" dirty="0" smtClean="0"/>
              <a:t>Dalam </a:t>
            </a:r>
            <a:r>
              <a:rPr lang="id-ID" sz="2000" dirty="0"/>
              <a:t>sebuah buku, gambar  sampul mewakili seluruh isi buku.              </a:t>
            </a:r>
            <a:endParaRPr lang="id-ID" sz="2000" dirty="0" smtClean="0"/>
          </a:p>
          <a:p>
            <a:pPr algn="just"/>
            <a:r>
              <a:rPr lang="id-ID" sz="2000" dirty="0" smtClean="0"/>
              <a:t>Pada </a:t>
            </a:r>
            <a:r>
              <a:rPr lang="id-ID" sz="2000" dirty="0"/>
              <a:t>sebuah lukisan, gambar mewakili sebuah tema.</a:t>
            </a:r>
          </a:p>
          <a:p>
            <a:pPr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1860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504056"/>
          </a:xfrm>
        </p:spPr>
        <p:txBody>
          <a:bodyPr>
            <a:normAutofit/>
          </a:bodyPr>
          <a:lstStyle/>
          <a:p>
            <a:pPr algn="l"/>
            <a:r>
              <a:rPr lang="id-ID" sz="1800" dirty="0" smtClean="0"/>
              <a:t>Perhatikan gambar berikut!!</a:t>
            </a:r>
            <a:endParaRPr lang="id-ID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128792" cy="4392488"/>
          </a:xfrm>
        </p:spPr>
        <p:txBody>
          <a:bodyPr>
            <a:normAutofit fontScale="77500" lnSpcReduction="20000"/>
          </a:bodyPr>
          <a:lstStyle/>
          <a:p>
            <a:r>
              <a:rPr lang="id-ID" sz="2600" dirty="0"/>
              <a:t>Gambar tersebut bercerita tentang </a:t>
            </a:r>
            <a:endParaRPr lang="id-ID" sz="2600" dirty="0" smtClean="0"/>
          </a:p>
          <a:p>
            <a:pPr indent="0">
              <a:buNone/>
            </a:pPr>
            <a:r>
              <a:rPr lang="id-ID" sz="2600" dirty="0" smtClean="0"/>
              <a:t>kenampakan </a:t>
            </a:r>
            <a:r>
              <a:rPr lang="id-ID" sz="2600" dirty="0"/>
              <a:t>alam berupa pantai </a:t>
            </a:r>
            <a:endParaRPr lang="id-ID" sz="2600" dirty="0" smtClean="0"/>
          </a:p>
          <a:p>
            <a:pPr indent="0">
              <a:buNone/>
            </a:pPr>
            <a:r>
              <a:rPr lang="id-ID" sz="2600" dirty="0" smtClean="0"/>
              <a:t>yang </a:t>
            </a:r>
            <a:r>
              <a:rPr lang="id-ID" sz="2600" dirty="0"/>
              <a:t>indah. Pantai dimanfaatkan </a:t>
            </a:r>
            <a:endParaRPr lang="id-ID" sz="2600" dirty="0" smtClean="0"/>
          </a:p>
          <a:p>
            <a:pPr indent="0">
              <a:buNone/>
            </a:pPr>
            <a:r>
              <a:rPr lang="id-ID" sz="2600" dirty="0" smtClean="0"/>
              <a:t>sebagai </a:t>
            </a:r>
            <a:r>
              <a:rPr lang="id-ID" sz="2600" dirty="0"/>
              <a:t>tempat wisata. Pada gambar </a:t>
            </a:r>
            <a:endParaRPr lang="id-ID" sz="2600" dirty="0" smtClean="0"/>
          </a:p>
          <a:p>
            <a:pPr indent="0">
              <a:buNone/>
            </a:pPr>
            <a:r>
              <a:rPr lang="id-ID" sz="2600" dirty="0" smtClean="0"/>
              <a:t>tersebut </a:t>
            </a:r>
            <a:r>
              <a:rPr lang="id-ID" sz="2600" dirty="0"/>
              <a:t>tampak sekeluarga yang </a:t>
            </a:r>
            <a:endParaRPr lang="id-ID" sz="2600" dirty="0" smtClean="0"/>
          </a:p>
          <a:p>
            <a:pPr indent="0">
              <a:buNone/>
            </a:pPr>
            <a:r>
              <a:rPr lang="id-ID" sz="2600" dirty="0" smtClean="0"/>
              <a:t>terdiriatas </a:t>
            </a:r>
            <a:r>
              <a:rPr lang="id-ID" sz="2600" dirty="0"/>
              <a:t>ayah, ibu, </a:t>
            </a:r>
            <a:r>
              <a:rPr lang="id-ID" sz="2600" dirty="0" smtClean="0"/>
              <a:t>dan</a:t>
            </a:r>
          </a:p>
          <a:p>
            <a:pPr indent="0">
              <a:buNone/>
            </a:pPr>
            <a:r>
              <a:rPr lang="id-ID" sz="2600" dirty="0" smtClean="0"/>
              <a:t>tiga </a:t>
            </a:r>
            <a:r>
              <a:rPr lang="id-ID" sz="2600" dirty="0"/>
              <a:t>orang anak </a:t>
            </a:r>
            <a:r>
              <a:rPr lang="id-ID" sz="2600" dirty="0" smtClean="0"/>
              <a:t>sedang </a:t>
            </a:r>
            <a:r>
              <a:rPr lang="id-ID" sz="2600" dirty="0"/>
              <a:t>menikmati </a:t>
            </a:r>
            <a:endParaRPr lang="id-ID" sz="2600" dirty="0" smtClean="0"/>
          </a:p>
          <a:p>
            <a:pPr indent="0">
              <a:buNone/>
            </a:pPr>
            <a:r>
              <a:rPr lang="id-ID" sz="2600" dirty="0" smtClean="0"/>
              <a:t>bekal </a:t>
            </a:r>
            <a:r>
              <a:rPr lang="id-ID" sz="2600" dirty="0"/>
              <a:t>di pantai. </a:t>
            </a:r>
          </a:p>
          <a:p>
            <a:pPr indent="0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99388"/>
            <a:ext cx="3816424" cy="28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9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Autofit/>
          </a:bodyPr>
          <a:lstStyle/>
          <a:p>
            <a:pPr algn="l"/>
            <a:r>
              <a:rPr lang="id-ID" sz="2000" dirty="0" smtClean="0"/>
              <a:t>Ayo perhatikan gambar berikut! Coba sebutkan makna dari gambar tersebut!</a:t>
            </a:r>
            <a:endParaRPr lang="id-ID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60848"/>
            <a:ext cx="6440760" cy="3816424"/>
          </a:xfrm>
        </p:spPr>
        <p:txBody>
          <a:bodyPr>
            <a:normAutofit/>
          </a:bodyPr>
          <a:lstStyle/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  <a:p>
            <a:endParaRPr lang="id-ID" dirty="0" smtClean="0"/>
          </a:p>
          <a:p>
            <a:r>
              <a:rPr lang="id-ID" dirty="0" smtClean="0"/>
              <a:t>Gambar tersebut menceritakan tentang empat orang anak yang sedang bermain di pinggir kolam taman. Mereka sangat gembira menikmati pemandangan taman yang hijau.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52" y="1988840"/>
            <a:ext cx="427328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80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475252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d-ID" dirty="0"/>
              <a:t>1. Tangga nada minor yang hanya memiliki nada-nada pokok dan belum mendapat sisipan adalah </a:t>
            </a:r>
            <a:r>
              <a:rPr lang="id-ID" dirty="0" smtClean="0"/>
              <a:t>.....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2. Tangga nada diatonis dibagi menjadi dua, yaitu </a:t>
            </a:r>
            <a:r>
              <a:rPr lang="id-ID" dirty="0" smtClean="0"/>
              <a:t>...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3. Tangga nada yang memiliki lima buah nada adalah tangga nada </a:t>
            </a:r>
            <a:r>
              <a:rPr lang="id-ID" dirty="0" smtClean="0"/>
              <a:t>...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4. Ada dua macam tangga nada, yaitu tangga nada diatonis dan pentatonis. Lagu yang dinyanyikan dengan tangga nada diatonis minor biasanya bersifat </a:t>
            </a:r>
            <a:r>
              <a:rPr lang="id-ID" dirty="0" smtClean="0"/>
              <a:t>....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5. Urutan nada yang disusun secara berjenjang disebut </a:t>
            </a:r>
            <a:r>
              <a:rPr lang="id-ID" dirty="0" smtClean="0"/>
              <a:t>...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6. Formasi diagonal termasuk dalam pola lantai </a:t>
            </a:r>
            <a:r>
              <a:rPr lang="id-ID" dirty="0" smtClean="0"/>
              <a:t>...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7. Keindahan dalam tarian berkelompok ditentukan oleh </a:t>
            </a:r>
            <a:r>
              <a:rPr lang="id-ID" dirty="0" smtClean="0"/>
              <a:t>...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3" y="1052736"/>
            <a:ext cx="7272808" cy="648072"/>
          </a:xfrm>
        </p:spPr>
        <p:txBody>
          <a:bodyPr>
            <a:noAutofit/>
          </a:bodyPr>
          <a:lstStyle/>
          <a:p>
            <a:pPr algn="l"/>
            <a:r>
              <a:rPr lang="id-ID" sz="2000" dirty="0" smtClean="0">
                <a:solidFill>
                  <a:srgbClr val="C00000"/>
                </a:solidFill>
              </a:rPr>
              <a:t>Kerjakan soal-soal di bawah ini dengan tepat!! </a:t>
            </a:r>
            <a:endParaRPr lang="id-ID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24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1484784"/>
            <a:ext cx="7560840" cy="4641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8</a:t>
            </a:r>
            <a:r>
              <a:rPr lang="id-ID" dirty="0" smtClean="0"/>
              <a:t>. </a:t>
            </a:r>
            <a:r>
              <a:rPr lang="id-ID" dirty="0"/>
              <a:t>Garis-garis yang dilalui penari disebut </a:t>
            </a:r>
            <a:r>
              <a:rPr lang="id-ID" dirty="0" smtClean="0"/>
              <a:t>....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9</a:t>
            </a:r>
            <a:r>
              <a:rPr lang="id-ID" dirty="0" smtClean="0"/>
              <a:t>. </a:t>
            </a:r>
            <a:r>
              <a:rPr lang="id-ID" dirty="0"/>
              <a:t>Formasi setengah lingkaran termasuk dalam pola lantai </a:t>
            </a:r>
            <a:r>
              <a:rPr lang="id-ID" dirty="0" smtClean="0"/>
              <a:t>......</a:t>
            </a:r>
          </a:p>
          <a:p>
            <a:pPr marL="0" indent="0">
              <a:buNone/>
            </a:pPr>
            <a:r>
              <a:rPr lang="id-ID" dirty="0" smtClean="0"/>
              <a:t>10. </a:t>
            </a:r>
            <a:r>
              <a:rPr lang="id-ID" dirty="0"/>
              <a:t>Tari kecak merupakan tari tradisional dari Bali. Tari ini menggunakan pola lantai .............................</a:t>
            </a:r>
            <a:br>
              <a:rPr lang="id-ID" dirty="0"/>
            </a:br>
            <a:r>
              <a:rPr lang="id-ID" dirty="0" smtClean="0"/>
              <a:t>11. </a:t>
            </a:r>
            <a:r>
              <a:rPr lang="id-ID" dirty="0"/>
              <a:t>Contoh tari yang memakai pola lantai zig-zag adalah .......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12. </a:t>
            </a:r>
            <a:r>
              <a:rPr lang="id-ID" dirty="0"/>
              <a:t>G</a:t>
            </a:r>
            <a:r>
              <a:rPr lang="id-ID" dirty="0" smtClean="0"/>
              <a:t>ambar </a:t>
            </a:r>
            <a:r>
              <a:rPr lang="id-ID" dirty="0"/>
              <a:t>yang digunakan untuk menjelaskan maksud suatu </a:t>
            </a:r>
            <a:r>
              <a:rPr lang="id-ID" dirty="0" smtClean="0"/>
              <a:t>cerita disebut...</a:t>
            </a:r>
          </a:p>
          <a:p>
            <a:pPr marL="0" indent="0">
              <a:buNone/>
            </a:pPr>
            <a:r>
              <a:rPr lang="id-ID" dirty="0" smtClean="0"/>
              <a:t>13. </a:t>
            </a:r>
            <a:r>
              <a:rPr lang="id-ID" dirty="0"/>
              <a:t>Lạngkah awal membuat gambar suatu cerita adalah </a:t>
            </a:r>
            <a:r>
              <a:rPr lang="id-ID" dirty="0" smtClean="0"/>
              <a:t>...</a:t>
            </a:r>
          </a:p>
          <a:p>
            <a:pPr marL="0" indent="0">
              <a:buNone/>
            </a:pPr>
            <a:r>
              <a:rPr lang="id-ID" dirty="0" smtClean="0"/>
              <a:t>14. </a:t>
            </a:r>
            <a:r>
              <a:rPr lang="sv-SE" dirty="0" smtClean="0"/>
              <a:t>Gambar </a:t>
            </a:r>
            <a:r>
              <a:rPr lang="sv-SE" dirty="0"/>
              <a:t>cerita sering ditemukan dalam </a:t>
            </a:r>
            <a:r>
              <a:rPr lang="sv-SE" dirty="0" smtClean="0"/>
              <a:t>...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15. Pewarna </a:t>
            </a:r>
            <a:r>
              <a:rPr lang="id-ID" dirty="0"/>
              <a:t>yang terlebih dahulu dicampur dengan air sebelum dipergunakan disebut ...</a:t>
            </a:r>
          </a:p>
          <a:p>
            <a:pPr marL="0" indent="0">
              <a:buNone/>
            </a:pPr>
            <a:endParaRPr lang="id-ID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2540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314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4704"/>
            <a:ext cx="6400800" cy="117376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784"/>
            <a:ext cx="6400800" cy="4176464"/>
          </a:xfrm>
        </p:spPr>
        <p:txBody>
          <a:bodyPr>
            <a:normAutofit/>
          </a:bodyPr>
          <a:lstStyle/>
          <a:p>
            <a:pPr algn="just"/>
            <a:r>
              <a:rPr lang="sv-SE" sz="2400" dirty="0"/>
              <a:t>Tangga nada pentatonis biasanya digunakan pada musik daerah yang menggunakan alat musik tradisional, seperti kelompok alat musik karawitan Jawa dan Sunda.</a:t>
            </a:r>
          </a:p>
          <a:p>
            <a:pPr algn="just"/>
            <a:r>
              <a:rPr lang="id-ID" sz="2400" dirty="0"/>
              <a:t>Tangga nada pentatonis terbagi menjadi dua, yaitu </a:t>
            </a:r>
            <a:r>
              <a:rPr lang="id-ID" sz="2400" b="1" i="1" dirty="0"/>
              <a:t>pelog </a:t>
            </a:r>
            <a:r>
              <a:rPr lang="id-ID" sz="2400" b="1" dirty="0"/>
              <a:t>dan </a:t>
            </a:r>
            <a:r>
              <a:rPr lang="id-ID" sz="2400" b="1" i="1" dirty="0"/>
              <a:t>slendro</a:t>
            </a:r>
            <a:r>
              <a:rPr lang="id-ID" sz="2400" dirty="0"/>
              <a:t>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53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477416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rgbClr val="FF0000"/>
                </a:solidFill>
              </a:rPr>
              <a:t>Tangga nada selendro</a:t>
            </a:r>
            <a:endParaRPr lang="id-ID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344816" cy="4536504"/>
          </a:xfrm>
        </p:spPr>
        <p:txBody>
          <a:bodyPr>
            <a:normAutofit/>
          </a:bodyPr>
          <a:lstStyle/>
          <a:p>
            <a:pPr algn="just" fontAlgn="base"/>
            <a:r>
              <a:rPr lang="id-ID" sz="2000" dirty="0"/>
              <a:t>Tangga nada slendro adalah tangga nada yang memiliki karakteristik gagah, berani, lincah, dan gembira. </a:t>
            </a:r>
          </a:p>
          <a:p>
            <a:pPr algn="just" fontAlgn="base"/>
            <a:r>
              <a:rPr lang="id-ID" sz="2000" dirty="0"/>
              <a:t>Slendro merupakan sistem urutan nada, terdiri dari lima nada dalam satu gambyang dengan pola jarak yang hampir sama. </a:t>
            </a:r>
          </a:p>
          <a:p>
            <a:pPr algn="just" fontAlgn="base"/>
            <a:r>
              <a:rPr lang="id-ID" sz="2000" dirty="0"/>
              <a:t>Susunan nadanya seperti berikut</a:t>
            </a:r>
            <a:r>
              <a:rPr lang="id-ID" sz="2000" dirty="0" smtClean="0"/>
              <a:t>.</a:t>
            </a: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3" y="3933056"/>
            <a:ext cx="568863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504056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</a:rPr>
              <a:t>Tangga nada pelog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556792"/>
            <a:ext cx="6912768" cy="4248472"/>
          </a:xfrm>
        </p:spPr>
        <p:txBody>
          <a:bodyPr/>
          <a:lstStyle/>
          <a:p>
            <a:pPr algn="just"/>
            <a:r>
              <a:rPr lang="id-ID" sz="2400" dirty="0" smtClean="0"/>
              <a:t>Tangga </a:t>
            </a:r>
            <a:r>
              <a:rPr lang="id-ID" sz="2400" dirty="0"/>
              <a:t>nada pelog merupakan urutan nada yang terdiri dari lima atau tujuh nada dengan menggunakan satu pola dengan jarak nada, seperti berikut.</a:t>
            </a:r>
          </a:p>
          <a:p>
            <a:pPr indent="0" algn="just">
              <a:buNone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68402"/>
            <a:ext cx="5760639" cy="22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Menjelaskan tangga nada slendro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400" dirty="0" smtClean="0"/>
              <a:t>Tangga nada pentatonis biasanya digunakan pada lagu-lagu daerah.</a:t>
            </a:r>
          </a:p>
          <a:p>
            <a:pPr algn="just"/>
            <a:r>
              <a:rPr lang="id-ID" sz="2400" dirty="0" smtClean="0"/>
              <a:t>Lagu-lagu daerah tersebut biasanya diiringi dengan alat musik daerah seperti gamelan Sunda, Jawa dan Bali.</a:t>
            </a:r>
          </a:p>
        </p:txBody>
      </p:sp>
    </p:spTree>
    <p:extLst>
      <p:ext uri="{BB962C8B-B14F-4D97-AF65-F5344CB8AC3E}">
        <p14:creationId xmlns:p14="http://schemas.microsoft.com/office/powerpoint/2010/main" val="21078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60648"/>
            <a:ext cx="6400800" cy="189384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08720"/>
            <a:ext cx="7200800" cy="496855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d-ID" sz="2000" dirty="0"/>
              <a:t>Tangga nada pentatonis ada dua macam, salah satunya yaitu tangga nada slendro (laras slendro</a:t>
            </a:r>
            <a:r>
              <a:rPr lang="id-ID" sz="2000" dirty="0" smtClean="0"/>
              <a:t>).</a:t>
            </a:r>
          </a:p>
          <a:p>
            <a:pPr algn="just">
              <a:lnSpc>
                <a:spcPct val="100000"/>
              </a:lnSpc>
            </a:pPr>
            <a:r>
              <a:rPr lang="id-ID" sz="2000" dirty="0" smtClean="0"/>
              <a:t>Tangga nada slendro adalah tangga nada yang memiliki lima nada. Pada umumnya bersifat gembira, lincah, dan riang.</a:t>
            </a:r>
            <a:br>
              <a:rPr lang="id-ID" sz="2000" dirty="0" smtClean="0"/>
            </a:br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1926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6400800" cy="685800"/>
          </a:xfrm>
        </p:spPr>
        <p:txBody>
          <a:bodyPr>
            <a:noAutofit/>
          </a:bodyPr>
          <a:lstStyle/>
          <a:p>
            <a:r>
              <a:rPr lang="id-ID" sz="4000" dirty="0" smtClean="0"/>
              <a:t>Subtema 2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3531839"/>
            <a:ext cx="6400800" cy="90527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id-ID" sz="3200" dirty="0" smtClean="0"/>
              <a:t>KD 3.3 &amp; 4.3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796090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460</TotalTime>
  <Words>934</Words>
  <Application>Microsoft Office PowerPoint</Application>
  <PresentationFormat>On-screen Show (4:3)</PresentationFormat>
  <Paragraphs>123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Couture</vt:lpstr>
      <vt:lpstr>SBdP tema 6 subtema 1-3</vt:lpstr>
      <vt:lpstr>Mengenal tangga nada pentatonis</vt:lpstr>
      <vt:lpstr>PowerPoint Presentation</vt:lpstr>
      <vt:lpstr>PowerPoint Presentation</vt:lpstr>
      <vt:lpstr>Tangga nada selendro</vt:lpstr>
      <vt:lpstr>Tangga nada pelog</vt:lpstr>
      <vt:lpstr>Menjelaskan tangga nada slendro</vt:lpstr>
      <vt:lpstr>PowerPoint Presentation</vt:lpstr>
      <vt:lpstr>Subtema 2</vt:lpstr>
      <vt:lpstr>Pola lantai dalam tarian daerah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Mengembangkan polalantai tari  daerah</vt:lpstr>
      <vt:lpstr>PowerPoint Presentation</vt:lpstr>
      <vt:lpstr>penggunaan pola lantai berdasarkan jenis tarian</vt:lpstr>
      <vt:lpstr>PowerPoint Presentation</vt:lpstr>
      <vt:lpstr>Contoh pola lantai berdasarkan tariannya</vt:lpstr>
      <vt:lpstr>Memeragakan gerakan tari daerah sesuai pola lantai</vt:lpstr>
      <vt:lpstr>PowerPoint Presentation</vt:lpstr>
      <vt:lpstr>PowerPoint Presentation</vt:lpstr>
      <vt:lpstr>Peragaan hasil kreasi pola lantai tari</vt:lpstr>
      <vt:lpstr>Subtema 3</vt:lpstr>
      <vt:lpstr>Menjelaskan ciri-ciri gambar cerita pada sampul depan buku</vt:lpstr>
      <vt:lpstr>Gambar sampul depan buku juga memiliki ciri-ciri sebagai berikut</vt:lpstr>
      <vt:lpstr>Perhatikan gambar cerita berikut!</vt:lpstr>
      <vt:lpstr>Menjelaskan teknik pewarnaan dalam pembuatan gambar cerita</vt:lpstr>
      <vt:lpstr>2. Teknik kering</vt:lpstr>
      <vt:lpstr>Menjelaskan makna pada gambar cerita</vt:lpstr>
      <vt:lpstr>Perhatikan gambar berikut!!</vt:lpstr>
      <vt:lpstr>Ayo perhatikan gambar berikut! Coba sebutkan makna dari gambar tersebut!</vt:lpstr>
      <vt:lpstr>Kerjakan soal-soal di bawah ini dengan tepat!!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SBdP tema 6 subtema 1</dc:title>
  <dc:creator>acer</dc:creator>
  <cp:lastModifiedBy>acer</cp:lastModifiedBy>
  <cp:revision>32</cp:revision>
  <dcterms:created xsi:type="dcterms:W3CDTF">2021-10-30T11:32:10Z</dcterms:created>
  <dcterms:modified xsi:type="dcterms:W3CDTF">2021-11-30T21:10:23Z</dcterms:modified>
</cp:coreProperties>
</file>