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8" r:id="rId4"/>
    <p:sldId id="278" r:id="rId5"/>
    <p:sldId id="270" r:id="rId6"/>
    <p:sldId id="279" r:id="rId7"/>
    <p:sldId id="272" r:id="rId8"/>
    <p:sldId id="280" r:id="rId9"/>
    <p:sldId id="274" r:id="rId10"/>
    <p:sldId id="275" r:id="rId11"/>
    <p:sldId id="27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450C" initials="A" lastIdx="4" clrIdx="0">
    <p:extLst>
      <p:ext uri="{19B8F6BF-5375-455C-9EA6-DF929625EA0E}">
        <p15:presenceInfo xmlns:p15="http://schemas.microsoft.com/office/powerpoint/2012/main" userId="Asus450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3321" autoAdjust="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Banyak Siswa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8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1-49A1-A0C4-B1C92DD2D6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AD1-49A1-A0C4-B1C92DD2D6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AD1-49A1-A0C4-B1C92DD2D6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5691576"/>
        <c:axId val="215690792"/>
      </c:barChart>
      <c:catAx>
        <c:axId val="215691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Nilai 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690792"/>
        <c:crosses val="autoZero"/>
        <c:auto val="1"/>
        <c:lblAlgn val="ctr"/>
        <c:lblOffset val="100"/>
        <c:noMultiLvlLbl val="0"/>
      </c:catAx>
      <c:valAx>
        <c:axId val="21569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Banyak siswa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691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</c:v>
                </c:pt>
                <c:pt idx="1">
                  <c:v>37</c:v>
                </c:pt>
                <c:pt idx="2">
                  <c:v>38</c:v>
                </c:pt>
                <c:pt idx="3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C6-4B57-9EEB-51DFCAC49E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C6-4B57-9EEB-51DFCAC49E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C6-4B57-9EEB-51DFCAC49E5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5688832"/>
        <c:axId val="215689224"/>
      </c:lineChart>
      <c:catAx>
        <c:axId val="2156888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Pukul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689224"/>
        <c:crosses val="autoZero"/>
        <c:auto val="1"/>
        <c:lblAlgn val="ctr"/>
        <c:lblOffset val="100"/>
        <c:noMultiLvlLbl val="0"/>
      </c:catAx>
      <c:valAx>
        <c:axId val="215689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 dirty="0" smtClean="0"/>
                  <a:t>Suhu (° C)</a:t>
                </a:r>
                <a:endParaRPr lang="id-ID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6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  <a:ln w="9525" cap="flat" cmpd="sng" algn="ctr">
                <a:solidFill>
                  <a:schemeClr val="bg2">
                    <a:lumMod val="7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33-4C4B-9D9E-578BEF415A0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33-4C4B-9D9E-578BEF415A02}"/>
              </c:ext>
            </c:extLst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33-4C4B-9D9E-578BEF415A02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3">
                    <a:lumMod val="60000"/>
                    <a:lumOff val="4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433-4C4B-9D9E-578BEF415A02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9525" cap="flat" cmpd="sng" algn="ctr">
                <a:solidFill>
                  <a:srgbClr val="FFFF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433-4C4B-9D9E-578BEF415A02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433-4C4B-9D9E-578BEF415A0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Lainnya</a:t>
                    </a:r>
                  </a:p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33-4C4B-9D9E-578BEF415A0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Merah</a:t>
                    </a:r>
                  </a:p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33-4C4B-9D9E-578BEF415A02}"/>
                </c:ext>
              </c:extLst>
            </c:dLbl>
            <c:dLbl>
              <c:idx val="2"/>
              <c:layout>
                <c:manualLayout>
                  <c:x val="7.6455352616227393E-2"/>
                  <c:y val="-0.1876197752240360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Biru</a:t>
                    </a:r>
                  </a:p>
                  <a:p>
                    <a:r>
                      <a:rPr lang="en-US" dirty="0" smtClean="0"/>
                      <a:t>40%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433-4C4B-9D9E-578BEF415A0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Hijau</a:t>
                    </a:r>
                  </a:p>
                  <a:p>
                    <a:r>
                      <a:rPr lang="en-US" b="1" dirty="0" smtClean="0"/>
                      <a:t>12%</a:t>
                    </a:r>
                    <a:endParaRPr lang="en-US" b="1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433-4C4B-9D9E-578BEF415A02}"/>
                </c:ext>
              </c:extLst>
            </c:dLbl>
            <c:dLbl>
              <c:idx val="4"/>
              <c:layout>
                <c:manualLayout>
                  <c:x val="0.13008213502721269"/>
                  <c:y val="0.1334670171709553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Kuning</a:t>
                    </a:r>
                  </a:p>
                  <a:p>
                    <a:r>
                      <a:rPr lang="en-US" smtClean="0"/>
                      <a:t>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433-4C4B-9D9E-578BEF415A02}"/>
                </c:ext>
              </c:extLst>
            </c:dLbl>
            <c:dLbl>
              <c:idx val="5"/>
              <c:layout>
                <c:manualLayout>
                  <c:x val="4.2691395293484667E-2"/>
                  <c:y val="0.1418924048153118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Ungu</a:t>
                    </a:r>
                  </a:p>
                  <a:p>
                    <a:r>
                      <a:rPr lang="en-US" smtClean="0"/>
                      <a:t>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433-4C4B-9D9E-578BEF415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Lainnya</c:v>
                </c:pt>
                <c:pt idx="1">
                  <c:v>Merah </c:v>
                </c:pt>
                <c:pt idx="2">
                  <c:v>Biru</c:v>
                </c:pt>
                <c:pt idx="3">
                  <c:v>Hijau</c:v>
                </c:pt>
                <c:pt idx="4">
                  <c:v>Kuning</c:v>
                </c:pt>
                <c:pt idx="5">
                  <c:v>Ungu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</c:v>
                </c:pt>
                <c:pt idx="1">
                  <c:v>0.16</c:v>
                </c:pt>
                <c:pt idx="2">
                  <c:v>0.4</c:v>
                </c:pt>
                <c:pt idx="3">
                  <c:v>0.12</c:v>
                </c:pt>
                <c:pt idx="4">
                  <c:v>0.08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33-4C4B-9D9E-578BEF415A0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  <a:ln w="9525" cap="flat" cmpd="sng" algn="ctr">
                <a:solidFill>
                  <a:schemeClr val="bg2">
                    <a:lumMod val="7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89D-45AE-ADDB-87FB0E3DA79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89D-45AE-ADDB-87FB0E3DA790}"/>
              </c:ext>
            </c:extLst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89D-45AE-ADDB-87FB0E3DA790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3">
                    <a:lumMod val="60000"/>
                    <a:lumOff val="4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89D-45AE-ADDB-87FB0E3DA790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9525" cap="flat" cmpd="sng" algn="ctr">
                <a:solidFill>
                  <a:srgbClr val="FFFF00"/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89D-45AE-ADDB-87FB0E3DA790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4">
                    <a:lumMod val="60000"/>
                    <a:lumOff val="40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89D-45AE-ADDB-87FB0E3DA79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Lainnya</a:t>
                    </a:r>
                  </a:p>
                  <a:p>
                    <a:r>
                      <a:rPr lang="en-US" dirty="0" smtClean="0"/>
                      <a:t>57,6°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9D-45AE-ADDB-87FB0E3DA79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Merah</a:t>
                    </a:r>
                  </a:p>
                  <a:p>
                    <a:r>
                      <a:rPr lang="en-US" sz="1197" b="1" i="0" u="none" strike="noStrike" kern="1200" baseline="0" dirty="0" smtClean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rPr>
                      <a:t>57,6°</a:t>
                    </a:r>
                    <a:endParaRPr lang="en-US" sz="1197" b="1" i="0" u="none" strike="noStrike" kern="1200" baseline="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89D-45AE-ADDB-87FB0E3DA790}"/>
                </c:ext>
              </c:extLst>
            </c:dLbl>
            <c:dLbl>
              <c:idx val="2"/>
              <c:layout>
                <c:manualLayout>
                  <c:x val="7.6455352616227393E-2"/>
                  <c:y val="-0.1876197752240360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1" i="0" u="none" strike="noStrike" kern="1200" baseline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Biru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b="1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defRPr>
                    </a:pPr>
                    <a:r>
                      <a:rPr lang="en-US" sz="1197" b="1" i="0" u="none" strike="noStrike" kern="1200" baseline="0" dirty="0" smtClean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rPr>
                      <a:t>144°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b="1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1" i="0" u="none" strike="noStrike" kern="1200" baseline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89D-45AE-ADDB-87FB0E3DA79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Hijau</a:t>
                    </a:r>
                  </a:p>
                  <a:p>
                    <a:r>
                      <a:rPr lang="en-US" sz="1197" b="1" i="0" u="none" strike="noStrike" kern="1200" baseline="0" dirty="0" smtClean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rPr>
                      <a:t>43,2°</a:t>
                    </a:r>
                    <a:endParaRPr lang="en-US" sz="1197" b="1" i="0" u="none" strike="noStrike" kern="1200" baseline="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89D-45AE-ADDB-87FB0E3DA790}"/>
                </c:ext>
              </c:extLst>
            </c:dLbl>
            <c:dLbl>
              <c:idx val="4"/>
              <c:layout>
                <c:manualLayout>
                  <c:x val="0.13008213502721269"/>
                  <c:y val="0.1334670171709553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Kuning</a:t>
                    </a:r>
                    <a:endParaRPr lang="en-US" dirty="0" smtClean="0"/>
                  </a:p>
                  <a:p>
                    <a:r>
                      <a:rPr lang="en-US" sz="1197" b="1" i="0" u="none" strike="noStrike" kern="1200" baseline="0" dirty="0" smtClean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rPr>
                      <a:t>28,8°</a:t>
                    </a:r>
                    <a:endParaRPr lang="en-US" sz="1197" b="1" i="0" u="none" strike="noStrike" kern="1200" baseline="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89D-45AE-ADDB-87FB0E3DA790}"/>
                </c:ext>
              </c:extLst>
            </c:dLbl>
            <c:dLbl>
              <c:idx val="5"/>
              <c:layout>
                <c:manualLayout>
                  <c:x val="6.9982116063470989E-2"/>
                  <c:y val="0.1496673311065618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Ungu</a:t>
                    </a:r>
                    <a:endParaRPr lang="en-US" dirty="0" smtClean="0"/>
                  </a:p>
                  <a:p>
                    <a:r>
                      <a:rPr lang="en-US" sz="1197" b="1" i="0" u="none" strike="noStrike" kern="1200" baseline="0" dirty="0" smtClean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rPr>
                      <a:t>28,8°</a:t>
                    </a:r>
                    <a:endParaRPr lang="en-US" sz="1197" b="1" i="0" u="none" strike="noStrike" kern="1200" baseline="0" dirty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89D-45AE-ADDB-87FB0E3DA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Lainnya</c:v>
                </c:pt>
                <c:pt idx="1">
                  <c:v>Merah </c:v>
                </c:pt>
                <c:pt idx="2">
                  <c:v>Biru</c:v>
                </c:pt>
                <c:pt idx="3">
                  <c:v>Hijau</c:v>
                </c:pt>
                <c:pt idx="4">
                  <c:v>Kuning</c:v>
                </c:pt>
                <c:pt idx="5">
                  <c:v>Ungu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</c:v>
                </c:pt>
                <c:pt idx="1">
                  <c:v>0.16</c:v>
                </c:pt>
                <c:pt idx="2">
                  <c:v>0.4</c:v>
                </c:pt>
                <c:pt idx="3">
                  <c:v>0.12</c:v>
                </c:pt>
                <c:pt idx="4">
                  <c:v>0.08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89D-45AE-ADDB-87FB0E3DA79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7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9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154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75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9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9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942D-D2B0-4D46-993C-E4C216EB43AA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371D-5705-4EA5-94D3-08155F838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536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6942" y="1237988"/>
            <a:ext cx="3687227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32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17" y="707475"/>
            <a:ext cx="2929607" cy="373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516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data 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lingkaran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52076" y="948453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Berikut langkah-langkah menyajikan data dalam diagram </a:t>
            </a:r>
            <a:r>
              <a:rPr lang="id-ID" sz="2000" dirty="0" smtClean="0"/>
              <a:t>lingkaran.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52076" y="1203475"/>
            <a:ext cx="7041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1. </a:t>
            </a:r>
            <a:r>
              <a:rPr lang="pl-PL" sz="2000" dirty="0"/>
              <a:t>Tentukan jumlah seluruh data.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146516" y="2928797"/>
            <a:ext cx="7971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3. Buatlah lingkaran, lalu bagi lingkaran tersebut menjadi beberapa </a:t>
            </a:r>
            <a:r>
              <a:rPr lang="id-ID" sz="2000" dirty="0" smtClean="0"/>
              <a:t>bagian sesuai </a:t>
            </a:r>
            <a:r>
              <a:rPr lang="id-ID" sz="2000" dirty="0"/>
              <a:t>dengan besar sudut atau persentase yang telah kamu </a:t>
            </a:r>
            <a:r>
              <a:rPr lang="id-ID" sz="2000" dirty="0" smtClean="0"/>
              <a:t>peroleh.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076" y="1501377"/>
            <a:ext cx="7785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/>
            <a:r>
              <a:rPr lang="id-ID" sz="2000" dirty="0"/>
              <a:t>2. Tentukan besar sudut atau persentase dari setiap kategori data dengan </a:t>
            </a:r>
            <a:r>
              <a:rPr lang="id-ID" sz="2000" dirty="0" smtClean="0"/>
              <a:t>cara berikut.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1450" y="2185304"/>
                <a:ext cx="3933350" cy="58548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61938" indent="-261938"/>
                <a:r>
                  <a:rPr lang="id-ID" dirty="0" smtClean="0"/>
                  <a:t>Besar sudut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Banyak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setiap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data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Jumlah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seluruh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data</m:t>
                        </m:r>
                      </m:den>
                    </m:f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360°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50" y="2185304"/>
                <a:ext cx="3933350" cy="585480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05577" y="2199883"/>
                <a:ext cx="3933857" cy="58548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61938" indent="-261938"/>
                <a:r>
                  <a:rPr lang="id-ID" dirty="0" smtClean="0"/>
                  <a:t>Presentase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Banyak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setiap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data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Jumlah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seluruh</m:t>
                        </m:r>
                        <m:r>
                          <a:rPr lang="id-ID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 panose="02040503050406030204" pitchFamily="18" charset="0"/>
                          </a:rPr>
                          <m:t>data</m:t>
                        </m:r>
                      </m:den>
                    </m:f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100%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577" y="2199883"/>
                <a:ext cx="3933857" cy="585480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06338" y="3546714"/>
            <a:ext cx="7971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id-ID" sz="2000" dirty="0"/>
              <a:t>4. Tuliskan keterangan kategori data serta besar sudut atau </a:t>
            </a:r>
            <a:r>
              <a:rPr lang="id-ID" sz="2000" dirty="0" smtClean="0"/>
              <a:t>persentasenya di </a:t>
            </a:r>
            <a:r>
              <a:rPr lang="id-ID" sz="2000" dirty="0"/>
              <a:t>setiap bagian lingkaran.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651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/>
      <p:bldP spid="34" grpId="0"/>
      <p:bldP spid="46" grpId="0"/>
      <p:bldP spid="22" grpId="0"/>
      <p:bldP spid="16" grpId="0" animBg="1"/>
      <p:bldP spid="20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458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lingkaran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87485" y="1519731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0221" y="960783"/>
            <a:ext cx="669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Perhatikan diagram lingkaran </a:t>
            </a:r>
            <a:r>
              <a:rPr lang="id-ID" sz="2000" dirty="0" smtClean="0"/>
              <a:t>berikut!</a:t>
            </a:r>
            <a:endParaRPr lang="en-US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54003401"/>
              </p:ext>
            </p:extLst>
          </p:nvPr>
        </p:nvGraphicFramePr>
        <p:xfrm>
          <a:off x="163307" y="1500517"/>
          <a:ext cx="3722894" cy="326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0552" y="1268343"/>
            <a:ext cx="3321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/>
              <a:t>Data </a:t>
            </a:r>
            <a:r>
              <a:rPr lang="id-ID" b="1" dirty="0" smtClean="0"/>
              <a:t>Warna Kesukaan 25 Siswa Kelas 5</a:t>
            </a:r>
            <a:endParaRPr lang="en-US" b="1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672532443"/>
              </p:ext>
            </p:extLst>
          </p:nvPr>
        </p:nvGraphicFramePr>
        <p:xfrm>
          <a:off x="3703399" y="1519731"/>
          <a:ext cx="3722894" cy="326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904173" y="1268343"/>
            <a:ext cx="3321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/>
              <a:t>Data </a:t>
            </a:r>
            <a:r>
              <a:rPr lang="id-ID" b="1" smtClean="0"/>
              <a:t>Warna </a:t>
            </a:r>
            <a:r>
              <a:rPr lang="id-ID" b="1" dirty="0" smtClean="0"/>
              <a:t>Kesukaan 25 Siswa Kelas 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752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Graphic spid="5" grpId="0">
        <p:bldAsOne/>
      </p:bldGraphic>
      <p:bldP spid="12" grpId="0"/>
      <p:bldGraphic spid="14" grpId="0">
        <p:bldAsOne/>
      </p:bldGraphic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795713" y="133350"/>
            <a:ext cx="5257800" cy="4329113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23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4000" b="1" dirty="0" smtClean="0"/>
                <a:t>Pengolahan Data</a:t>
              </a:r>
              <a:endParaRPr lang="en-US" sz="4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70797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4000" dirty="0" smtClean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5</a:t>
              </a:r>
              <a:endParaRPr lang="en-US" sz="4000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208009"/>
            <a:ext cx="4953000" cy="462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Menyajikan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409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tabel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06619" y="1469426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22895" y="982720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Data dalam tabel biasanya dituliskan urut dari yang terendah.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6997"/>
              </p:ext>
            </p:extLst>
          </p:nvPr>
        </p:nvGraphicFramePr>
        <p:xfrm>
          <a:off x="1279704" y="2357104"/>
          <a:ext cx="4206696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Nilai Ulangan</a:t>
                      </a:r>
                      <a:endParaRPr lang="id-ID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Turus</a:t>
                      </a:r>
                      <a:endParaRPr lang="id-ID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Banyak</a:t>
                      </a:r>
                      <a:r>
                        <a:rPr lang="id-ID" b="1" baseline="0" dirty="0" smtClean="0"/>
                        <a:t> Siswa</a:t>
                      </a:r>
                      <a:endParaRPr lang="id-ID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i="0" dirty="0" smtClean="0"/>
                        <a:t>7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i="0" dirty="0" smtClean="0"/>
                        <a:t>8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i="0" dirty="0" smtClean="0"/>
                        <a:t>9</a:t>
                      </a:r>
                      <a:endParaRPr lang="id-ID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id-ID" i="0" dirty="0" smtClean="0"/>
                        <a:t>10</a:t>
                      </a:r>
                      <a:endParaRPr lang="id-ID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0113" y="1281934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Setelah itu, </a:t>
            </a:r>
            <a:r>
              <a:rPr lang="id-ID" sz="2000" dirty="0" smtClean="0"/>
              <a:t>hitung banyaknya </a:t>
            </a:r>
            <a:r>
              <a:rPr lang="id-ID" sz="2000" dirty="0"/>
              <a:t>setiap data.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0113" y="1607443"/>
            <a:ext cx="7785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Perhatikan contoh tabel berikut!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96290" y="1936764"/>
            <a:ext cx="4585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Data Nilai Ulangan Matematika Siswa Kelas 5</a:t>
            </a:r>
            <a:endParaRPr 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3074574" y="2784534"/>
            <a:ext cx="546419" cy="1685911"/>
            <a:chOff x="3074574" y="2784534"/>
            <a:chExt cx="546419" cy="1685911"/>
          </a:xfrm>
        </p:grpSpPr>
        <p:grpSp>
          <p:nvGrpSpPr>
            <p:cNvPr id="5" name="Group 4"/>
            <p:cNvGrpSpPr/>
            <p:nvPr/>
          </p:nvGrpSpPr>
          <p:grpSpPr>
            <a:xfrm>
              <a:off x="3165409" y="2784534"/>
              <a:ext cx="317896" cy="244416"/>
              <a:chOff x="3165409" y="2784534"/>
              <a:chExt cx="317896" cy="244416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32004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2766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3528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4290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165409" y="2784534"/>
                <a:ext cx="317896" cy="2444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3084193" y="3156529"/>
              <a:ext cx="428757" cy="244416"/>
              <a:chOff x="3165409" y="2784534"/>
              <a:chExt cx="428757" cy="244416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32004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2766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33528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4290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165409" y="2784534"/>
                <a:ext cx="317896" cy="2444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517966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3594166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3074574" y="3478297"/>
              <a:ext cx="546419" cy="244416"/>
              <a:chOff x="3165409" y="2784534"/>
              <a:chExt cx="546419" cy="24441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32004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2766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3528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4290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165409" y="2784534"/>
                <a:ext cx="317896" cy="2444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517966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3582587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3647208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711828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3096865" y="3856896"/>
              <a:ext cx="481799" cy="244416"/>
              <a:chOff x="3165409" y="2784534"/>
              <a:chExt cx="481799" cy="244416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32004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2766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33528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429000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165409" y="2784534"/>
                <a:ext cx="317896" cy="24441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517966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582587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3647208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3280333" y="4241845"/>
              <a:ext cx="129242" cy="228600"/>
              <a:chOff x="3517966" y="2800350"/>
              <a:chExt cx="129242" cy="22860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3517966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582587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647208" y="2800350"/>
                <a:ext cx="0" cy="2286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182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Menyajikan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285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gambar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25852" y="1469378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6339" y="961697"/>
            <a:ext cx="7742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Untuk menyajikan data dalam diagram gambar, ikuti </a:t>
            </a:r>
            <a:r>
              <a:rPr lang="id-ID" sz="2000" dirty="0" smtClean="0"/>
              <a:t>langkah-langkah berikut</a:t>
            </a:r>
            <a:r>
              <a:rPr lang="id-ID" sz="2000" dirty="0"/>
              <a:t>!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81450" y="1708509"/>
            <a:ext cx="6329417" cy="442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/>
              <a:t>Tentukan terlebih dahulu gambar yang akan mewakili data.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81450" y="2344977"/>
            <a:ext cx="7039238" cy="442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/>
              <a:t>Tentukan juga banyak data yang akan diwakili oleh setiap gambar.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206850" y="2959430"/>
            <a:ext cx="7336950" cy="442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/>
              <a:t>Ubahlah bilangan yang menyatakan banyaknya data menjadi gambar.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13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12" grpId="0" animBg="1"/>
      <p:bldP spid="14" grpId="0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280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gambar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2853" y="1436842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27079" y="1034419"/>
            <a:ext cx="5957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contoh diagram gambar berikut!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113596"/>
              </p:ext>
            </p:extLst>
          </p:nvPr>
        </p:nvGraphicFramePr>
        <p:xfrm>
          <a:off x="1230209" y="1792928"/>
          <a:ext cx="442084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3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Nilai ulangan</a:t>
                      </a:r>
                      <a:endParaRPr lang="id-ID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Banyak</a:t>
                      </a:r>
                      <a:r>
                        <a:rPr lang="id-ID" b="1" baseline="0" dirty="0" smtClean="0"/>
                        <a:t> Siwa</a:t>
                      </a:r>
                      <a:endParaRPr lang="id-ID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046241" y="2187613"/>
            <a:ext cx="2511272" cy="1755188"/>
            <a:chOff x="2970523" y="2091166"/>
            <a:chExt cx="2511272" cy="1755188"/>
          </a:xfrm>
        </p:grpSpPr>
        <p:grpSp>
          <p:nvGrpSpPr>
            <p:cNvPr id="15" name="Group 14"/>
            <p:cNvGrpSpPr/>
            <p:nvPr/>
          </p:nvGrpSpPr>
          <p:grpSpPr>
            <a:xfrm>
              <a:off x="2970523" y="2091166"/>
              <a:ext cx="2511272" cy="1755188"/>
              <a:chOff x="2630289" y="2164620"/>
              <a:chExt cx="2511272" cy="1755188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2630289" y="2164620"/>
                <a:ext cx="1643451" cy="257265"/>
                <a:chOff x="2630289" y="2164620"/>
                <a:chExt cx="1643451" cy="257265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630289" y="216462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927112" y="216462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223935" y="216462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520758" y="216462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47" name="Picture 46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817581" y="216462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54" name="Picture 5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114402" y="2164620"/>
                  <a:ext cx="159338" cy="257265"/>
                </a:xfrm>
                <a:prstGeom prst="rect">
                  <a:avLst/>
                </a:prstGeom>
              </p:spPr>
            </p:pic>
          </p:grpSp>
          <p:grpSp>
            <p:nvGrpSpPr>
              <p:cNvPr id="20" name="Group 19"/>
              <p:cNvGrpSpPr/>
              <p:nvPr/>
            </p:nvGrpSpPr>
            <p:grpSpPr>
              <a:xfrm>
                <a:off x="2633140" y="2543860"/>
                <a:ext cx="1032920" cy="257265"/>
                <a:chOff x="2633140" y="2543860"/>
                <a:chExt cx="1032920" cy="257265"/>
              </a:xfrm>
            </p:grpSpPr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633140" y="254386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924334" y="254386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8" name="Picture 37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215528" y="2543860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506722" y="2543860"/>
                  <a:ext cx="159338" cy="257265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2632099" y="2929759"/>
                <a:ext cx="1576421" cy="990049"/>
                <a:chOff x="2632099" y="2929759"/>
                <a:chExt cx="1576421" cy="990049"/>
              </a:xfrm>
            </p:grpSpPr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642017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923450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204883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56" name="Picture 55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049182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653717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926000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198283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2" name="Picture 61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015132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632099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9" name="Picture 68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2893224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154349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1" name="Picture 70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937724" y="3662543"/>
                  <a:ext cx="159338" cy="257265"/>
                </a:xfrm>
                <a:prstGeom prst="rect">
                  <a:avLst/>
                </a:prstGeom>
              </p:spPr>
            </p:pic>
          </p:grpSp>
          <p:grpSp>
            <p:nvGrpSpPr>
              <p:cNvPr id="22" name="Group 21"/>
              <p:cNvGrpSpPr/>
              <p:nvPr/>
            </p:nvGrpSpPr>
            <p:grpSpPr>
              <a:xfrm>
                <a:off x="3415474" y="2929759"/>
                <a:ext cx="1726087" cy="990049"/>
                <a:chOff x="3415474" y="2929759"/>
                <a:chExt cx="1726087" cy="990049"/>
              </a:xfrm>
            </p:grpSpPr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486316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32" name="Picture 31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767749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330615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612048" y="2929759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3" name="Picture 62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470566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4" name="Picture 6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742849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5" name="Picture 64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287415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6" name="Picture 65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559698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831980" y="3328781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2" name="Picture 71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415474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3" name="Picture 72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3676599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198849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5" name="Picture 74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459974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6" name="Picture 75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721099" y="3662543"/>
                  <a:ext cx="159338" cy="257265"/>
                </a:xfrm>
                <a:prstGeom prst="rect">
                  <a:avLst/>
                </a:prstGeom>
              </p:spPr>
            </p:pic>
            <p:pic>
              <p:nvPicPr>
                <p:cNvPr id="77" name="Picture 76"/>
                <p:cNvPicPr>
                  <a:picLocks noChangeAspect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973" r="66216" b="54678"/>
                <a:stretch/>
              </p:blipFill>
              <p:spPr>
                <a:xfrm>
                  <a:off x="4982223" y="3662543"/>
                  <a:ext cx="159338" cy="257265"/>
                </a:xfrm>
                <a:prstGeom prst="rect">
                  <a:avLst/>
                </a:prstGeom>
              </p:spPr>
            </p:pic>
          </p:grpSp>
        </p:grpSp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73" r="66216" b="54678"/>
            <a:stretch/>
          </p:blipFill>
          <p:spPr>
            <a:xfrm>
              <a:off x="4138150" y="2470406"/>
              <a:ext cx="159338" cy="257265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73" r="66216" b="54678"/>
            <a:stretch/>
          </p:blipFill>
          <p:spPr>
            <a:xfrm>
              <a:off x="4429344" y="2470406"/>
              <a:ext cx="159338" cy="257265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73" r="66216" b="54678"/>
            <a:stretch/>
          </p:blipFill>
          <p:spPr>
            <a:xfrm>
              <a:off x="4720539" y="2470406"/>
              <a:ext cx="159338" cy="257265"/>
            </a:xfrm>
            <a:prstGeom prst="rect">
              <a:avLst/>
            </a:prstGeom>
          </p:spPr>
        </p:pic>
      </p:grpSp>
      <p:sp>
        <p:nvSpPr>
          <p:cNvPr id="51" name="TextBox 50"/>
          <p:cNvSpPr txBox="1"/>
          <p:nvPr/>
        </p:nvSpPr>
        <p:spPr>
          <a:xfrm>
            <a:off x="299655" y="4070347"/>
            <a:ext cx="1499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Keterangan:</a:t>
            </a:r>
            <a:endParaRPr lang="en-US" sz="2000" dirty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 r="66216" b="54678"/>
          <a:stretch/>
        </p:blipFill>
        <p:spPr>
          <a:xfrm>
            <a:off x="1696965" y="4190927"/>
            <a:ext cx="159338" cy="257265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1856303" y="4070347"/>
            <a:ext cx="2112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mewakili 1 siswa.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909091" y="1431760"/>
            <a:ext cx="4585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Data Nilai Ulangan Matematika Siswa Kelas 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256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51" grpId="0"/>
      <p:bldP spid="53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Menyajikan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21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batang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0332" y="874406"/>
            <a:ext cx="7742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Perhatikan langkah-langkah menyajikan data dalam diagram </a:t>
            </a:r>
            <a:r>
              <a:rPr lang="id-ID" sz="2000" dirty="0" smtClean="0"/>
              <a:t>batang berikut</a:t>
            </a:r>
            <a:r>
              <a:rPr lang="id-ID" sz="2000" dirty="0"/>
              <a:t>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04600" y="1669479"/>
            <a:ext cx="2920434" cy="78319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1463" indent="-271463"/>
            <a:r>
              <a:rPr lang="id-ID" sz="2000" dirty="0" smtClean="0"/>
              <a:t>1. </a:t>
            </a:r>
            <a:r>
              <a:rPr lang="es-ES" sz="2000" dirty="0" err="1" smtClean="0"/>
              <a:t>Buatlah</a:t>
            </a:r>
            <a:r>
              <a:rPr lang="es-ES" sz="2000" dirty="0" smtClean="0"/>
              <a:t> </a:t>
            </a:r>
            <a:r>
              <a:rPr lang="es-ES" sz="2000" dirty="0" err="1"/>
              <a:t>sumbu</a:t>
            </a:r>
            <a:r>
              <a:rPr lang="es-ES" sz="2000" dirty="0"/>
              <a:t> </a:t>
            </a:r>
            <a:r>
              <a:rPr lang="es-ES" sz="2000" dirty="0" err="1"/>
              <a:t>tegak</a:t>
            </a:r>
            <a:r>
              <a:rPr lang="es-ES" sz="2000" dirty="0"/>
              <a:t> dan </a:t>
            </a:r>
            <a:r>
              <a:rPr lang="es-ES" sz="2000" dirty="0" err="1"/>
              <a:t>sumbu</a:t>
            </a:r>
            <a:r>
              <a:rPr lang="es-ES" sz="2000" dirty="0"/>
              <a:t> </a:t>
            </a:r>
            <a:r>
              <a:rPr lang="es-ES" sz="2000" dirty="0" err="1"/>
              <a:t>mendatar</a:t>
            </a:r>
            <a:r>
              <a:rPr lang="es-ES" sz="2000" dirty="0"/>
              <a:t>.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70332" y="2674829"/>
            <a:ext cx="3849905" cy="14642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1463" indent="-271463"/>
            <a:r>
              <a:rPr lang="id-ID" sz="2000" dirty="0" smtClean="0"/>
              <a:t>2. Tuliskan </a:t>
            </a:r>
            <a:r>
              <a:rPr lang="id-ID" sz="2000" dirty="0"/>
              <a:t>bilangan-bilangan yang akan menyatakan </a:t>
            </a:r>
            <a:r>
              <a:rPr lang="id-ID" sz="2000" dirty="0" smtClean="0"/>
              <a:t>banyaknya data </a:t>
            </a:r>
            <a:r>
              <a:rPr lang="id-ID" sz="2000" dirty="0"/>
              <a:t>di </a:t>
            </a:r>
            <a:r>
              <a:rPr lang="id-ID" sz="2000" dirty="0" smtClean="0"/>
              <a:t>sumbu tegak</a:t>
            </a:r>
            <a:r>
              <a:rPr lang="id-ID" sz="2000" dirty="0"/>
              <a:t>. Jarak setiap bilangan harus sama.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4259599" y="1546035"/>
            <a:ext cx="3486084" cy="11237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4625" indent="-174625"/>
            <a:r>
              <a:rPr lang="id-ID" sz="2000" dirty="0" smtClean="0"/>
              <a:t>3. </a:t>
            </a:r>
            <a:r>
              <a:rPr lang="nn-NO" sz="2000" dirty="0" smtClean="0"/>
              <a:t>Tuliskan </a:t>
            </a:r>
            <a:r>
              <a:rPr lang="nn-NO" sz="2000" dirty="0"/>
              <a:t>setiap kategori data di sumbu mendatar dengan jarak </a:t>
            </a:r>
            <a:r>
              <a:rPr lang="nn-NO" sz="2000" dirty="0" smtClean="0"/>
              <a:t>yang</a:t>
            </a:r>
            <a:r>
              <a:rPr lang="id-ID" sz="2000" dirty="0" smtClean="0"/>
              <a:t> </a:t>
            </a:r>
            <a:r>
              <a:rPr lang="nn-NO" sz="2000" dirty="0" smtClean="0"/>
              <a:t>sama</a:t>
            </a:r>
            <a:r>
              <a:rPr lang="id-ID" sz="2000" dirty="0" smtClean="0"/>
              <a:t>.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258447" y="2777691"/>
            <a:ext cx="3852741" cy="14642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1463" indent="-271463"/>
            <a:r>
              <a:rPr lang="id-ID" sz="2000" dirty="0" smtClean="0"/>
              <a:t>4. </a:t>
            </a:r>
            <a:r>
              <a:rPr lang="nn-NO" sz="2000" dirty="0" smtClean="0"/>
              <a:t>Buatlah </a:t>
            </a:r>
            <a:r>
              <a:rPr lang="nn-NO" sz="2000" dirty="0"/>
              <a:t>batang-batang persegi panjang dari setiap kategori </a:t>
            </a:r>
            <a:r>
              <a:rPr lang="nn-NO" sz="2000" dirty="0" smtClean="0"/>
              <a:t>data</a:t>
            </a:r>
            <a:r>
              <a:rPr lang="id-ID" sz="2000" dirty="0" smtClean="0"/>
              <a:t> </a:t>
            </a:r>
            <a:r>
              <a:rPr lang="nn-NO" sz="2000" dirty="0" smtClean="0"/>
              <a:t>yang</a:t>
            </a:r>
            <a:r>
              <a:rPr lang="id-ID" sz="2000" dirty="0" smtClean="0"/>
              <a:t> </a:t>
            </a:r>
            <a:r>
              <a:rPr lang="nn-NO" sz="2000" dirty="0" smtClean="0"/>
              <a:t>tingginya </a:t>
            </a:r>
            <a:r>
              <a:rPr lang="nn-NO" sz="2000" dirty="0"/>
              <a:t>sesuai dengan banyaknya data.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342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12" grpId="0" animBg="1"/>
      <p:bldP spid="14" grpId="0" animBg="1"/>
      <p:bldP spid="6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521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batang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2853" y="1436842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0221" y="960783"/>
            <a:ext cx="5957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contoh diagram batang berikut!</a:t>
            </a:r>
            <a:endParaRPr lang="en-US" sz="20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0715102"/>
              </p:ext>
            </p:extLst>
          </p:nvPr>
        </p:nvGraphicFramePr>
        <p:xfrm>
          <a:off x="1325212" y="1652154"/>
          <a:ext cx="4897788" cy="261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79253" y="1314505"/>
            <a:ext cx="4585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Data Nilai Ulangan Matematika Siswa Kelas 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119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Graphic spid="5" grpId="0">
        <p:bldAsOne/>
      </p:bldGraphic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 smtClean="0">
                <a:solidFill>
                  <a:schemeClr val="bg1"/>
                </a:solidFill>
              </a:rPr>
              <a:t>Menyajikan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1529" y="1079714"/>
            <a:ext cx="497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garis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4327467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55314" y="1356983"/>
            <a:ext cx="1763273" cy="308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21529" y="1692327"/>
            <a:ext cx="6218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Langkah-langkah menyajikan data ke dalam diagram </a:t>
            </a:r>
            <a:r>
              <a:rPr lang="id-ID" sz="2000" dirty="0" smtClean="0"/>
              <a:t>garis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110395"/>
            <a:ext cx="6887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hampir sama dengan diagram batang. </a:t>
            </a:r>
            <a:r>
              <a:rPr lang="id-ID" sz="2000" dirty="0" smtClean="0"/>
              <a:t>Akan </a:t>
            </a:r>
            <a:r>
              <a:rPr lang="id-ID" sz="2000" dirty="0"/>
              <a:t>tetapi, pada </a:t>
            </a:r>
            <a:r>
              <a:rPr lang="id-ID" sz="2000" dirty="0" smtClean="0"/>
              <a:t>diagram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1529" y="2518000"/>
            <a:ext cx="7742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garis, banyaknya </a:t>
            </a:r>
            <a:r>
              <a:rPr lang="id-ID" sz="2000" dirty="0" smtClean="0"/>
              <a:t>data </a:t>
            </a:r>
            <a:r>
              <a:rPr lang="id-ID" sz="2000" dirty="0" smtClean="0"/>
              <a:t>ditandai </a:t>
            </a:r>
            <a:r>
              <a:rPr lang="id-ID" sz="2000" dirty="0" smtClean="0"/>
              <a:t>dengan </a:t>
            </a:r>
            <a:r>
              <a:rPr lang="id-ID" sz="2000" dirty="0"/>
              <a:t>titik. 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21529" y="2906660"/>
            <a:ext cx="6294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Setelah itu, titik-titik </a:t>
            </a:r>
            <a:r>
              <a:rPr lang="id-ID" sz="2000" dirty="0" smtClean="0"/>
              <a:t>tersebut dihubungkan </a:t>
            </a:r>
            <a:r>
              <a:rPr lang="id-ID" sz="2000" dirty="0"/>
              <a:t>dengan garis.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223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P spid="15" grpId="0"/>
      <p:bldP spid="16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590766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40" name="TextBox 39"/>
          <p:cNvSpPr txBox="1"/>
          <p:nvPr/>
        </p:nvSpPr>
        <p:spPr>
          <a:xfrm>
            <a:off x="181450" y="-19050"/>
            <a:ext cx="7073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Materi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id-ID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id-ID" sz="2800" b="1" dirty="0">
                <a:solidFill>
                  <a:schemeClr val="bg1"/>
                </a:solidFill>
              </a:rPr>
              <a:t>Membaca dan Menafsirkan Data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338" y="609816"/>
            <a:ext cx="4972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Menyajikan data </a:t>
            </a:r>
            <a:r>
              <a:rPr lang="id-ID" sz="2000" b="1" dirty="0">
                <a:solidFill>
                  <a:schemeClr val="bg2">
                    <a:lumMod val="10000"/>
                  </a:schemeClr>
                </a:solidFill>
              </a:rPr>
              <a:t>dalam bentuk </a:t>
            </a:r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</a:rPr>
              <a:t>diagram garis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9886"/>
            <a:ext cx="9143245" cy="835083"/>
          </a:xfrm>
          <a:prstGeom prst="rect">
            <a:avLst/>
          </a:prstGeom>
        </p:spPr>
      </p:pic>
      <p:pic>
        <p:nvPicPr>
          <p:cNvPr id="30" name="Picture 29" descr="D:\PROJECT 2017\4a.st2.p2.3 bu gur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87485" y="1519731"/>
            <a:ext cx="1621346" cy="283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0221" y="960783"/>
            <a:ext cx="6389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Perhatikan contoh diagram garis berikut!</a:t>
            </a:r>
            <a:endParaRPr lang="en-US" sz="20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71427746"/>
              </p:ext>
            </p:extLst>
          </p:nvPr>
        </p:nvGraphicFramePr>
        <p:xfrm>
          <a:off x="990600" y="1663134"/>
          <a:ext cx="5060655" cy="2784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82448" y="1360893"/>
            <a:ext cx="332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Data </a:t>
            </a:r>
            <a:r>
              <a:rPr lang="id-ID" b="1" dirty="0" smtClean="0"/>
              <a:t>Suhu Badan Seorang Pasien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511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3" grpId="0"/>
      <p:bldGraphic spid="6" grpId="0">
        <p:bldAsOne/>
      </p:bldGraphic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509</Words>
  <Application>Microsoft Office PowerPoint</Application>
  <PresentationFormat>On-screen Show (16:9)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Arial Rounded MT Bold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Jannah</dc:creator>
  <cp:lastModifiedBy>ASUS</cp:lastModifiedBy>
  <cp:revision>185</cp:revision>
  <dcterms:created xsi:type="dcterms:W3CDTF">2018-08-29T02:57:23Z</dcterms:created>
  <dcterms:modified xsi:type="dcterms:W3CDTF">2021-01-05T07:34:50Z</dcterms:modified>
</cp:coreProperties>
</file>