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5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us450C" initials="A" lastIdx="4" clrIdx="0">
    <p:extLst>
      <p:ext uri="{19B8F6BF-5375-455C-9EA6-DF929625EA0E}">
        <p15:presenceInfo xmlns:p15="http://schemas.microsoft.com/office/powerpoint/2012/main" userId="Asus450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3" autoAdjust="0"/>
    <p:restoredTop sz="93321" autoAdjust="0"/>
  </p:normalViewPr>
  <p:slideViewPr>
    <p:cSldViewPr>
      <p:cViewPr varScale="1">
        <p:scale>
          <a:sx n="81" d="100"/>
          <a:sy n="81" d="100"/>
        </p:scale>
        <p:origin x="788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Banyak Siswa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Sheet1!$A$2:$A$5</c:f>
              <c:numCache>
                <c:formatCode>General</c:formatCode>
                <c:ptCount val="4"/>
                <c:pt idx="0">
                  <c:v>60</c:v>
                </c:pt>
                <c:pt idx="1">
                  <c:v>70</c:v>
                </c:pt>
                <c:pt idx="2">
                  <c:v>80</c:v>
                </c:pt>
                <c:pt idx="3">
                  <c:v>90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7</c:v>
                </c:pt>
                <c:pt idx="2">
                  <c:v>9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95-457A-BD82-971D6B37ECA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60</c:v>
                </c:pt>
                <c:pt idx="1">
                  <c:v>70</c:v>
                </c:pt>
                <c:pt idx="2">
                  <c:v>80</c:v>
                </c:pt>
                <c:pt idx="3">
                  <c:v>90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C595-457A-BD82-971D6B37ECA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60</c:v>
                </c:pt>
                <c:pt idx="1">
                  <c:v>70</c:v>
                </c:pt>
                <c:pt idx="2">
                  <c:v>80</c:v>
                </c:pt>
                <c:pt idx="3">
                  <c:v>90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C595-457A-BD82-971D6B37ECA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14973248"/>
        <c:axId val="214972464"/>
      </c:barChart>
      <c:catAx>
        <c:axId val="2149732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d-ID" b="1" dirty="0" smtClean="0"/>
                  <a:t>Nilai </a:t>
                </a:r>
                <a:endParaRPr lang="id-ID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972464"/>
        <c:crosses val="autoZero"/>
        <c:auto val="1"/>
        <c:lblAlgn val="ctr"/>
        <c:lblOffset val="100"/>
        <c:noMultiLvlLbl val="0"/>
      </c:catAx>
      <c:valAx>
        <c:axId val="214972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d-ID" b="1" dirty="0" smtClean="0"/>
                  <a:t>Banyak siswa</a:t>
                </a:r>
                <a:endParaRPr lang="id-ID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973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</c:v>
                </c:pt>
                <c:pt idx="1">
                  <c:v>25</c:v>
                </c:pt>
                <c:pt idx="2">
                  <c:v>30</c:v>
                </c:pt>
                <c:pt idx="3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05D-4653-A8A3-8FCE921D4B7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05D-4653-A8A3-8FCE921D4B7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05D-4653-A8A3-8FCE921D4B7C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77931552"/>
        <c:axId val="177928808"/>
      </c:lineChart>
      <c:catAx>
        <c:axId val="1779315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d-ID" b="1" dirty="0" smtClean="0"/>
                  <a:t>Tahun</a:t>
                </a:r>
                <a:endParaRPr lang="id-ID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928808"/>
        <c:crosses val="autoZero"/>
        <c:auto val="1"/>
        <c:lblAlgn val="ctr"/>
        <c:lblOffset val="100"/>
        <c:noMultiLvlLbl val="0"/>
      </c:catAx>
      <c:valAx>
        <c:axId val="177928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d-ID" b="1" dirty="0" smtClean="0"/>
                  <a:t>Hasil panen</a:t>
                </a:r>
                <a:r>
                  <a:rPr lang="id-ID" b="1" baseline="0" dirty="0" smtClean="0"/>
                  <a:t> (ton)</a:t>
                </a:r>
                <a:endParaRPr lang="id-ID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931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D27-43DD-AD0B-6FCFDB05FE85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D27-43DD-AD0B-6FCFDB05FE85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D27-43DD-AD0B-6FCFDB05FE85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D27-43DD-AD0B-6FCFDB05FE85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Bulu tangkis</a:t>
                    </a:r>
                  </a:p>
                  <a:p>
                    <a:r>
                      <a:rPr lang="en-US" smtClean="0"/>
                      <a:t>28%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D27-43DD-AD0B-6FCFDB05FE85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Berenang</a:t>
                    </a:r>
                  </a:p>
                  <a:p>
                    <a:r>
                      <a:rPr lang="en-US" smtClean="0"/>
                      <a:t>16%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D27-43DD-AD0B-6FCFDB05FE85}"/>
                </c:ext>
              </c:extLst>
            </c:dLbl>
            <c:dLbl>
              <c:idx val="2"/>
              <c:layout>
                <c:manualLayout>
                  <c:x val="7.6455352616227393E-2"/>
                  <c:y val="-0.1876197752240360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Futsal</a:t>
                    </a:r>
                  </a:p>
                  <a:p>
                    <a:r>
                      <a:rPr lang="en-US" smtClean="0"/>
                      <a:t>24%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D27-43DD-AD0B-6FCFDB05FE85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/>
                      <a:t>Sepak bola</a:t>
                    </a:r>
                  </a:p>
                  <a:p>
                    <a:r>
                      <a:rPr lang="en-US" b="1"/>
                      <a:t>32%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D27-43DD-AD0B-6FCFDB05FE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Bulu tangkis</c:v>
                </c:pt>
                <c:pt idx="1">
                  <c:v>Berenang</c:v>
                </c:pt>
                <c:pt idx="2">
                  <c:v>Futsal</c:v>
                </c:pt>
                <c:pt idx="3">
                  <c:v>Sepak bola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D27-43DD-AD0B-6FCFDB05FE8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77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397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994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6154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754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56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060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565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70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19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99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7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9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899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536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416942" y="1237988"/>
            <a:ext cx="3687227" cy="2677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Media </a:t>
            </a:r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Mengajar</a:t>
            </a:r>
            <a:endParaRPr lang="en-US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Buku</a:t>
            </a: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Pendamping</a:t>
            </a:r>
            <a:endParaRPr lang="en-US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Teks</a:t>
            </a:r>
            <a:endParaRPr lang="en-US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Matematika</a:t>
            </a:r>
            <a:endParaRPr lang="en-US" sz="3200" b="1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3200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untuk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SD/MI </a:t>
            </a:r>
            <a:r>
              <a:rPr lang="en-US" sz="3200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Kelas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id-ID" sz="32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V</a:t>
            </a:r>
            <a:endParaRPr lang="en-US" sz="3200" b="1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17" y="707475"/>
            <a:ext cx="2929607" cy="37386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94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543801" cy="590766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40" name="TextBox 39"/>
          <p:cNvSpPr txBox="1"/>
          <p:nvPr/>
        </p:nvSpPr>
        <p:spPr>
          <a:xfrm>
            <a:off x="181450" y="-19050"/>
            <a:ext cx="7073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Materi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Inti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id-ID" sz="2800" b="1" dirty="0" smtClean="0">
                <a:solidFill>
                  <a:schemeClr val="bg1"/>
                </a:solidFill>
              </a:rPr>
              <a:t>2</a:t>
            </a:r>
            <a:r>
              <a:rPr lang="en-US" sz="2800" b="1" dirty="0" smtClean="0">
                <a:solidFill>
                  <a:schemeClr val="bg1"/>
                </a:solidFill>
              </a:rPr>
              <a:t>: </a:t>
            </a:r>
            <a:r>
              <a:rPr lang="id-ID" sz="2800" b="1" dirty="0">
                <a:solidFill>
                  <a:schemeClr val="bg1"/>
                </a:solidFill>
              </a:rPr>
              <a:t>Membaca dan Menafsirkan Data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6338" y="609816"/>
            <a:ext cx="68654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b="1" dirty="0">
                <a:solidFill>
                  <a:schemeClr val="bg2">
                    <a:lumMod val="10000"/>
                  </a:schemeClr>
                </a:solidFill>
              </a:rPr>
              <a:t>Membaca dan menafsirkan data dalam bentuk </a:t>
            </a:r>
            <a:r>
              <a:rPr lang="id-ID" sz="2000" b="1" dirty="0" smtClean="0">
                <a:solidFill>
                  <a:schemeClr val="bg2">
                    <a:lumMod val="10000"/>
                  </a:schemeClr>
                </a:solidFill>
              </a:rPr>
              <a:t>diagram batang</a:t>
            </a:r>
            <a:endParaRPr lang="en-US" sz="20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  <p:pic>
        <p:nvPicPr>
          <p:cNvPr id="30" name="Picture 29" descr="D:\PROJECT 2017\4a.st2.p2.3 bu guru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82384" y="1800150"/>
            <a:ext cx="1371082" cy="240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152076" y="1197899"/>
            <a:ext cx="77859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Informasi yang dapat kita peroleh dari </a:t>
            </a:r>
            <a:r>
              <a:rPr lang="id-ID" sz="2000" dirty="0" smtClean="0"/>
              <a:t>diagram batang di </a:t>
            </a:r>
            <a:r>
              <a:rPr lang="id-ID" sz="2000" dirty="0"/>
              <a:t>atas adalah </a:t>
            </a:r>
            <a:r>
              <a:rPr lang="id-ID" sz="2000" dirty="0" smtClean="0"/>
              <a:t>sebagai berikut</a:t>
            </a:r>
            <a:r>
              <a:rPr lang="id-ID" sz="2000" dirty="0"/>
              <a:t>.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128109" y="1946060"/>
            <a:ext cx="5967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1. </a:t>
            </a:r>
            <a:r>
              <a:rPr lang="pl-PL" sz="2000" dirty="0"/>
              <a:t>Banyak siswa yang memperoleh nilai 60 ada </a:t>
            </a:r>
            <a:r>
              <a:rPr lang="pl-PL" sz="2000" dirty="0" smtClean="0"/>
              <a:t>4</a:t>
            </a:r>
            <a:r>
              <a:rPr lang="id-ID" sz="2000" dirty="0" smtClean="0"/>
              <a:t> </a:t>
            </a:r>
            <a:r>
              <a:rPr lang="pl-PL" sz="2000" dirty="0" smtClean="0"/>
              <a:t>siswa</a:t>
            </a:r>
            <a:r>
              <a:rPr lang="id-ID" sz="2000" dirty="0" smtClean="0"/>
              <a:t>,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5805862" y="1955152"/>
            <a:ext cx="22111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70 ada 7 </a:t>
            </a:r>
            <a:r>
              <a:rPr lang="id-ID" sz="2000" dirty="0" smtClean="0"/>
              <a:t>siswa,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370191" y="2283605"/>
            <a:ext cx="1839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80 </a:t>
            </a:r>
            <a:r>
              <a:rPr lang="id-ID" sz="2000" dirty="0" smtClean="0"/>
              <a:t>ada 9 </a:t>
            </a:r>
            <a:r>
              <a:rPr lang="id-ID" sz="2000" dirty="0"/>
              <a:t>siswa,</a:t>
            </a:r>
            <a:endParaRPr lang="en-US" sz="2000" dirty="0"/>
          </a:p>
        </p:txBody>
      </p:sp>
      <p:sp>
        <p:nvSpPr>
          <p:cNvPr id="46" name="TextBox 45"/>
          <p:cNvSpPr txBox="1"/>
          <p:nvPr/>
        </p:nvSpPr>
        <p:spPr>
          <a:xfrm>
            <a:off x="181450" y="3244065"/>
            <a:ext cx="69885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/>
            <a:r>
              <a:rPr lang="id-ID" sz="2000" dirty="0"/>
              <a:t>3. Jumlah siswa seluruhnya ada 4 + 7 + 9 + 10 = 30 siswa.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1995871" y="2259061"/>
            <a:ext cx="2501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dan 90 ada </a:t>
            </a:r>
            <a:r>
              <a:rPr lang="id-ID" sz="2000" dirty="0" smtClean="0"/>
              <a:t>10 siswa</a:t>
            </a:r>
            <a:r>
              <a:rPr lang="id-ID" sz="2000" dirty="0"/>
              <a:t>.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152076" y="2576107"/>
            <a:ext cx="7479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261938"/>
            <a:r>
              <a:rPr lang="id-ID" sz="2000" dirty="0"/>
              <a:t>2. Siswa paling banyak mendapat nilai 90 dan paling </a:t>
            </a:r>
            <a:r>
              <a:rPr lang="id-ID" sz="2000" dirty="0" smtClean="0"/>
              <a:t>sedikit mendapat </a:t>
            </a:r>
            <a:r>
              <a:rPr lang="id-ID" sz="2000" dirty="0"/>
              <a:t>nilai 60.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0894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33" grpId="0"/>
      <p:bldP spid="34" grpId="0"/>
      <p:bldP spid="35" grpId="0"/>
      <p:bldP spid="36" grpId="0"/>
      <p:bldP spid="46" grpId="0"/>
      <p:bldP spid="20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543801" cy="590766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40" name="TextBox 39"/>
          <p:cNvSpPr txBox="1"/>
          <p:nvPr/>
        </p:nvSpPr>
        <p:spPr>
          <a:xfrm>
            <a:off x="181450" y="-19050"/>
            <a:ext cx="7073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Materi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Inti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id-ID" sz="2800" b="1" dirty="0" smtClean="0">
                <a:solidFill>
                  <a:schemeClr val="bg1"/>
                </a:solidFill>
              </a:rPr>
              <a:t>2</a:t>
            </a:r>
            <a:r>
              <a:rPr lang="en-US" sz="2800" b="1" dirty="0" smtClean="0">
                <a:solidFill>
                  <a:schemeClr val="bg1"/>
                </a:solidFill>
              </a:rPr>
              <a:t>: </a:t>
            </a:r>
            <a:r>
              <a:rPr lang="id-ID" sz="2800" b="1" dirty="0">
                <a:solidFill>
                  <a:schemeClr val="bg1"/>
                </a:solidFill>
              </a:rPr>
              <a:t>Membaca dan Menafsirkan Data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6338" y="609816"/>
            <a:ext cx="6631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b="1" dirty="0">
                <a:solidFill>
                  <a:schemeClr val="bg2">
                    <a:lumMod val="10000"/>
                  </a:schemeClr>
                </a:solidFill>
              </a:rPr>
              <a:t>Membaca dan menafsirkan data dalam bentuk </a:t>
            </a:r>
            <a:r>
              <a:rPr lang="id-ID" sz="2000" b="1" dirty="0" smtClean="0">
                <a:solidFill>
                  <a:schemeClr val="bg2">
                    <a:lumMod val="10000"/>
                  </a:schemeClr>
                </a:solidFill>
              </a:rPr>
              <a:t>diagram garis</a:t>
            </a:r>
            <a:endParaRPr lang="en-US" sz="20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  <p:pic>
        <p:nvPicPr>
          <p:cNvPr id="30" name="Picture 29" descr="D:\PROJECT 2017\4a.st2.p2.3 bu guru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87485" y="1519731"/>
            <a:ext cx="1621346" cy="2838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40221" y="960783"/>
            <a:ext cx="6389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Perhatikan data hasil panen jagung Desa Makmur berikut!</a:t>
            </a:r>
            <a:endParaRPr lang="en-US" sz="2000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668807158"/>
              </p:ext>
            </p:extLst>
          </p:nvPr>
        </p:nvGraphicFramePr>
        <p:xfrm>
          <a:off x="1066800" y="1436842"/>
          <a:ext cx="5181600" cy="3100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265112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13" grpId="0"/>
      <p:bldGraphic spid="6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543801" cy="590766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40" name="TextBox 39"/>
          <p:cNvSpPr txBox="1"/>
          <p:nvPr/>
        </p:nvSpPr>
        <p:spPr>
          <a:xfrm>
            <a:off x="181450" y="-19050"/>
            <a:ext cx="7073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Materi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Inti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id-ID" sz="2800" b="1" dirty="0" smtClean="0">
                <a:solidFill>
                  <a:schemeClr val="bg1"/>
                </a:solidFill>
              </a:rPr>
              <a:t>2</a:t>
            </a:r>
            <a:r>
              <a:rPr lang="en-US" sz="2800" b="1" dirty="0" smtClean="0">
                <a:solidFill>
                  <a:schemeClr val="bg1"/>
                </a:solidFill>
              </a:rPr>
              <a:t>: </a:t>
            </a:r>
            <a:r>
              <a:rPr lang="id-ID" sz="2800" b="1" dirty="0">
                <a:solidFill>
                  <a:schemeClr val="bg1"/>
                </a:solidFill>
              </a:rPr>
              <a:t>Membaca dan Menafsirkan Data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6338" y="609816"/>
            <a:ext cx="6631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b="1" dirty="0">
                <a:solidFill>
                  <a:schemeClr val="bg2">
                    <a:lumMod val="10000"/>
                  </a:schemeClr>
                </a:solidFill>
              </a:rPr>
              <a:t>Membaca dan menafsirkan data dalam bentuk </a:t>
            </a:r>
            <a:r>
              <a:rPr lang="id-ID" sz="2000" b="1" dirty="0" smtClean="0">
                <a:solidFill>
                  <a:schemeClr val="bg2">
                    <a:lumMod val="10000"/>
                  </a:schemeClr>
                </a:solidFill>
              </a:rPr>
              <a:t>diagram garis</a:t>
            </a:r>
            <a:endParaRPr lang="en-US" sz="20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152076" y="1197899"/>
            <a:ext cx="77859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Informasi yang dapat kita peroleh dari </a:t>
            </a:r>
            <a:r>
              <a:rPr lang="id-ID" sz="2000" dirty="0" smtClean="0"/>
              <a:t>diagram garis di </a:t>
            </a:r>
            <a:r>
              <a:rPr lang="id-ID" sz="2000" dirty="0"/>
              <a:t>atas adalah </a:t>
            </a:r>
            <a:r>
              <a:rPr lang="id-ID" sz="2000" dirty="0" smtClean="0"/>
              <a:t>sebagai berikut</a:t>
            </a:r>
            <a:r>
              <a:rPr lang="id-ID" sz="2000" dirty="0"/>
              <a:t>.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128109" y="1946060"/>
            <a:ext cx="7041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1. </a:t>
            </a:r>
            <a:r>
              <a:rPr lang="pl-PL" sz="2000" dirty="0"/>
              <a:t>Hasil panen jagung Desa Makmur tahun </a:t>
            </a:r>
            <a:r>
              <a:rPr lang="pl-PL" sz="2000" dirty="0" smtClean="0"/>
              <a:t>2014</a:t>
            </a:r>
            <a:r>
              <a:rPr lang="id-ID" sz="2000" dirty="0" smtClean="0"/>
              <a:t> </a:t>
            </a:r>
            <a:r>
              <a:rPr lang="pl-PL" sz="2000" dirty="0" smtClean="0"/>
              <a:t>sebanyak </a:t>
            </a:r>
            <a:r>
              <a:rPr lang="pl-PL" sz="2000" dirty="0"/>
              <a:t>20 ton,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366919" y="2286213"/>
            <a:ext cx="27540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2015 </a:t>
            </a:r>
            <a:r>
              <a:rPr lang="id-ID" sz="2000" dirty="0" smtClean="0"/>
              <a:t>sebanyak 25 </a:t>
            </a:r>
            <a:r>
              <a:rPr lang="id-ID" sz="2000" dirty="0"/>
              <a:t>ton,</a:t>
            </a:r>
            <a:endParaRPr lang="en-US" sz="2000" dirty="0"/>
          </a:p>
        </p:txBody>
      </p:sp>
      <p:sp>
        <p:nvSpPr>
          <p:cNvPr id="46" name="TextBox 45"/>
          <p:cNvSpPr txBox="1"/>
          <p:nvPr/>
        </p:nvSpPr>
        <p:spPr>
          <a:xfrm>
            <a:off x="181450" y="3244065"/>
            <a:ext cx="79711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/>
            <a:r>
              <a:rPr lang="id-ID" sz="2000" dirty="0"/>
              <a:t>3. Hasil panen jagung selama 4 tahun sebanyak 20 + 25 + 30 + 25 = 100 ton.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152076" y="2576107"/>
            <a:ext cx="77859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261938"/>
            <a:r>
              <a:rPr lang="id-ID" sz="2000" dirty="0"/>
              <a:t>2. Hasil panen jagung tertinggi terjadi pada tahun 2016, </a:t>
            </a:r>
            <a:r>
              <a:rPr lang="id-ID" sz="2000" dirty="0" smtClean="0"/>
              <a:t>yaitu sebanyak </a:t>
            </a:r>
            <a:r>
              <a:rPr lang="id-ID" sz="2000" dirty="0"/>
              <a:t>30 ton.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2743200" y="2307292"/>
            <a:ext cx="27540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2016 sebanyak 30 </a:t>
            </a:r>
            <a:r>
              <a:rPr lang="id-ID" sz="2000" dirty="0"/>
              <a:t>ton,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5153522" y="2307292"/>
            <a:ext cx="31522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dan 2017 sebanyak 25 ton.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0651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33" grpId="0"/>
      <p:bldP spid="34" grpId="0"/>
      <p:bldP spid="36" grpId="0"/>
      <p:bldP spid="46" grpId="0"/>
      <p:bldP spid="22" grpId="0"/>
      <p:bldP spid="21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543801" cy="590766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40" name="TextBox 39"/>
          <p:cNvSpPr txBox="1"/>
          <p:nvPr/>
        </p:nvSpPr>
        <p:spPr>
          <a:xfrm>
            <a:off x="181450" y="-19050"/>
            <a:ext cx="7073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Materi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Inti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id-ID" sz="2800" b="1" dirty="0" smtClean="0">
                <a:solidFill>
                  <a:schemeClr val="bg1"/>
                </a:solidFill>
              </a:rPr>
              <a:t>2</a:t>
            </a:r>
            <a:r>
              <a:rPr lang="en-US" sz="2800" b="1" dirty="0" smtClean="0">
                <a:solidFill>
                  <a:schemeClr val="bg1"/>
                </a:solidFill>
              </a:rPr>
              <a:t>: </a:t>
            </a:r>
            <a:r>
              <a:rPr lang="id-ID" sz="2800" b="1" dirty="0">
                <a:solidFill>
                  <a:schemeClr val="bg1"/>
                </a:solidFill>
              </a:rPr>
              <a:t>Membaca dan Menafsirkan Data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6338" y="609816"/>
            <a:ext cx="71131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b="1" dirty="0">
                <a:solidFill>
                  <a:schemeClr val="bg2">
                    <a:lumMod val="10000"/>
                  </a:schemeClr>
                </a:solidFill>
              </a:rPr>
              <a:t>Membaca dan menafsirkan data dalam bentuk </a:t>
            </a:r>
            <a:r>
              <a:rPr lang="id-ID" sz="2000" b="1" dirty="0" smtClean="0">
                <a:solidFill>
                  <a:schemeClr val="bg2">
                    <a:lumMod val="10000"/>
                  </a:schemeClr>
                </a:solidFill>
              </a:rPr>
              <a:t>diagram lingkaran</a:t>
            </a:r>
            <a:endParaRPr lang="en-US" sz="20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  <p:pic>
        <p:nvPicPr>
          <p:cNvPr id="30" name="Picture 29" descr="D:\PROJECT 2017\4a.st2.p2.3 bu guru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87485" y="1519731"/>
            <a:ext cx="1621346" cy="2838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40221" y="960783"/>
            <a:ext cx="66939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Perhatikan data olahraga kegemaran 25 siswa kelas 5 berikut!</a:t>
            </a:r>
            <a:endParaRPr lang="en-US" sz="2000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192836513"/>
              </p:ext>
            </p:extLst>
          </p:nvPr>
        </p:nvGraphicFramePr>
        <p:xfrm>
          <a:off x="533400" y="1135627"/>
          <a:ext cx="6075160" cy="3493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11752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13" grpId="0"/>
      <p:bldGraphic spid="5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543801" cy="590766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40" name="TextBox 39"/>
          <p:cNvSpPr txBox="1"/>
          <p:nvPr/>
        </p:nvSpPr>
        <p:spPr>
          <a:xfrm>
            <a:off x="181450" y="-19050"/>
            <a:ext cx="7073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Materi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Inti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id-ID" sz="2800" b="1" dirty="0" smtClean="0">
                <a:solidFill>
                  <a:schemeClr val="bg1"/>
                </a:solidFill>
              </a:rPr>
              <a:t>2</a:t>
            </a:r>
            <a:r>
              <a:rPr lang="en-US" sz="2800" b="1" dirty="0" smtClean="0">
                <a:solidFill>
                  <a:schemeClr val="bg1"/>
                </a:solidFill>
              </a:rPr>
              <a:t>: </a:t>
            </a:r>
            <a:r>
              <a:rPr lang="id-ID" sz="2800" b="1" dirty="0">
                <a:solidFill>
                  <a:schemeClr val="bg1"/>
                </a:solidFill>
              </a:rPr>
              <a:t>Membaca dan Menafsirkan Data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6338" y="609816"/>
            <a:ext cx="71131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b="1" dirty="0">
                <a:solidFill>
                  <a:schemeClr val="bg2">
                    <a:lumMod val="10000"/>
                  </a:schemeClr>
                </a:solidFill>
              </a:rPr>
              <a:t>Membaca dan menafsirkan data dalam bentuk </a:t>
            </a:r>
            <a:r>
              <a:rPr lang="id-ID" sz="2000" b="1" dirty="0" smtClean="0">
                <a:solidFill>
                  <a:schemeClr val="bg2">
                    <a:lumMod val="10000"/>
                  </a:schemeClr>
                </a:solidFill>
              </a:rPr>
              <a:t>diagram </a:t>
            </a:r>
            <a:r>
              <a:rPr lang="en-US" sz="2000" b="1" dirty="0" err="1" smtClean="0">
                <a:solidFill>
                  <a:schemeClr val="bg2">
                    <a:lumMod val="10000"/>
                  </a:schemeClr>
                </a:solidFill>
              </a:rPr>
              <a:t>lingkaran</a:t>
            </a:r>
            <a:endParaRPr lang="en-US" sz="20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152076" y="1197899"/>
            <a:ext cx="77859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Informasi yang dapat kita peroleh dari </a:t>
            </a:r>
            <a:r>
              <a:rPr lang="id-ID" sz="2000" dirty="0" smtClean="0"/>
              <a:t>diagram </a:t>
            </a:r>
            <a:r>
              <a:rPr lang="en-US" sz="2000" dirty="0" err="1" smtClean="0"/>
              <a:t>lingkaran</a:t>
            </a:r>
            <a:r>
              <a:rPr lang="id-ID" sz="2000" dirty="0" smtClean="0"/>
              <a:t> </a:t>
            </a:r>
            <a:r>
              <a:rPr lang="id-ID" sz="2000" dirty="0" smtClean="0"/>
              <a:t>di </a:t>
            </a:r>
            <a:r>
              <a:rPr lang="id-ID" sz="2000" dirty="0"/>
              <a:t>atas adalah </a:t>
            </a:r>
            <a:r>
              <a:rPr lang="id-ID" sz="2000" dirty="0" smtClean="0"/>
              <a:t>sebagai berikut</a:t>
            </a:r>
            <a:r>
              <a:rPr lang="id-ID" sz="2000" dirty="0"/>
              <a:t>.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128109" y="1946060"/>
            <a:ext cx="33770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1. </a:t>
            </a:r>
            <a:r>
              <a:rPr lang="pl-PL" sz="2000" dirty="0" smtClean="0"/>
              <a:t>B</a:t>
            </a:r>
            <a:r>
              <a:rPr lang="id-ID" sz="2000" dirty="0" smtClean="0"/>
              <a:t>anyak siswa yang gemar: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366919" y="2286213"/>
            <a:ext cx="13856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Sepak bola: </a:t>
            </a:r>
            <a:endParaRPr lang="en-US" sz="2000" dirty="0"/>
          </a:p>
        </p:txBody>
      </p:sp>
      <p:sp>
        <p:nvSpPr>
          <p:cNvPr id="46" name="TextBox 45"/>
          <p:cNvSpPr txBox="1"/>
          <p:nvPr/>
        </p:nvSpPr>
        <p:spPr>
          <a:xfrm>
            <a:off x="122702" y="3717866"/>
            <a:ext cx="79711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/>
            <a:r>
              <a:rPr lang="id-ID" sz="2000" dirty="0"/>
              <a:t>3. Jenis olahraga yang paling sedikit disukai </a:t>
            </a:r>
            <a:r>
              <a:rPr lang="id-ID" sz="2000" dirty="0" smtClean="0"/>
              <a:t>siswa adalah berenang.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122702" y="3294047"/>
            <a:ext cx="77859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261938"/>
            <a:r>
              <a:rPr lang="id-ID" sz="2000" dirty="0"/>
              <a:t>2. Jenis olahraga yang paling banyak disukai </a:t>
            </a:r>
            <a:r>
              <a:rPr lang="id-ID" sz="2000" dirty="0" smtClean="0"/>
              <a:t>siswa adalah </a:t>
            </a:r>
            <a:r>
              <a:rPr lang="id-ID" sz="2000" dirty="0"/>
              <a:t>sepak bola.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627491" y="2263672"/>
                <a:ext cx="2754009" cy="5295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id-ID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25</m:t>
                    </m:r>
                  </m:oMath>
                </a14:m>
                <a:r>
                  <a:rPr lang="id-ID" sz="2000" dirty="0" smtClean="0"/>
                  <a:t> = 8 siswa</a:t>
                </a:r>
                <a:endParaRPr lang="en-US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7491" y="2263672"/>
                <a:ext cx="2754009" cy="529504"/>
              </a:xfrm>
              <a:prstGeom prst="rect">
                <a:avLst/>
              </a:prstGeom>
              <a:blipFill rotWithShape="0">
                <a:blip r:embed="rId4"/>
                <a:stretch>
                  <a:fillRect b="-804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366919" y="2836753"/>
            <a:ext cx="13856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Futsal: 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162136" y="2782803"/>
                <a:ext cx="2754009" cy="5295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id-ID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25</m:t>
                    </m:r>
                  </m:oMath>
                </a14:m>
                <a:r>
                  <a:rPr lang="id-ID" sz="2000" dirty="0" smtClean="0"/>
                  <a:t> = 6 siswa</a:t>
                </a:r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2136" y="2782803"/>
                <a:ext cx="2754009" cy="529504"/>
              </a:xfrm>
              <a:prstGeom prst="rect">
                <a:avLst/>
              </a:prstGeom>
              <a:blipFill rotWithShape="0">
                <a:blip r:embed="rId5"/>
                <a:stretch>
                  <a:fillRect b="-804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3658477" y="2358025"/>
            <a:ext cx="13856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Berenang: 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789791" y="2335484"/>
                <a:ext cx="2754009" cy="5288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id-ID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25</m:t>
                    </m:r>
                  </m:oMath>
                </a14:m>
                <a:r>
                  <a:rPr lang="id-ID" sz="2000" dirty="0" smtClean="0"/>
                  <a:t> = 4 siswa</a:t>
                </a:r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9791" y="2335484"/>
                <a:ext cx="2754009" cy="528863"/>
              </a:xfrm>
              <a:prstGeom prst="rect">
                <a:avLst/>
              </a:prstGeom>
              <a:blipFill rotWithShape="0">
                <a:blip r:embed="rId6"/>
                <a:stretch>
                  <a:fillRect b="-804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3634458" y="2836753"/>
            <a:ext cx="1699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Bulu tangkis: 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0139" y="2782803"/>
                <a:ext cx="2754009" cy="5295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28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id-ID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25</m:t>
                    </m:r>
                  </m:oMath>
                </a14:m>
                <a:r>
                  <a:rPr lang="id-ID" sz="2000" dirty="0" smtClean="0"/>
                  <a:t> = 7 siswa</a:t>
                </a:r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0139" y="2782803"/>
                <a:ext cx="2754009" cy="529504"/>
              </a:xfrm>
              <a:prstGeom prst="rect">
                <a:avLst/>
              </a:prstGeom>
              <a:blipFill rotWithShape="0">
                <a:blip r:embed="rId7"/>
                <a:stretch>
                  <a:fillRect b="-804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197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33" grpId="0"/>
      <p:bldP spid="34" grpId="0"/>
      <p:bldP spid="36" grpId="0"/>
      <p:bldP spid="46" grpId="0"/>
      <p:bldP spid="22" grpId="0"/>
      <p:bldP spid="21" grpId="0"/>
      <p:bldP spid="16" grpId="0"/>
      <p:bldP spid="20" grpId="0"/>
      <p:bldP spid="25" grpId="0"/>
      <p:bldP spid="26" grpId="0"/>
      <p:bldP spid="27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3795713" y="133350"/>
            <a:ext cx="5257800" cy="4329113"/>
            <a:chOff x="3795402" y="133350"/>
            <a:chExt cx="5257800" cy="4328802"/>
          </a:xfrm>
        </p:grpSpPr>
        <p:sp>
          <p:nvSpPr>
            <p:cNvPr id="11" name="Oval 10"/>
            <p:cNvSpPr/>
            <p:nvPr/>
          </p:nvSpPr>
          <p:spPr>
            <a:xfrm>
              <a:off x="4190689" y="133350"/>
              <a:ext cx="4329113" cy="432880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Rectangle 1"/>
            <p:cNvSpPr>
              <a:spLocks noChangeArrowheads="1"/>
            </p:cNvSpPr>
            <p:nvPr/>
          </p:nvSpPr>
          <p:spPr bwMode="auto">
            <a:xfrm>
              <a:off x="4862202" y="2024564"/>
              <a:ext cx="3657600" cy="1323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id-ID" sz="4000" b="1" dirty="0" smtClean="0"/>
                <a:t>Pengolahan Data</a:t>
              </a:r>
              <a:endParaRPr lang="en-US" sz="40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795402" y="1352462"/>
              <a:ext cx="5257800" cy="70797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d-ID" sz="4000" dirty="0" smtClean="0">
                  <a:solidFill>
                    <a:schemeClr val="accent1">
                      <a:lumMod val="50000"/>
                    </a:schemeClr>
                  </a:solidFill>
                  <a:latin typeface="Arial Rounded MT Bold" pitchFamily="34" charset="0"/>
                </a:rPr>
                <a:t>Bab 5</a:t>
              </a:r>
              <a:endParaRPr lang="en-US" sz="4000" dirty="0">
                <a:solidFill>
                  <a:schemeClr val="accent1">
                    <a:lumMod val="50000"/>
                  </a:schemeClr>
                </a:solidFill>
                <a:latin typeface="Arial Rounded MT Bold" pitchFamily="34" charset="0"/>
              </a:endParaRPr>
            </a:p>
          </p:txBody>
        </p:sp>
      </p:grpSp>
      <p:pic>
        <p:nvPicPr>
          <p:cNvPr id="8" name="Picture 2" descr="C:\Users\P1846\Desktop\Koreksi BUPING PPKN 1\gbr opening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000" y="208009"/>
            <a:ext cx="4953000" cy="4629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04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543801" cy="590766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40" name="TextBox 39"/>
          <p:cNvSpPr txBox="1"/>
          <p:nvPr/>
        </p:nvSpPr>
        <p:spPr>
          <a:xfrm>
            <a:off x="181450" y="-19050"/>
            <a:ext cx="70767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Materi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Inti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id-ID" sz="2800" b="1" dirty="0" smtClean="0">
                <a:solidFill>
                  <a:schemeClr val="bg1"/>
                </a:solidFill>
              </a:rPr>
              <a:t>2</a:t>
            </a:r>
            <a:r>
              <a:rPr lang="en-US" sz="2800" b="1" dirty="0" smtClean="0">
                <a:solidFill>
                  <a:schemeClr val="bg1"/>
                </a:solidFill>
              </a:rPr>
              <a:t>: </a:t>
            </a:r>
            <a:r>
              <a:rPr lang="id-ID" sz="2800" b="1" dirty="0" smtClean="0">
                <a:solidFill>
                  <a:schemeClr val="bg1"/>
                </a:solidFill>
              </a:rPr>
              <a:t>Membaca dan Menafsirkan Data</a:t>
            </a: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  <p:pic>
        <p:nvPicPr>
          <p:cNvPr id="30" name="Picture 29" descr="D:\PROJECT 2017\4a.st2.p2.3 bu guru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61861" y="1194694"/>
            <a:ext cx="1758561" cy="307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Rounded Rectangle 50"/>
          <p:cNvSpPr/>
          <p:nvPr/>
        </p:nvSpPr>
        <p:spPr>
          <a:xfrm>
            <a:off x="508226" y="858444"/>
            <a:ext cx="5720684" cy="77280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/>
              <a:t>Data dapat lebih mudah dibaca dan dipahami jika </a:t>
            </a:r>
            <a:r>
              <a:rPr lang="id-ID" dirty="0" smtClean="0"/>
              <a:t>telah disajikan </a:t>
            </a:r>
            <a:r>
              <a:rPr lang="id-ID" dirty="0"/>
              <a:t>dalam bentuk daftar, tabel, atau diagram.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393441" y="1949074"/>
            <a:ext cx="3950253" cy="64595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/>
              <a:t>Membaca data berarti </a:t>
            </a:r>
            <a:r>
              <a:rPr lang="id-ID" dirty="0" smtClean="0"/>
              <a:t>menyebutkan informasi </a:t>
            </a:r>
            <a:r>
              <a:rPr lang="id-ID" dirty="0"/>
              <a:t>yang </a:t>
            </a:r>
            <a:r>
              <a:rPr lang="id-ID" dirty="0" smtClean="0"/>
              <a:t>ada pada </a:t>
            </a:r>
            <a:r>
              <a:rPr lang="id-ID" dirty="0"/>
              <a:t>data.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770224" y="2884435"/>
            <a:ext cx="5196685" cy="91353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/>
              <a:t>Menafsirkan data berarti </a:t>
            </a:r>
            <a:r>
              <a:rPr lang="id-ID" dirty="0" smtClean="0"/>
              <a:t>mencari informasi lain yang </a:t>
            </a:r>
            <a:r>
              <a:rPr lang="id-ID" dirty="0"/>
              <a:t>tidak tertulis </a:t>
            </a:r>
            <a:r>
              <a:rPr lang="id-ID" dirty="0" smtClean="0"/>
              <a:t>pada data</a:t>
            </a:r>
            <a:r>
              <a:rPr lang="id-ID" dirty="0"/>
              <a:t>, misalnya data tertinggi, </a:t>
            </a:r>
            <a:r>
              <a:rPr lang="id-ID" dirty="0" smtClean="0"/>
              <a:t>data terendah</a:t>
            </a:r>
            <a:r>
              <a:rPr lang="id-ID" dirty="0"/>
              <a:t>, jumlah data, dan selisih data.</a:t>
            </a:r>
          </a:p>
        </p:txBody>
      </p:sp>
    </p:spTree>
    <p:extLst>
      <p:ext uri="{BB962C8B-B14F-4D97-AF65-F5344CB8AC3E}">
        <p14:creationId xmlns:p14="http://schemas.microsoft.com/office/powerpoint/2010/main" val="327571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12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543801" cy="590766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40" name="TextBox 39"/>
          <p:cNvSpPr txBox="1"/>
          <p:nvPr/>
        </p:nvSpPr>
        <p:spPr>
          <a:xfrm>
            <a:off x="181450" y="-19050"/>
            <a:ext cx="7073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Materi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Inti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id-ID" sz="2800" b="1" dirty="0" smtClean="0">
                <a:solidFill>
                  <a:schemeClr val="bg1"/>
                </a:solidFill>
              </a:rPr>
              <a:t>2</a:t>
            </a:r>
            <a:r>
              <a:rPr lang="en-US" sz="2800" b="1" dirty="0" smtClean="0">
                <a:solidFill>
                  <a:schemeClr val="bg1"/>
                </a:solidFill>
              </a:rPr>
              <a:t>: </a:t>
            </a:r>
            <a:r>
              <a:rPr lang="id-ID" sz="2800" b="1" dirty="0">
                <a:solidFill>
                  <a:schemeClr val="bg1"/>
                </a:solidFill>
              </a:rPr>
              <a:t>Membaca dan Menafsirkan Data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6338" y="609816"/>
            <a:ext cx="58525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b="1" dirty="0">
                <a:solidFill>
                  <a:schemeClr val="bg2">
                    <a:lumMod val="10000"/>
                  </a:schemeClr>
                </a:solidFill>
              </a:rPr>
              <a:t>Membaca dan menafsirkan data dalam bentuk daftar</a:t>
            </a:r>
            <a:endParaRPr lang="en-US" sz="20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  <p:pic>
        <p:nvPicPr>
          <p:cNvPr id="30" name="Picture 29" descr="D:\PROJECT 2017\4a.st2.p2.3 bu guru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468876" y="1477550"/>
            <a:ext cx="1621346" cy="2838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14821" y="1150149"/>
            <a:ext cx="77859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Diketahui berat badan (dalam kg) 10 siswa kelas 5 sebagai berikut.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241681" y="1568394"/>
            <a:ext cx="596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32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685301" y="1568394"/>
            <a:ext cx="596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33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1128921" y="1568394"/>
            <a:ext cx="596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33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1572541" y="1568394"/>
            <a:ext cx="596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34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2016161" y="1568394"/>
            <a:ext cx="596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32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2459781" y="1568394"/>
            <a:ext cx="596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31</a:t>
            </a:r>
            <a:endParaRPr lang="en-US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2903401" y="1568394"/>
            <a:ext cx="596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35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3347021" y="1568394"/>
            <a:ext cx="596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34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3790641" y="1568394"/>
            <a:ext cx="596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35</a:t>
            </a:r>
            <a:endParaRPr lang="en-US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4234259" y="1568394"/>
            <a:ext cx="596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37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241681" y="2049481"/>
            <a:ext cx="77859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Informasi yang dapat kita peroleh dari data di atas adalah </a:t>
            </a:r>
            <a:r>
              <a:rPr lang="id-ID" sz="2000" dirty="0" smtClean="0"/>
              <a:t>sebagai berikut</a:t>
            </a:r>
            <a:r>
              <a:rPr lang="id-ID" sz="2000" dirty="0"/>
              <a:t>.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217714" y="2797642"/>
            <a:ext cx="51924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1. Siswa </a:t>
            </a:r>
            <a:r>
              <a:rPr lang="id-ID" sz="2000" dirty="0"/>
              <a:t>dengan berat badan 31 kg ada 1 orang, 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5147620" y="2810717"/>
            <a:ext cx="22111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32 kg ada 2 orang, 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459795" y="3135187"/>
            <a:ext cx="22111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33 kg ada 2 orang, 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2375022" y="3135187"/>
            <a:ext cx="22111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34 kg ada 2 orang, </a:t>
            </a:r>
            <a:endParaRPr lang="en-US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4341772" y="3135187"/>
            <a:ext cx="22111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35 kg ada 2 orang, </a:t>
            </a:r>
            <a:endParaRPr lang="en-US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458463" y="3440581"/>
            <a:ext cx="2765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dan 37 kg ada 1 orang.</a:t>
            </a:r>
            <a:endParaRPr lang="en-US" sz="2000" dirty="0"/>
          </a:p>
        </p:txBody>
      </p:sp>
      <p:sp>
        <p:nvSpPr>
          <p:cNvPr id="46" name="TextBox 45"/>
          <p:cNvSpPr txBox="1"/>
          <p:nvPr/>
        </p:nvSpPr>
        <p:spPr>
          <a:xfrm>
            <a:off x="241703" y="3794196"/>
            <a:ext cx="69885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/>
            <a:r>
              <a:rPr lang="id-ID" sz="2000" dirty="0"/>
              <a:t>2. Berat badan siswa tertinggi adalah 37 kg </a:t>
            </a:r>
            <a:r>
              <a:rPr lang="id-ID" sz="2000" dirty="0" smtClean="0"/>
              <a:t>dan terendah </a:t>
            </a:r>
            <a:r>
              <a:rPr lang="id-ID" sz="2000" dirty="0"/>
              <a:t>adalah 31 kg.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760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4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7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1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3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4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6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7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9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13" grpId="0"/>
      <p:bldP spid="14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543801" cy="590766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40" name="TextBox 39"/>
          <p:cNvSpPr txBox="1"/>
          <p:nvPr/>
        </p:nvSpPr>
        <p:spPr>
          <a:xfrm>
            <a:off x="181450" y="-19050"/>
            <a:ext cx="7073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Materi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Inti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id-ID" sz="2800" b="1" dirty="0" smtClean="0">
                <a:solidFill>
                  <a:schemeClr val="bg1"/>
                </a:solidFill>
              </a:rPr>
              <a:t>2</a:t>
            </a:r>
            <a:r>
              <a:rPr lang="en-US" sz="2800" b="1" dirty="0" smtClean="0">
                <a:solidFill>
                  <a:schemeClr val="bg1"/>
                </a:solidFill>
              </a:rPr>
              <a:t>: </a:t>
            </a:r>
            <a:r>
              <a:rPr lang="id-ID" sz="2800" b="1" dirty="0">
                <a:solidFill>
                  <a:schemeClr val="bg1"/>
                </a:solidFill>
              </a:rPr>
              <a:t>Membaca dan Menafsirkan Data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6338" y="609816"/>
            <a:ext cx="5746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b="1" dirty="0">
                <a:solidFill>
                  <a:schemeClr val="bg2">
                    <a:lumMod val="10000"/>
                  </a:schemeClr>
                </a:solidFill>
              </a:rPr>
              <a:t>Membaca dan menafsirkan data dalam bentuk </a:t>
            </a:r>
            <a:r>
              <a:rPr lang="id-ID" sz="2000" b="1" dirty="0" smtClean="0">
                <a:solidFill>
                  <a:schemeClr val="bg2">
                    <a:lumMod val="10000"/>
                  </a:schemeClr>
                </a:solidFill>
              </a:rPr>
              <a:t>tabel</a:t>
            </a:r>
            <a:endParaRPr lang="en-US" sz="20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  <p:pic>
        <p:nvPicPr>
          <p:cNvPr id="30" name="Picture 29" descr="D:\PROJECT 2017\4a.st2.p2.3 bu guru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58000" y="1511402"/>
            <a:ext cx="1621346" cy="2838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14821" y="1150149"/>
            <a:ext cx="77859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Perhatikan tabel berikut!</a:t>
            </a:r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237494"/>
              </p:ext>
            </p:extLst>
          </p:nvPr>
        </p:nvGraphicFramePr>
        <p:xfrm>
          <a:off x="1125395" y="1686712"/>
          <a:ext cx="44958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7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Nama Kota</a:t>
                      </a:r>
                      <a:endParaRPr lang="id-ID" b="1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Produksi Sampah</a:t>
                      </a:r>
                      <a:endParaRPr lang="id-ID" b="1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A</a:t>
                      </a:r>
                      <a:endParaRPr lang="id-ID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400 ton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B</a:t>
                      </a:r>
                      <a:endParaRPr lang="id-ID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250 ton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C</a:t>
                      </a:r>
                      <a:endParaRPr lang="id-ID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100 ton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D</a:t>
                      </a:r>
                      <a:endParaRPr lang="id-ID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300 ton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829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543801" cy="590766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40" name="TextBox 39"/>
          <p:cNvSpPr txBox="1"/>
          <p:nvPr/>
        </p:nvSpPr>
        <p:spPr>
          <a:xfrm>
            <a:off x="181450" y="-19050"/>
            <a:ext cx="7073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Materi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Inti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id-ID" sz="2800" b="1" dirty="0" smtClean="0">
                <a:solidFill>
                  <a:schemeClr val="bg1"/>
                </a:solidFill>
              </a:rPr>
              <a:t>2</a:t>
            </a:r>
            <a:r>
              <a:rPr lang="en-US" sz="2800" b="1" dirty="0" smtClean="0">
                <a:solidFill>
                  <a:schemeClr val="bg1"/>
                </a:solidFill>
              </a:rPr>
              <a:t>: </a:t>
            </a:r>
            <a:r>
              <a:rPr lang="id-ID" sz="2800" b="1" dirty="0">
                <a:solidFill>
                  <a:schemeClr val="bg1"/>
                </a:solidFill>
              </a:rPr>
              <a:t>Membaca dan Menafsirkan Data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6338" y="609816"/>
            <a:ext cx="5746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b="1" dirty="0">
                <a:solidFill>
                  <a:schemeClr val="bg2">
                    <a:lumMod val="10000"/>
                  </a:schemeClr>
                </a:solidFill>
              </a:rPr>
              <a:t>Membaca dan menafsirkan data dalam bentuk </a:t>
            </a:r>
            <a:r>
              <a:rPr lang="id-ID" sz="2000" b="1" dirty="0" smtClean="0">
                <a:solidFill>
                  <a:schemeClr val="bg2">
                    <a:lumMod val="10000"/>
                  </a:schemeClr>
                </a:solidFill>
              </a:rPr>
              <a:t>tabel</a:t>
            </a:r>
            <a:endParaRPr lang="en-US" sz="20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  <p:pic>
        <p:nvPicPr>
          <p:cNvPr id="30" name="Picture 29" descr="D:\PROJECT 2017\4a.st2.p2.3 bu guru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468876" y="1477550"/>
            <a:ext cx="1621346" cy="2838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152076" y="1197899"/>
            <a:ext cx="77859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Informasi yang dapat kita peroleh dari data di atas adalah </a:t>
            </a:r>
            <a:r>
              <a:rPr lang="id-ID" sz="2000" dirty="0" smtClean="0"/>
              <a:t>sebagai berikut</a:t>
            </a:r>
            <a:r>
              <a:rPr lang="id-ID" sz="2000" dirty="0"/>
              <a:t>.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128109" y="1946060"/>
            <a:ext cx="54972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1. </a:t>
            </a:r>
            <a:r>
              <a:rPr lang="pl-PL" sz="2000" dirty="0"/>
              <a:t>Kota </a:t>
            </a:r>
            <a:r>
              <a:rPr lang="pl-PL" sz="2000" i="1" dirty="0"/>
              <a:t>A</a:t>
            </a:r>
            <a:r>
              <a:rPr lang="pl-PL" sz="2000" dirty="0"/>
              <a:t> memproduksi sampah sebanyak </a:t>
            </a:r>
            <a:r>
              <a:rPr lang="pl-PL" sz="2000" dirty="0" smtClean="0"/>
              <a:t>400</a:t>
            </a:r>
            <a:r>
              <a:rPr lang="id-ID" sz="2000" dirty="0" smtClean="0"/>
              <a:t> </a:t>
            </a:r>
            <a:r>
              <a:rPr lang="pl-PL" sz="2000" dirty="0" smtClean="0"/>
              <a:t>ton</a:t>
            </a:r>
            <a:r>
              <a:rPr lang="pl-PL" sz="2000" dirty="0"/>
              <a:t>,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5383906" y="1958017"/>
            <a:ext cx="22111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Kota </a:t>
            </a:r>
            <a:r>
              <a:rPr lang="id-ID" sz="2000" i="1" dirty="0"/>
              <a:t>B </a:t>
            </a:r>
            <a:r>
              <a:rPr lang="id-ID" sz="2000" dirty="0"/>
              <a:t>250 </a:t>
            </a:r>
            <a:r>
              <a:rPr lang="id-ID" sz="2000" dirty="0" smtClean="0"/>
              <a:t>ton,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370191" y="2283605"/>
            <a:ext cx="18618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Kota </a:t>
            </a:r>
            <a:r>
              <a:rPr lang="id-ID" sz="2000" i="1" dirty="0"/>
              <a:t>C </a:t>
            </a:r>
            <a:r>
              <a:rPr lang="id-ID" sz="2000" dirty="0"/>
              <a:t>100 </a:t>
            </a:r>
            <a:r>
              <a:rPr lang="id-ID" sz="2000" dirty="0" smtClean="0"/>
              <a:t>ton,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1977105" y="2299116"/>
            <a:ext cx="2372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dan Kota </a:t>
            </a:r>
            <a:r>
              <a:rPr lang="nl-NL" sz="2000" i="1" dirty="0"/>
              <a:t>D </a:t>
            </a:r>
            <a:r>
              <a:rPr lang="nl-NL" sz="2000" dirty="0"/>
              <a:t>300 </a:t>
            </a:r>
            <a:r>
              <a:rPr lang="nl-NL" sz="2000" dirty="0" smtClean="0"/>
              <a:t>ton</a:t>
            </a:r>
            <a:r>
              <a:rPr lang="id-ID" sz="2000" dirty="0" smtClean="0"/>
              <a:t>.</a:t>
            </a:r>
            <a:endParaRPr lang="en-US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152075" y="2605069"/>
            <a:ext cx="63877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2. Produksi </a:t>
            </a:r>
            <a:r>
              <a:rPr lang="id-ID" sz="2000" dirty="0" smtClean="0"/>
              <a:t>sampah paling </a:t>
            </a:r>
            <a:r>
              <a:rPr lang="id-ID" sz="2000" dirty="0"/>
              <a:t>banyak </a:t>
            </a:r>
            <a:r>
              <a:rPr lang="id-ID" sz="2000" dirty="0" smtClean="0"/>
              <a:t>adalah Kota </a:t>
            </a:r>
            <a:r>
              <a:rPr lang="id-ID" sz="2000" i="1" dirty="0"/>
              <a:t>A</a:t>
            </a:r>
            <a:r>
              <a:rPr lang="id-ID" sz="2000" dirty="0"/>
              <a:t>.</a:t>
            </a:r>
            <a:endParaRPr lang="en-US" sz="2000" dirty="0"/>
          </a:p>
        </p:txBody>
      </p:sp>
      <p:sp>
        <p:nvSpPr>
          <p:cNvPr id="46" name="TextBox 45"/>
          <p:cNvSpPr txBox="1"/>
          <p:nvPr/>
        </p:nvSpPr>
        <p:spPr>
          <a:xfrm>
            <a:off x="152098" y="2942614"/>
            <a:ext cx="69885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/>
            <a:r>
              <a:rPr lang="id-ID" sz="2000" dirty="0"/>
              <a:t>3. Jumah produksi sampah keempat kota tersebut sebanyak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id-ID" sz="2000" dirty="0" smtClean="0"/>
              <a:t>1.050 </a:t>
            </a:r>
            <a:r>
              <a:rPr lang="id-ID" sz="2000" dirty="0" smtClean="0"/>
              <a:t>ton</a:t>
            </a:r>
            <a:r>
              <a:rPr lang="id-ID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55374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33" grpId="0"/>
      <p:bldP spid="34" grpId="0"/>
      <p:bldP spid="35" grpId="0"/>
      <p:bldP spid="36" grpId="0"/>
      <p:bldP spid="37" grpId="0"/>
      <p:bldP spid="39" grpId="0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543801" cy="590766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40" name="TextBox 39"/>
          <p:cNvSpPr txBox="1"/>
          <p:nvPr/>
        </p:nvSpPr>
        <p:spPr>
          <a:xfrm>
            <a:off x="181450" y="-19050"/>
            <a:ext cx="7073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Materi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Inti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id-ID" sz="2800" b="1" dirty="0" smtClean="0">
                <a:solidFill>
                  <a:schemeClr val="bg1"/>
                </a:solidFill>
              </a:rPr>
              <a:t>2</a:t>
            </a:r>
            <a:r>
              <a:rPr lang="en-US" sz="2800" b="1" dirty="0" smtClean="0">
                <a:solidFill>
                  <a:schemeClr val="bg1"/>
                </a:solidFill>
              </a:rPr>
              <a:t>: </a:t>
            </a:r>
            <a:r>
              <a:rPr lang="id-ID" sz="2800" b="1" dirty="0">
                <a:solidFill>
                  <a:schemeClr val="bg1"/>
                </a:solidFill>
              </a:rPr>
              <a:t>Membaca dan Menafsirkan Data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6338" y="609816"/>
            <a:ext cx="6939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b="1" dirty="0">
                <a:solidFill>
                  <a:schemeClr val="bg2">
                    <a:lumMod val="10000"/>
                  </a:schemeClr>
                </a:solidFill>
              </a:rPr>
              <a:t>Membaca dan menafsirkan data dalam bentuk </a:t>
            </a:r>
            <a:r>
              <a:rPr lang="id-ID" sz="2000" b="1" dirty="0" smtClean="0">
                <a:solidFill>
                  <a:schemeClr val="bg2">
                    <a:lumMod val="10000"/>
                  </a:schemeClr>
                </a:solidFill>
              </a:rPr>
              <a:t>diagram gambar</a:t>
            </a:r>
            <a:endParaRPr lang="en-US" sz="20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  <p:pic>
        <p:nvPicPr>
          <p:cNvPr id="30" name="Picture 29" descr="D:\PROJECT 2017\4a.st2.p2.3 bu guru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22853" y="1436842"/>
            <a:ext cx="1621346" cy="2838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14821" y="1150149"/>
            <a:ext cx="59573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Perhatikan data pekerjaan orang tua siswa berikut!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131805"/>
              </p:ext>
            </p:extLst>
          </p:nvPr>
        </p:nvGraphicFramePr>
        <p:xfrm>
          <a:off x="1154491" y="1696481"/>
          <a:ext cx="3686502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1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5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Jenis Pekerjaan </a:t>
                      </a:r>
                      <a:endParaRPr lang="id-ID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Banyak</a:t>
                      </a:r>
                      <a:r>
                        <a:rPr lang="id-ID" b="1" baseline="0" dirty="0" smtClean="0"/>
                        <a:t> Siwa</a:t>
                      </a:r>
                      <a:endParaRPr lang="id-ID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PNS</a:t>
                      </a:r>
                      <a:endParaRPr lang="id-ID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Pegawai</a:t>
                      </a:r>
                      <a:r>
                        <a:rPr lang="id-ID" baseline="0" dirty="0" smtClean="0"/>
                        <a:t> Swasta</a:t>
                      </a:r>
                      <a:endParaRPr lang="id-ID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Wirausaha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3049281" y="2098616"/>
            <a:ext cx="1700290" cy="1014788"/>
            <a:chOff x="3049281" y="2098616"/>
            <a:chExt cx="1700290" cy="1014788"/>
          </a:xfrm>
        </p:grpSpPr>
        <p:grpSp>
          <p:nvGrpSpPr>
            <p:cNvPr id="15" name="Group 14"/>
            <p:cNvGrpSpPr/>
            <p:nvPr/>
          </p:nvGrpSpPr>
          <p:grpSpPr>
            <a:xfrm>
              <a:off x="3049281" y="2098616"/>
              <a:ext cx="1521902" cy="1014788"/>
              <a:chOff x="2709047" y="2172070"/>
              <a:chExt cx="1521902" cy="1014788"/>
            </a:xfrm>
          </p:grpSpPr>
          <p:grpSp>
            <p:nvGrpSpPr>
              <p:cNvPr id="16" name="Group 15"/>
              <p:cNvGrpSpPr/>
              <p:nvPr/>
            </p:nvGrpSpPr>
            <p:grpSpPr>
              <a:xfrm>
                <a:off x="2941619" y="2172070"/>
                <a:ext cx="1079968" cy="257265"/>
                <a:chOff x="2941619" y="2172070"/>
                <a:chExt cx="1079968" cy="257265"/>
              </a:xfrm>
            </p:grpSpPr>
            <p:pic>
              <p:nvPicPr>
                <p:cNvPr id="42" name="Picture 41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2941619" y="2172070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43" name="Picture 42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3235248" y="2172070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44" name="Picture 43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3528877" y="2172070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45" name="Picture 44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3862249" y="2172070"/>
                  <a:ext cx="159338" cy="257265"/>
                </a:xfrm>
                <a:prstGeom prst="rect">
                  <a:avLst/>
                </a:prstGeom>
              </p:spPr>
            </p:pic>
          </p:grpSp>
          <p:grpSp>
            <p:nvGrpSpPr>
              <p:cNvPr id="20" name="Group 19"/>
              <p:cNvGrpSpPr/>
              <p:nvPr/>
            </p:nvGrpSpPr>
            <p:grpSpPr>
              <a:xfrm>
                <a:off x="2709047" y="2558419"/>
                <a:ext cx="1083908" cy="257265"/>
                <a:chOff x="2709047" y="2558419"/>
                <a:chExt cx="1083908" cy="257265"/>
              </a:xfrm>
            </p:grpSpPr>
            <p:pic>
              <p:nvPicPr>
                <p:cNvPr id="36" name="Picture 35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2709047" y="2558419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37" name="Picture 36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3017237" y="2558419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38" name="Picture 37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3325427" y="2558419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39" name="Picture 38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3633617" y="2558419"/>
                  <a:ext cx="159338" cy="257265"/>
                </a:xfrm>
                <a:prstGeom prst="rect">
                  <a:avLst/>
                </a:prstGeom>
              </p:spPr>
            </p:pic>
          </p:grpSp>
          <p:grpSp>
            <p:nvGrpSpPr>
              <p:cNvPr id="21" name="Group 20"/>
              <p:cNvGrpSpPr/>
              <p:nvPr/>
            </p:nvGrpSpPr>
            <p:grpSpPr>
              <a:xfrm>
                <a:off x="2920001" y="2929593"/>
                <a:ext cx="735142" cy="257265"/>
                <a:chOff x="2920001" y="2929593"/>
                <a:chExt cx="735142" cy="257265"/>
              </a:xfrm>
            </p:grpSpPr>
            <p:pic>
              <p:nvPicPr>
                <p:cNvPr id="33" name="Picture 32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2920001" y="2929593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34" name="Picture 33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3207903" y="2929593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35" name="Picture 34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3495805" y="2929593"/>
                  <a:ext cx="159338" cy="257265"/>
                </a:xfrm>
                <a:prstGeom prst="rect">
                  <a:avLst/>
                </a:prstGeom>
              </p:spPr>
            </p:pic>
          </p:grpSp>
          <p:grpSp>
            <p:nvGrpSpPr>
              <p:cNvPr id="22" name="Group 21"/>
              <p:cNvGrpSpPr/>
              <p:nvPr/>
            </p:nvGrpSpPr>
            <p:grpSpPr>
              <a:xfrm>
                <a:off x="3783708" y="2929593"/>
                <a:ext cx="447241" cy="257265"/>
                <a:chOff x="3783708" y="2929593"/>
                <a:chExt cx="447241" cy="257265"/>
              </a:xfrm>
            </p:grpSpPr>
            <p:pic>
              <p:nvPicPr>
                <p:cNvPr id="31" name="Picture 30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3783708" y="2929593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32" name="Picture 31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4071611" y="2929593"/>
                  <a:ext cx="159338" cy="257265"/>
                </a:xfrm>
                <a:prstGeom prst="rect">
                  <a:avLst/>
                </a:prstGeom>
              </p:spPr>
            </p:pic>
          </p:grpSp>
        </p:grpSp>
        <p:pic>
          <p:nvPicPr>
            <p:cNvPr id="48" name="Picture 47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973" r="66216" b="54678"/>
            <a:stretch/>
          </p:blipFill>
          <p:spPr>
            <a:xfrm>
              <a:off x="4282041" y="2484965"/>
              <a:ext cx="159338" cy="257265"/>
            </a:xfrm>
            <a:prstGeom prst="rect">
              <a:avLst/>
            </a:prstGeom>
          </p:spPr>
        </p:pic>
        <p:pic>
          <p:nvPicPr>
            <p:cNvPr id="50" name="Picture 49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973" r="66216" b="54678"/>
            <a:stretch/>
          </p:blipFill>
          <p:spPr>
            <a:xfrm>
              <a:off x="4590233" y="2484965"/>
              <a:ext cx="159338" cy="257265"/>
            </a:xfrm>
            <a:prstGeom prst="rect">
              <a:avLst/>
            </a:prstGeom>
          </p:spPr>
        </p:pic>
      </p:grpSp>
      <p:sp>
        <p:nvSpPr>
          <p:cNvPr id="51" name="TextBox 50"/>
          <p:cNvSpPr txBox="1"/>
          <p:nvPr/>
        </p:nvSpPr>
        <p:spPr>
          <a:xfrm>
            <a:off x="252921" y="3316312"/>
            <a:ext cx="14996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Keterangan:</a:t>
            </a:r>
            <a:endParaRPr lang="en-US" sz="2000" dirty="0"/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3" r="66216" b="54678"/>
          <a:stretch/>
        </p:blipFill>
        <p:spPr>
          <a:xfrm>
            <a:off x="1650231" y="3436892"/>
            <a:ext cx="159338" cy="257265"/>
          </a:xfrm>
          <a:prstGeom prst="rect">
            <a:avLst/>
          </a:prstGeom>
        </p:spPr>
      </p:pic>
      <p:sp>
        <p:nvSpPr>
          <p:cNvPr id="53" name="TextBox 52"/>
          <p:cNvSpPr txBox="1"/>
          <p:nvPr/>
        </p:nvSpPr>
        <p:spPr>
          <a:xfrm>
            <a:off x="1809569" y="3316312"/>
            <a:ext cx="2112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mewakili 2 siswa.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2562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5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13" grpId="0"/>
      <p:bldP spid="51" grpId="0"/>
      <p:bldP spid="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543801" cy="590766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40" name="TextBox 39"/>
          <p:cNvSpPr txBox="1"/>
          <p:nvPr/>
        </p:nvSpPr>
        <p:spPr>
          <a:xfrm>
            <a:off x="181450" y="-19050"/>
            <a:ext cx="7073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Materi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Inti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id-ID" sz="2800" b="1" dirty="0" smtClean="0">
                <a:solidFill>
                  <a:schemeClr val="bg1"/>
                </a:solidFill>
              </a:rPr>
              <a:t>2</a:t>
            </a:r>
            <a:r>
              <a:rPr lang="en-US" sz="2800" b="1" dirty="0" smtClean="0">
                <a:solidFill>
                  <a:schemeClr val="bg1"/>
                </a:solidFill>
              </a:rPr>
              <a:t>: </a:t>
            </a:r>
            <a:r>
              <a:rPr lang="id-ID" sz="2800" b="1" dirty="0">
                <a:solidFill>
                  <a:schemeClr val="bg1"/>
                </a:solidFill>
              </a:rPr>
              <a:t>Membaca dan Menafsirkan Data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6338" y="609816"/>
            <a:ext cx="6939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b="1" dirty="0">
                <a:solidFill>
                  <a:schemeClr val="bg2">
                    <a:lumMod val="10000"/>
                  </a:schemeClr>
                </a:solidFill>
              </a:rPr>
              <a:t>Membaca dan menafsirkan data dalam bentuk </a:t>
            </a:r>
            <a:r>
              <a:rPr lang="id-ID" sz="2000" b="1" dirty="0" smtClean="0">
                <a:solidFill>
                  <a:schemeClr val="bg2">
                    <a:lumMod val="10000"/>
                  </a:schemeClr>
                </a:solidFill>
              </a:rPr>
              <a:t>diagram gambar</a:t>
            </a:r>
            <a:endParaRPr lang="en-US" sz="20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  <p:pic>
        <p:nvPicPr>
          <p:cNvPr id="30" name="Picture 29" descr="D:\PROJECT 2017\4a.st2.p2.3 bu guru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468876" y="1477550"/>
            <a:ext cx="1621346" cy="2838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152076" y="1197899"/>
            <a:ext cx="77859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Informasi yang dapat kita peroleh dari </a:t>
            </a:r>
            <a:r>
              <a:rPr lang="id-ID" sz="2000" dirty="0" smtClean="0"/>
              <a:t>diagram gambar di </a:t>
            </a:r>
            <a:r>
              <a:rPr lang="id-ID" sz="2000" dirty="0"/>
              <a:t>atas adalah </a:t>
            </a:r>
            <a:r>
              <a:rPr lang="id-ID" sz="2000" dirty="0" smtClean="0"/>
              <a:t>sebagai berikut</a:t>
            </a:r>
            <a:r>
              <a:rPr lang="id-ID" sz="2000" dirty="0"/>
              <a:t>.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128109" y="1946060"/>
            <a:ext cx="73407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1. </a:t>
            </a:r>
            <a:r>
              <a:rPr lang="pl-PL" sz="2000" dirty="0"/>
              <a:t>Orang tua siswa yang bekerja sebagai PNS </a:t>
            </a:r>
            <a:r>
              <a:rPr lang="pl-PL" sz="2000" dirty="0" smtClean="0"/>
              <a:t>ada</a:t>
            </a:r>
            <a:r>
              <a:rPr lang="en-US" sz="2000" dirty="0" smtClean="0"/>
              <a:t> 4 × 2 = 8 orang,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370190" y="2283605"/>
            <a:ext cx="23730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pegawai swasta </a:t>
            </a:r>
            <a:r>
              <a:rPr lang="id-ID" sz="2000" dirty="0"/>
              <a:t>ada</a:t>
            </a:r>
            <a:endParaRPr lang="en-US" sz="2000" dirty="0"/>
          </a:p>
        </p:txBody>
      </p:sp>
      <p:sp>
        <p:nvSpPr>
          <p:cNvPr id="46" name="TextBox 45"/>
          <p:cNvSpPr txBox="1"/>
          <p:nvPr/>
        </p:nvSpPr>
        <p:spPr>
          <a:xfrm>
            <a:off x="152098" y="2942614"/>
            <a:ext cx="69885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/>
            <a:r>
              <a:rPr lang="id-ID" sz="2000" dirty="0"/>
              <a:t>2. Paling banyak orang tua siswa bekerja sebagai pegawai swasta.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2489725" y="2273386"/>
            <a:ext cx="22111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6 × </a:t>
            </a:r>
            <a:r>
              <a:rPr lang="id-ID" sz="2000" dirty="0"/>
              <a:t>2 = </a:t>
            </a:r>
            <a:r>
              <a:rPr lang="id-ID" sz="2000" dirty="0" smtClean="0"/>
              <a:t>12 </a:t>
            </a:r>
            <a:r>
              <a:rPr lang="id-ID" sz="2000" dirty="0"/>
              <a:t>orang,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4271101" y="2297412"/>
            <a:ext cx="23730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dan wirausaha ada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370190" y="2634697"/>
            <a:ext cx="22111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5 × </a:t>
            </a:r>
            <a:r>
              <a:rPr lang="id-ID" sz="2000" dirty="0"/>
              <a:t>2 = </a:t>
            </a:r>
            <a:r>
              <a:rPr lang="id-ID" sz="2000" dirty="0" smtClean="0"/>
              <a:t>10 orang.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38089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33" grpId="0"/>
      <p:bldP spid="34" grpId="0"/>
      <p:bldP spid="36" grpId="0"/>
      <p:bldP spid="46" grpId="0"/>
      <p:bldP spid="20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543801" cy="590766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40" name="TextBox 39"/>
          <p:cNvSpPr txBox="1"/>
          <p:nvPr/>
        </p:nvSpPr>
        <p:spPr>
          <a:xfrm>
            <a:off x="181450" y="-19050"/>
            <a:ext cx="7073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Materi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Inti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id-ID" sz="2800" b="1" dirty="0" smtClean="0">
                <a:solidFill>
                  <a:schemeClr val="bg1"/>
                </a:solidFill>
              </a:rPr>
              <a:t>2</a:t>
            </a:r>
            <a:r>
              <a:rPr lang="en-US" sz="2800" b="1" dirty="0" smtClean="0">
                <a:solidFill>
                  <a:schemeClr val="bg1"/>
                </a:solidFill>
              </a:rPr>
              <a:t>: </a:t>
            </a:r>
            <a:r>
              <a:rPr lang="id-ID" sz="2800" b="1" dirty="0">
                <a:solidFill>
                  <a:schemeClr val="bg1"/>
                </a:solidFill>
              </a:rPr>
              <a:t>Membaca dan Menafsirkan Data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6338" y="609816"/>
            <a:ext cx="68654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b="1" dirty="0">
                <a:solidFill>
                  <a:schemeClr val="bg2">
                    <a:lumMod val="10000"/>
                  </a:schemeClr>
                </a:solidFill>
              </a:rPr>
              <a:t>Membaca dan menafsirkan data dalam bentuk </a:t>
            </a:r>
            <a:r>
              <a:rPr lang="id-ID" sz="2000" b="1" dirty="0" smtClean="0">
                <a:solidFill>
                  <a:schemeClr val="bg2">
                    <a:lumMod val="10000"/>
                  </a:schemeClr>
                </a:solidFill>
              </a:rPr>
              <a:t>diagram batang</a:t>
            </a:r>
            <a:endParaRPr lang="en-US" sz="20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  <p:pic>
        <p:nvPicPr>
          <p:cNvPr id="30" name="Picture 29" descr="D:\PROJECT 2017\4a.st2.p2.3 bu guru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22853" y="1436842"/>
            <a:ext cx="1621346" cy="2838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40221" y="960783"/>
            <a:ext cx="59573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Perhatikan data nilai ulangan Matematika siswa kelas 5 berikut!</a:t>
            </a:r>
            <a:endParaRPr lang="en-US" sz="2000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14560899"/>
              </p:ext>
            </p:extLst>
          </p:nvPr>
        </p:nvGraphicFramePr>
        <p:xfrm>
          <a:off x="1376670" y="1516504"/>
          <a:ext cx="4897788" cy="2610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74119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13" grpId="0"/>
      <p:bldGraphic spid="5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1439</TotalTime>
  <Words>770</Words>
  <Application>Microsoft Office PowerPoint</Application>
  <PresentationFormat>On-screen Show (16:9)</PresentationFormat>
  <Paragraphs>126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Adobe Gothic Std B</vt:lpstr>
      <vt:lpstr>Arial</vt:lpstr>
      <vt:lpstr>Arial Rounded MT Bold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Jannah</dc:creator>
  <cp:lastModifiedBy>ASUS</cp:lastModifiedBy>
  <cp:revision>166</cp:revision>
  <dcterms:created xsi:type="dcterms:W3CDTF">2018-08-29T02:57:23Z</dcterms:created>
  <dcterms:modified xsi:type="dcterms:W3CDTF">2021-01-05T07:30:32Z</dcterms:modified>
</cp:coreProperties>
</file>