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3" r:id="rId2"/>
    <p:sldId id="294" r:id="rId3"/>
    <p:sldId id="258" r:id="rId4"/>
    <p:sldId id="285" r:id="rId5"/>
    <p:sldId id="286" r:id="rId6"/>
    <p:sldId id="295" r:id="rId7"/>
    <p:sldId id="296" r:id="rId8"/>
    <p:sldId id="297" r:id="rId9"/>
    <p:sldId id="278" r:id="rId10"/>
    <p:sldId id="260" r:id="rId11"/>
    <p:sldId id="289" r:id="rId12"/>
    <p:sldId id="287" r:id="rId13"/>
    <p:sldId id="288" r:id="rId14"/>
    <p:sldId id="290" r:id="rId15"/>
    <p:sldId id="291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008000"/>
    <a:srgbClr val="D1FF75"/>
    <a:srgbClr val="00CC00"/>
    <a:srgbClr val="FEF0F0"/>
    <a:srgbClr val="FFFFCC"/>
    <a:srgbClr val="E3FFAB"/>
    <a:srgbClr val="E5F9E3"/>
    <a:srgbClr val="C0F2BC"/>
    <a:srgbClr val="FD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9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B514B-B064-4926-ACC3-6F964488BD71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BD8FB-6F65-49E5-89B0-0099C4A18C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4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517BD-CDA4-4A4F-9D9E-31D8A51E962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AD0A-23D5-43F2-ACB8-E62E49FE8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18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BAD0A-23D5-43F2-ACB8-E62E49FE85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6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BAD0A-23D5-43F2-ACB8-E62E49FE85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ELISA\ERLANGGA LISA\2017\TEMPLATE PPT\SD Buping Tematik Terpadu K13N\SD Buping Tematik Terpadu K13N bann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53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650"/>
          <a:stretch/>
        </p:blipFill>
        <p:spPr>
          <a:xfrm>
            <a:off x="827584" y="474132"/>
            <a:ext cx="3275643" cy="39539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517026" y="1123950"/>
            <a:ext cx="3796232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Media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Mengajar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Buku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Pendamping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TEMATIK TERPADU</a:t>
            </a:r>
          </a:p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IPA</a:t>
            </a:r>
          </a:p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u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ntuk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SD/MI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Kelas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Adobe Gothic Std B" pitchFamily="34" charset="-128"/>
                <a:cs typeface="Calibri" pitchFamily="34" charset="0"/>
              </a:rPr>
              <a:t> V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Adobe Gothic Std B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95536" y="522114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Senyawa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tunggal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terdiri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atas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dua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unsur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atau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lebih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4348" y="2846262"/>
            <a:ext cx="5179218" cy="1780450"/>
            <a:chOff x="534348" y="2846262"/>
            <a:chExt cx="5179218" cy="1780450"/>
          </a:xfrm>
        </p:grpSpPr>
        <p:grpSp>
          <p:nvGrpSpPr>
            <p:cNvPr id="37" name="Group 36"/>
            <p:cNvGrpSpPr/>
            <p:nvPr/>
          </p:nvGrpSpPr>
          <p:grpSpPr>
            <a:xfrm>
              <a:off x="534348" y="2846262"/>
              <a:ext cx="4894908" cy="1725753"/>
              <a:chOff x="-32" y="2928941"/>
              <a:chExt cx="4894908" cy="172575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6248" y="2928941"/>
                <a:ext cx="2588628" cy="172575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-32" y="3429006"/>
                <a:ext cx="22145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Garam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juga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merupakan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senyawa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yang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terdiri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dari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unsur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natrium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klorida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 rot="16200000">
              <a:off x="4886129" y="3799274"/>
              <a:ext cx="1408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5536" y="122800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Calibri" pitchFamily="34" charset="0"/>
                <a:cs typeface="Calibri" pitchFamily="34" charset="0"/>
              </a:rPr>
              <a:t>Senyawa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dipecah-pecah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lagi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menjadi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unsur-unsur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pembentuknya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dengan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reaksi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kimia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6" y="2223344"/>
            <a:ext cx="4357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Contoh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senyawa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garam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air,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asam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cuka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76056" y="267494"/>
            <a:ext cx="3535392" cy="2232248"/>
            <a:chOff x="5076056" y="267494"/>
            <a:chExt cx="3535392" cy="2232248"/>
          </a:xfrm>
        </p:grpSpPr>
        <p:pic>
          <p:nvPicPr>
            <p:cNvPr id="30" name="Picture 29" descr="1.42 Menuang air shutterstock_22827179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4088" y="267494"/>
              <a:ext cx="1440000" cy="21640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TextBox 30"/>
            <p:cNvSpPr txBox="1"/>
            <p:nvPr/>
          </p:nvSpPr>
          <p:spPr>
            <a:xfrm>
              <a:off x="6876256" y="558428"/>
              <a:ext cx="1735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Air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tersusun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atas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unsur-unsur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hidrogen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oksigen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333257" y="1510721"/>
              <a:ext cx="17318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12160" y="1851670"/>
            <a:ext cx="2255998" cy="2446765"/>
            <a:chOff x="6012160" y="1851670"/>
            <a:chExt cx="2255998" cy="2446765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4" r="33313"/>
            <a:stretch/>
          </p:blipFill>
          <p:spPr bwMode="auto">
            <a:xfrm>
              <a:off x="7452320" y="1851670"/>
              <a:ext cx="815838" cy="24467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6012160" y="2897990"/>
              <a:ext cx="17351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Asam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cuka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tersusun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atas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unsur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karbon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hidrogen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oksigen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0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674680"/>
            <a:ext cx="3571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Campuran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berupa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gabungan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: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padat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cair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gas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cair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–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cair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gas –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gas</a:t>
            </a:r>
            <a:endParaRPr lang="en-US" sz="20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357158" y="317357"/>
            <a:ext cx="3929090" cy="1214446"/>
            <a:chOff x="214282" y="214296"/>
            <a:chExt cx="5286412" cy="928694"/>
          </a:xfrm>
        </p:grpSpPr>
        <p:sp>
          <p:nvSpPr>
            <p:cNvPr id="12" name="Rectangle 11"/>
            <p:cNvSpPr/>
            <p:nvPr/>
          </p:nvSpPr>
          <p:spPr>
            <a:xfrm>
              <a:off x="214282" y="214296"/>
              <a:ext cx="5286412" cy="9286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0034" y="285734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Berbagai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benda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kita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digunakan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sehari-hari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umumnya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berupa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 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69795" y="176938"/>
            <a:ext cx="3640633" cy="2250796"/>
            <a:chOff x="4469795" y="176938"/>
            <a:chExt cx="3640633" cy="22507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0" r="19453"/>
            <a:stretch/>
          </p:blipFill>
          <p:spPr>
            <a:xfrm>
              <a:off x="4782435" y="176938"/>
              <a:ext cx="1150765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6087252" y="339502"/>
              <a:ext cx="20231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air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minyak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cair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cair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3743076" y="1454792"/>
              <a:ext cx="1699661" cy="246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 shutterstock.com</a:t>
              </a:r>
              <a:endParaRPr lang="en-US" sz="1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16357" y="2643758"/>
            <a:ext cx="3211827" cy="2088232"/>
            <a:chOff x="3016357" y="2643758"/>
            <a:chExt cx="3211827" cy="20882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66" t="10417" r="17385" b="4981"/>
            <a:stretch/>
          </p:blipFill>
          <p:spPr>
            <a:xfrm>
              <a:off x="3203848" y="2643758"/>
              <a:ext cx="952121" cy="180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4241320" y="3147814"/>
              <a:ext cx="19868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air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tanah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cair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padat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16357" y="4485767"/>
              <a:ext cx="1699661" cy="246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 shutterstock.com</a:t>
              </a:r>
              <a:endParaRPr lang="en-US" sz="10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48565" y="1595680"/>
            <a:ext cx="2559939" cy="2619480"/>
            <a:chOff x="6548565" y="1595680"/>
            <a:chExt cx="2559939" cy="2619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4"/>
            <a:stretch/>
          </p:blipFill>
          <p:spPr>
            <a:xfrm>
              <a:off x="6876256" y="1752195"/>
              <a:ext cx="1911867" cy="14676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6548565" y="3291830"/>
              <a:ext cx="24159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Kopi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instan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padat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padat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8135562" y="2322399"/>
              <a:ext cx="1699661" cy="2462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 pixabay.com</a:t>
              </a:r>
              <a:endParaRPr lang="en-US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2" y="285734"/>
            <a:ext cx="8643998" cy="612000"/>
            <a:chOff x="500034" y="714362"/>
            <a:chExt cx="2880000" cy="1233630"/>
          </a:xfrm>
        </p:grpSpPr>
        <p:sp>
          <p:nvSpPr>
            <p:cNvPr id="3" name="Oval Callout 10"/>
            <p:cNvSpPr/>
            <p:nvPr/>
          </p:nvSpPr>
          <p:spPr>
            <a:xfrm>
              <a:off x="500034" y="714362"/>
              <a:ext cx="2880000" cy="1233630"/>
            </a:xfrm>
            <a:prstGeom prst="snip2Diag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836" y="915847"/>
              <a:ext cx="2795400" cy="806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Ayo,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ingat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kembali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tentang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sz="2000" b="1" dirty="0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homogen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sz="20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heterogen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85720" y="1131590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Campuran</a:t>
            </a:r>
            <a:r>
              <a:rPr lang="en-US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homogen</a:t>
            </a:r>
            <a:r>
              <a:rPr lang="en-US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yaitu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campuran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zat-zat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penyusunnya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terlarut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secara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merata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menimbulkan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endapan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8437" name="AutoShape 5" descr="https://cdn.pixabay.com/photo/2016/03/05/19/14/accessory-1238331_960_7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643438" y="1319752"/>
            <a:ext cx="4214842" cy="1540610"/>
            <a:chOff x="4643438" y="1319752"/>
            <a:chExt cx="4214842" cy="1540610"/>
          </a:xfrm>
        </p:grpSpPr>
        <p:pic>
          <p:nvPicPr>
            <p:cNvPr id="18435" name="Picture 3" descr="C:\Users\TYH\Downloads\cup-2176__340.jpg"/>
            <p:cNvPicPr>
              <a:picLocks noChangeAspect="1" noChangeArrowheads="1"/>
            </p:cNvPicPr>
            <p:nvPr/>
          </p:nvPicPr>
          <p:blipFill>
            <a:blip r:embed="rId2"/>
            <a:srcRect t="8088" r="16176" b="12500"/>
            <a:stretch>
              <a:fillRect/>
            </a:stretch>
          </p:blipFill>
          <p:spPr bwMode="auto">
            <a:xfrm>
              <a:off x="4643438" y="1319752"/>
              <a:ext cx="1980000" cy="1250531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6572264" y="1423094"/>
              <a:ext cx="22860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Air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teh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manis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homogen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terdiri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atas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ekstrak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teh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gula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air.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4048" y="2614141"/>
              <a:ext cx="14287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85720" y="2152476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campuran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homogen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tidak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terlihat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adanya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batas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antara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zat-zat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bercampur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secara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homogen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720" y="3219822"/>
            <a:ext cx="428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Calibri" pitchFamily="34" charset="0"/>
                <a:cs typeface="Calibri" pitchFamily="34" charset="0"/>
              </a:rPr>
              <a:t>Campuran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homogen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disebut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juga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larutan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5720" y="3653611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latin typeface="Calibri" pitchFamily="34" charset="0"/>
                <a:cs typeface="Calibri" pitchFamily="34" charset="0"/>
              </a:rPr>
              <a:t>Contoh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larutan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campuran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garam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dengan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air,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campuran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oralit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air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teh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manis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0" y="2928940"/>
            <a:ext cx="4214842" cy="1514034"/>
            <a:chOff x="4572000" y="2928940"/>
            <a:chExt cx="4214842" cy="1514034"/>
          </a:xfrm>
        </p:grpSpPr>
        <p:sp>
          <p:nvSpPr>
            <p:cNvPr id="15" name="TextBox 14"/>
            <p:cNvSpPr txBox="1"/>
            <p:nvPr/>
          </p:nvSpPr>
          <p:spPr>
            <a:xfrm>
              <a:off x="6572264" y="3066168"/>
              <a:ext cx="22145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latin typeface="Calibri" pitchFamily="34" charset="0"/>
                  <a:cs typeface="Calibri" pitchFamily="34" charset="0"/>
                </a:rPr>
                <a:t>Stainless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i="1" dirty="0" smtClean="0">
                  <a:latin typeface="Calibri" pitchFamily="34" charset="0"/>
                  <a:cs typeface="Calibri" pitchFamily="34" charset="0"/>
                </a:rPr>
                <a:t>steel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homogen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dari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besi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krom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600" b="1" dirty="0" err="1" smtClean="0">
                  <a:latin typeface="Calibri" pitchFamily="34" charset="0"/>
                  <a:cs typeface="Calibri" pitchFamily="34" charset="0"/>
                </a:rPr>
                <a:t>nikel</a:t>
              </a:r>
              <a:r>
                <a:rPr lang="en-US" sz="1600" b="1" dirty="0" smtClean="0">
                  <a:latin typeface="Calibri" pitchFamily="34" charset="0"/>
                  <a:cs typeface="Calibri" pitchFamily="34" charset="0"/>
                </a:rPr>
                <a:t>. </a:t>
              </a:r>
              <a:endParaRPr lang="en-US" sz="1600" b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050" name="Picture 2" descr="C:\Users\TYH\Downloads\pot-554068_960_72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2928940"/>
              <a:ext cx="1980000" cy="1313813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5110790" y="4196753"/>
              <a:ext cx="14287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672247"/>
            <a:ext cx="4071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Campuran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heterogen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yaitu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campuran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zat-zat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penyusunnya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terlarut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secara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merata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sehingga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menimbulkan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endapan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14876" y="571486"/>
            <a:ext cx="3786214" cy="3442295"/>
            <a:chOff x="4714876" y="857238"/>
            <a:chExt cx="3786214" cy="3442295"/>
          </a:xfrm>
        </p:grpSpPr>
        <p:sp>
          <p:nvSpPr>
            <p:cNvPr id="10" name="TextBox 9"/>
            <p:cNvSpPr txBox="1"/>
            <p:nvPr/>
          </p:nvSpPr>
          <p:spPr>
            <a:xfrm>
              <a:off x="6029348" y="3505574"/>
              <a:ext cx="24003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714876" y="857238"/>
              <a:ext cx="3786214" cy="3442295"/>
              <a:chOff x="4714876" y="500048"/>
              <a:chExt cx="3786214" cy="34422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714876" y="3357568"/>
                <a:ext cx="37862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Campuran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heterogen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antara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batu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pasir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,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dan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semen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pada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bahan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bangunan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3074" name="Picture 2" descr="C:\Users\TYH\Downloads\concrete-254181_960_720.jpg"/>
              <p:cNvPicPr>
                <a:picLocks noChangeAspect="1" noChangeArrowheads="1"/>
              </p:cNvPicPr>
              <p:nvPr/>
            </p:nvPicPr>
            <p:blipFill>
              <a:blip r:embed="rId2"/>
              <a:srcRect l="13889" t="18055" r="13889" b="31944"/>
              <a:stretch>
                <a:fillRect/>
              </a:stretch>
            </p:blipFill>
            <p:spPr bwMode="auto">
              <a:xfrm>
                <a:off x="4714876" y="500048"/>
                <a:ext cx="3714776" cy="25717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9" name="Rectangle 8"/>
          <p:cNvSpPr/>
          <p:nvPr/>
        </p:nvSpPr>
        <p:spPr>
          <a:xfrm>
            <a:off x="285720" y="2151896"/>
            <a:ext cx="4071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Terlihat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adanya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batas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antara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zat-zat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bercampur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secara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heterogen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720" y="2996247"/>
            <a:ext cx="4071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Contohnya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campuran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batu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pasir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semen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pada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bahan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bangunan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2132151"/>
            <a:ext cx="2530411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tunggal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dibedakan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unsur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senyawa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9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13" name="Picture 12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3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3.9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997955" y="1827569"/>
            <a:ext cx="641086" cy="1807529"/>
            <a:chOff x="2997955" y="1199984"/>
            <a:chExt cx="641086" cy="1807529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2997955" y="1999909"/>
              <a:ext cx="421917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9870" y="1199984"/>
              <a:ext cx="2" cy="1800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423016" y="1199984"/>
              <a:ext cx="2160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19870" y="3007513"/>
              <a:ext cx="21602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635896" y="843558"/>
            <a:ext cx="4936636" cy="1584176"/>
            <a:chOff x="3635896" y="843558"/>
            <a:chExt cx="4936636" cy="1584176"/>
          </a:xfrm>
        </p:grpSpPr>
        <p:sp>
          <p:nvSpPr>
            <p:cNvPr id="6" name="Rectangle 5"/>
            <p:cNvSpPr/>
            <p:nvPr/>
          </p:nvSpPr>
          <p:spPr>
            <a:xfrm>
              <a:off x="3635896" y="1227405"/>
              <a:ext cx="4936636" cy="1200329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Unsur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tunggal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yang paling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sederhana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Unsur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tidak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diuraikan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lagi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komponen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lebih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kecil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39041" y="843558"/>
              <a:ext cx="1148983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Unsur</a:t>
              </a:r>
              <a:endParaRPr lang="en-US" sz="2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35895" y="2627495"/>
            <a:ext cx="4936637" cy="1600439"/>
            <a:chOff x="3635895" y="2627495"/>
            <a:chExt cx="4936637" cy="1600439"/>
          </a:xfrm>
        </p:grpSpPr>
        <p:sp>
          <p:nvSpPr>
            <p:cNvPr id="7" name="Rectangle 6"/>
            <p:cNvSpPr/>
            <p:nvPr/>
          </p:nvSpPr>
          <p:spPr>
            <a:xfrm>
              <a:off x="3635895" y="3027605"/>
              <a:ext cx="4936637" cy="1200329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Senyawa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merupakan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terdiri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dari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dua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unsur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atau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lebih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Senyawa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dapat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diuraikan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kembali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lebih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sederhana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melalui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reaksi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</a:rPr>
                <a:t>kimia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35895" y="2627495"/>
              <a:ext cx="1440161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Senyawa</a:t>
              </a:r>
              <a:endParaRPr lang="en-US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79512" y="267494"/>
            <a:ext cx="4248472" cy="4233082"/>
            <a:chOff x="179512" y="267494"/>
            <a:chExt cx="4248472" cy="4233082"/>
          </a:xfrm>
        </p:grpSpPr>
        <p:sp>
          <p:nvSpPr>
            <p:cNvPr id="5" name="Rounded Rectangle 4"/>
            <p:cNvSpPr/>
            <p:nvPr/>
          </p:nvSpPr>
          <p:spPr>
            <a:xfrm>
              <a:off x="179512" y="467549"/>
              <a:ext cx="4248472" cy="4033027"/>
            </a:xfrm>
            <a:prstGeom prst="round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03698" y="267494"/>
              <a:ext cx="1872158" cy="4001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Contoh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unsur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: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5537" y="882156"/>
            <a:ext cx="1800200" cy="1586091"/>
            <a:chOff x="395537" y="882156"/>
            <a:chExt cx="1800200" cy="1586091"/>
          </a:xfrm>
        </p:grpSpPr>
        <p:pic>
          <p:nvPicPr>
            <p:cNvPr id="10" name="Picture 3" descr="C:\Documents and Settings\Administrator\My Documents\13. Buping SD Kelas V (FINAL)\QR Code Buping 5\TEMA 9\ema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7" y="882156"/>
              <a:ext cx="1800200" cy="1216759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611560" y="2098915"/>
              <a:ext cx="1431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Emas</a:t>
              </a:r>
              <a:endParaRPr lang="en-US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05721" y="873395"/>
            <a:ext cx="1706239" cy="1596832"/>
            <a:chOff x="2505721" y="887230"/>
            <a:chExt cx="1706239" cy="1596832"/>
          </a:xfrm>
        </p:grpSpPr>
        <p:pic>
          <p:nvPicPr>
            <p:cNvPr id="9" name="Picture 2" descr="C:\Documents and Settings\Administrator\My Documents\13. Buping SD Kelas V (FINAL)\QR Code Buping 5\TEMA 9\S-shutterstock_4204902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5721" y="887230"/>
              <a:ext cx="1706239" cy="1197922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2642914" y="2114730"/>
              <a:ext cx="1431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Belerang</a:t>
              </a:r>
              <a:endParaRPr lang="en-US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7544" y="2456257"/>
            <a:ext cx="1575868" cy="1863081"/>
            <a:chOff x="467544" y="2456257"/>
            <a:chExt cx="1575868" cy="18630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456257"/>
              <a:ext cx="1575868" cy="149163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11560" y="3950006"/>
              <a:ext cx="1431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Tembaga</a:t>
              </a:r>
              <a:endParaRPr lang="en-US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95736" y="2684408"/>
            <a:ext cx="2116008" cy="1634930"/>
            <a:chOff x="2195736" y="2684408"/>
            <a:chExt cx="2116008" cy="1634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89"/>
            <a:stretch/>
          </p:blipFill>
          <p:spPr>
            <a:xfrm>
              <a:off x="2195736" y="2684408"/>
              <a:ext cx="2116008" cy="118348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42914" y="3950006"/>
              <a:ext cx="1431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Perak</a:t>
              </a:r>
              <a:endParaRPr lang="en-US" b="1" dirty="0"/>
            </a:p>
          </p:txBody>
        </p:sp>
      </p:grpSp>
      <p:grpSp>
        <p:nvGrpSpPr>
          <p:cNvPr id="21507" name="Group 21506"/>
          <p:cNvGrpSpPr/>
          <p:nvPr/>
        </p:nvGrpSpPr>
        <p:grpSpPr>
          <a:xfrm>
            <a:off x="4644008" y="267494"/>
            <a:ext cx="4248472" cy="4479303"/>
            <a:chOff x="4644008" y="267494"/>
            <a:chExt cx="4248472" cy="4479303"/>
          </a:xfrm>
        </p:grpSpPr>
        <p:sp>
          <p:nvSpPr>
            <p:cNvPr id="3" name="TextBox 2"/>
            <p:cNvSpPr txBox="1"/>
            <p:nvPr/>
          </p:nvSpPr>
          <p:spPr>
            <a:xfrm>
              <a:off x="5724128" y="4500576"/>
              <a:ext cx="24003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shutterstock.com, wikipedia.org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644008" y="267494"/>
              <a:ext cx="4248472" cy="4233082"/>
              <a:chOff x="4644008" y="267494"/>
              <a:chExt cx="4248472" cy="4233082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4644008" y="467549"/>
                <a:ext cx="4248472" cy="4033027"/>
              </a:xfrm>
              <a:prstGeom prst="roundRect">
                <a:avLst/>
              </a:prstGeom>
              <a:noFill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580112" y="267494"/>
                <a:ext cx="2160240" cy="40011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Contoh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b="1" dirty="0" err="1" smtClean="0">
                    <a:latin typeface="Calibri" pitchFamily="34" charset="0"/>
                    <a:cs typeface="Calibri" pitchFamily="34" charset="0"/>
                  </a:rPr>
                  <a:t>senyawa</a:t>
                </a:r>
                <a:r>
                  <a:rPr lang="en-US" sz="2000" b="1" dirty="0" smtClean="0">
                    <a:latin typeface="Calibri" pitchFamily="34" charset="0"/>
                    <a:cs typeface="Calibri" pitchFamily="34" charset="0"/>
                  </a:rPr>
                  <a:t>:</a:t>
                </a:r>
                <a:endParaRPr lang="en-US" sz="2000" b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897695" y="679499"/>
            <a:ext cx="1471011" cy="2252291"/>
            <a:chOff x="4897695" y="679499"/>
            <a:chExt cx="1471011" cy="2252291"/>
          </a:xfrm>
        </p:grpSpPr>
        <p:pic>
          <p:nvPicPr>
            <p:cNvPr id="21506" name="Picture 2" descr="C:\Users\TYH\Downloads\water-1585192_960_720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5551" b="9342"/>
            <a:stretch/>
          </p:blipFill>
          <p:spPr bwMode="auto">
            <a:xfrm>
              <a:off x="4942855" y="679499"/>
              <a:ext cx="1425851" cy="1820243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4897695" y="2562458"/>
              <a:ext cx="1431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Air</a:t>
              </a:r>
              <a:endParaRPr lang="en-US" b="1" dirty="0"/>
            </a:p>
          </p:txBody>
        </p:sp>
      </p:grpSp>
      <p:grpSp>
        <p:nvGrpSpPr>
          <p:cNvPr id="21504" name="Group 21503"/>
          <p:cNvGrpSpPr/>
          <p:nvPr/>
        </p:nvGrpSpPr>
        <p:grpSpPr>
          <a:xfrm>
            <a:off x="6426941" y="1110131"/>
            <a:ext cx="2296200" cy="1758943"/>
            <a:chOff x="6426941" y="1110131"/>
            <a:chExt cx="2296200" cy="175894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26941" y="1110131"/>
              <a:ext cx="2296200" cy="1368152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6876256" y="2499742"/>
              <a:ext cx="1431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Gula</a:t>
              </a:r>
              <a:endParaRPr lang="en-US" b="1" dirty="0"/>
            </a:p>
          </p:txBody>
        </p:sp>
      </p:grpSp>
      <p:grpSp>
        <p:nvGrpSpPr>
          <p:cNvPr id="21505" name="Group 21504"/>
          <p:cNvGrpSpPr/>
          <p:nvPr/>
        </p:nvGrpSpPr>
        <p:grpSpPr>
          <a:xfrm>
            <a:off x="5640567" y="3080916"/>
            <a:ext cx="2531833" cy="1075010"/>
            <a:chOff x="5640567" y="3080916"/>
            <a:chExt cx="2531833" cy="10750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567" y="3080916"/>
              <a:ext cx="1593655" cy="107501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09118" y="3683228"/>
              <a:ext cx="1263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Garam</a:t>
              </a:r>
              <a:endParaRPr lang="en-US" b="1" dirty="0"/>
            </a:p>
          </p:txBody>
        </p:sp>
      </p:grpSp>
      <p:pic>
        <p:nvPicPr>
          <p:cNvPr id="36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2132151"/>
            <a:ext cx="2530411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Campuran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dibedakan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campuran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homogen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heterogen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997955" y="1827569"/>
            <a:ext cx="641086" cy="1807529"/>
            <a:chOff x="2997955" y="1199984"/>
            <a:chExt cx="641086" cy="1807529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2997955" y="1999909"/>
              <a:ext cx="421917" cy="1"/>
            </a:xfrm>
            <a:prstGeom prst="line">
              <a:avLst/>
            </a:prstGeom>
            <a:ln w="381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9870" y="1199984"/>
              <a:ext cx="2" cy="1800200"/>
            </a:xfrm>
            <a:prstGeom prst="line">
              <a:avLst/>
            </a:prstGeom>
            <a:ln w="381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423016" y="1199984"/>
              <a:ext cx="216025" cy="0"/>
            </a:xfrm>
            <a:prstGeom prst="line">
              <a:avLst/>
            </a:prstGeom>
            <a:ln w="381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19870" y="3007513"/>
              <a:ext cx="216025" cy="0"/>
            </a:xfrm>
            <a:prstGeom prst="line">
              <a:avLst/>
            </a:prstGeom>
            <a:ln w="38100">
              <a:solidFill>
                <a:srgbClr val="66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635896" y="843558"/>
            <a:ext cx="4936636" cy="1307177"/>
            <a:chOff x="3635896" y="843558"/>
            <a:chExt cx="4936636" cy="1307177"/>
          </a:xfrm>
        </p:grpSpPr>
        <p:sp>
          <p:nvSpPr>
            <p:cNvPr id="6" name="Rectangle 5"/>
            <p:cNvSpPr/>
            <p:nvPr/>
          </p:nvSpPr>
          <p:spPr>
            <a:xfrm>
              <a:off x="3635896" y="1227405"/>
              <a:ext cx="4936636" cy="923330"/>
            </a:xfrm>
            <a:prstGeom prst="rect">
              <a:avLst/>
            </a:prstGeom>
            <a:ln w="28575">
              <a:solidFill>
                <a:srgbClr val="6699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b="1" dirty="0" err="1" smtClean="0"/>
                <a:t>Campuran</a:t>
              </a:r>
              <a:r>
                <a:rPr lang="en-US" b="1" dirty="0" smtClean="0"/>
                <a:t> </a:t>
              </a:r>
              <a:r>
                <a:rPr lang="en-US" b="1" dirty="0" err="1"/>
                <a:t>dua</a:t>
              </a:r>
              <a:r>
                <a:rPr lang="en-US" b="1" dirty="0"/>
                <a:t> </a:t>
              </a:r>
              <a:r>
                <a:rPr lang="en-US" b="1" dirty="0" err="1"/>
                <a:t>jenis</a:t>
              </a:r>
              <a:r>
                <a:rPr lang="en-US" b="1" dirty="0"/>
                <a:t> </a:t>
              </a:r>
              <a:r>
                <a:rPr lang="en-US" b="1" dirty="0" err="1"/>
                <a:t>zat</a:t>
              </a:r>
              <a:r>
                <a:rPr lang="en-US" b="1" dirty="0"/>
                <a:t> </a:t>
              </a:r>
              <a:r>
                <a:rPr lang="en-US" b="1" dirty="0" err="1"/>
                <a:t>atau</a:t>
              </a:r>
              <a:r>
                <a:rPr lang="en-US" b="1" dirty="0"/>
                <a:t> </a:t>
              </a:r>
              <a:r>
                <a:rPr lang="en-US" b="1" dirty="0" err="1"/>
                <a:t>lebih</a:t>
              </a:r>
              <a:r>
                <a:rPr lang="en-US" b="1" dirty="0"/>
                <a:t> yang </a:t>
              </a:r>
              <a:r>
                <a:rPr lang="en-US" b="1" dirty="0" err="1"/>
                <a:t>komposisinya</a:t>
              </a:r>
              <a:r>
                <a:rPr lang="en-US" b="1" dirty="0"/>
                <a:t> </a:t>
              </a:r>
              <a:r>
                <a:rPr lang="en-US" b="1" dirty="0" err="1"/>
                <a:t>merata</a:t>
              </a:r>
              <a:r>
                <a:rPr lang="en-US" b="1" dirty="0" smtClean="0"/>
                <a:t>.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n-US" b="1" dirty="0" err="1" smtClean="0"/>
                <a:t>Disebut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juga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larutan</a:t>
              </a:r>
              <a:r>
                <a:rPr lang="en-US" b="1" dirty="0" smtClean="0"/>
                <a:t>.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39041" y="843558"/>
              <a:ext cx="2805167" cy="400110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6699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Campuran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homogen</a:t>
              </a:r>
              <a:endParaRPr lang="en-US" sz="2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35895" y="2571750"/>
            <a:ext cx="4936637" cy="1600439"/>
            <a:chOff x="3635895" y="2627495"/>
            <a:chExt cx="4936637" cy="1600439"/>
          </a:xfrm>
        </p:grpSpPr>
        <p:sp>
          <p:nvSpPr>
            <p:cNvPr id="7" name="Rectangle 6"/>
            <p:cNvSpPr/>
            <p:nvPr/>
          </p:nvSpPr>
          <p:spPr>
            <a:xfrm>
              <a:off x="3635895" y="3027605"/>
              <a:ext cx="4936637" cy="1200329"/>
            </a:xfrm>
            <a:prstGeom prst="rect">
              <a:avLst/>
            </a:prstGeom>
            <a:ln>
              <a:solidFill>
                <a:srgbClr val="6699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en-US" b="1" dirty="0" err="1" smtClean="0"/>
                <a:t>Campuran</a:t>
              </a:r>
              <a:r>
                <a:rPr lang="en-US" b="1" dirty="0" smtClean="0"/>
                <a:t> </a:t>
              </a:r>
              <a:r>
                <a:rPr lang="en-US" b="1" dirty="0" err="1"/>
                <a:t>dua</a:t>
              </a:r>
              <a:r>
                <a:rPr lang="en-US" b="1" dirty="0"/>
                <a:t> </a:t>
              </a:r>
              <a:r>
                <a:rPr lang="en-US" b="1" dirty="0" err="1"/>
                <a:t>zat</a:t>
              </a:r>
              <a:r>
                <a:rPr lang="en-US" b="1" dirty="0"/>
                <a:t> </a:t>
              </a:r>
              <a:r>
                <a:rPr lang="en-US" b="1" dirty="0" err="1"/>
                <a:t>atau</a:t>
              </a:r>
              <a:r>
                <a:rPr lang="en-US" b="1" dirty="0"/>
                <a:t> </a:t>
              </a:r>
              <a:r>
                <a:rPr lang="en-US" b="1" dirty="0" err="1"/>
                <a:t>lebih</a:t>
              </a:r>
              <a:r>
                <a:rPr lang="en-US" b="1" dirty="0"/>
                <a:t> yang </a:t>
              </a:r>
              <a:r>
                <a:rPr lang="en-US" b="1" dirty="0" err="1"/>
                <a:t>komposisinya</a:t>
              </a:r>
              <a:r>
                <a:rPr lang="en-US" b="1" dirty="0"/>
                <a:t> </a:t>
              </a:r>
              <a:r>
                <a:rPr lang="en-US" b="1" dirty="0" err="1"/>
                <a:t>tidak</a:t>
              </a:r>
              <a:r>
                <a:rPr lang="en-US" b="1" dirty="0"/>
                <a:t> </a:t>
              </a:r>
              <a:r>
                <a:rPr lang="en-US" b="1" dirty="0" err="1"/>
                <a:t>merata</a:t>
              </a:r>
              <a:r>
                <a:rPr lang="en-US" b="1" dirty="0" smtClean="0"/>
                <a:t>.</a:t>
              </a:r>
            </a:p>
            <a:p>
              <a:pPr marL="285750" lvl="0" indent="-285750">
                <a:buFont typeface="Wingdings" pitchFamily="2" charset="2"/>
                <a:buChar char="§"/>
              </a:pPr>
              <a:r>
                <a:rPr lang="en-US" b="1" dirty="0" err="1">
                  <a:cs typeface="Calibri" pitchFamily="34" charset="0"/>
                </a:rPr>
                <a:t>Terlihat</a:t>
              </a:r>
              <a:r>
                <a:rPr lang="en-US" b="1" dirty="0">
                  <a:cs typeface="Calibri" pitchFamily="34" charset="0"/>
                </a:rPr>
                <a:t> </a:t>
              </a:r>
              <a:r>
                <a:rPr lang="en-US" b="1" dirty="0" err="1">
                  <a:cs typeface="Calibri" pitchFamily="34" charset="0"/>
                </a:rPr>
                <a:t>adanya</a:t>
              </a:r>
              <a:r>
                <a:rPr lang="en-US" b="1" dirty="0">
                  <a:cs typeface="Calibri" pitchFamily="34" charset="0"/>
                </a:rPr>
                <a:t> </a:t>
              </a:r>
              <a:r>
                <a:rPr lang="en-US" b="1" dirty="0" err="1">
                  <a:cs typeface="Calibri" pitchFamily="34" charset="0"/>
                </a:rPr>
                <a:t>batas</a:t>
              </a:r>
              <a:r>
                <a:rPr lang="en-US" b="1" dirty="0">
                  <a:cs typeface="Calibri" pitchFamily="34" charset="0"/>
                </a:rPr>
                <a:t> </a:t>
              </a:r>
              <a:r>
                <a:rPr lang="en-US" b="1" dirty="0" err="1">
                  <a:cs typeface="Calibri" pitchFamily="34" charset="0"/>
                </a:rPr>
                <a:t>antara</a:t>
              </a:r>
              <a:r>
                <a:rPr lang="en-US" b="1" dirty="0">
                  <a:cs typeface="Calibri" pitchFamily="34" charset="0"/>
                </a:rPr>
                <a:t> </a:t>
              </a:r>
              <a:r>
                <a:rPr lang="en-US" b="1" dirty="0" err="1">
                  <a:cs typeface="Calibri" pitchFamily="34" charset="0"/>
                </a:rPr>
                <a:t>zat-zat</a:t>
              </a:r>
              <a:r>
                <a:rPr lang="en-US" b="1" dirty="0">
                  <a:cs typeface="Calibri" pitchFamily="34" charset="0"/>
                </a:rPr>
                <a:t> yang </a:t>
              </a:r>
              <a:r>
                <a:rPr lang="en-US" b="1" dirty="0" err="1">
                  <a:cs typeface="Calibri" pitchFamily="34" charset="0"/>
                </a:rPr>
                <a:t>bercampur</a:t>
              </a:r>
              <a:r>
                <a:rPr lang="en-US" b="1" dirty="0">
                  <a:cs typeface="Calibri" pitchFamily="34" charset="0"/>
                </a:rPr>
                <a:t> </a:t>
              </a:r>
              <a:r>
                <a:rPr lang="en-US" b="1" dirty="0" err="1">
                  <a:cs typeface="Calibri" pitchFamily="34" charset="0"/>
                </a:rPr>
                <a:t>secara</a:t>
              </a:r>
              <a:r>
                <a:rPr lang="en-US" b="1" dirty="0">
                  <a:cs typeface="Calibri" pitchFamily="34" charset="0"/>
                </a:rPr>
                <a:t> </a:t>
              </a:r>
              <a:r>
                <a:rPr lang="en-US" b="1" dirty="0" err="1">
                  <a:cs typeface="Calibri" pitchFamily="34" charset="0"/>
                </a:rPr>
                <a:t>heterogen</a:t>
              </a:r>
              <a:r>
                <a:rPr lang="en-US" b="1" dirty="0">
                  <a:cs typeface="Calibri" pitchFamily="34" charset="0"/>
                </a:rPr>
                <a:t>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35895" y="2627495"/>
              <a:ext cx="2808313" cy="40011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Campuran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heterogen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6445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79512" y="207680"/>
            <a:ext cx="4248472" cy="4292896"/>
            <a:chOff x="179512" y="207680"/>
            <a:chExt cx="4248472" cy="4292896"/>
          </a:xfrm>
        </p:grpSpPr>
        <p:sp>
          <p:nvSpPr>
            <p:cNvPr id="5" name="Rounded Rectangle 4"/>
            <p:cNvSpPr/>
            <p:nvPr/>
          </p:nvSpPr>
          <p:spPr>
            <a:xfrm>
              <a:off x="179512" y="467549"/>
              <a:ext cx="4248472" cy="4033027"/>
            </a:xfrm>
            <a:prstGeom prst="round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5616" y="207680"/>
              <a:ext cx="2693039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Contoh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homogen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504" name="Group 21503"/>
          <p:cNvGrpSpPr/>
          <p:nvPr/>
        </p:nvGrpSpPr>
        <p:grpSpPr>
          <a:xfrm>
            <a:off x="395536" y="975988"/>
            <a:ext cx="1975487" cy="1595762"/>
            <a:chOff x="395536" y="975988"/>
            <a:chExt cx="1975487" cy="159576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5536" y="975988"/>
              <a:ext cx="1975487" cy="130773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547861" y="2202418"/>
              <a:ext cx="1647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Air </a:t>
              </a:r>
              <a:r>
                <a:rPr lang="en-US" b="1" dirty="0" err="1" smtClean="0"/>
                <a:t>teh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manis</a:t>
              </a:r>
              <a:endParaRPr lang="en-US" b="1" dirty="0"/>
            </a:p>
          </p:txBody>
        </p:sp>
      </p:grpSp>
      <p:grpSp>
        <p:nvGrpSpPr>
          <p:cNvPr id="21505" name="Group 21504"/>
          <p:cNvGrpSpPr/>
          <p:nvPr/>
        </p:nvGrpSpPr>
        <p:grpSpPr>
          <a:xfrm>
            <a:off x="2555776" y="1126568"/>
            <a:ext cx="1431852" cy="2307537"/>
            <a:chOff x="2555776" y="1126568"/>
            <a:chExt cx="1431852" cy="230753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39654" y="1126568"/>
              <a:ext cx="864096" cy="1639193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2555776" y="2787774"/>
              <a:ext cx="1431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Larutan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garam</a:t>
              </a:r>
              <a:endParaRPr lang="en-US" b="1" dirty="0"/>
            </a:p>
          </p:txBody>
        </p:sp>
      </p:grpSp>
      <p:grpSp>
        <p:nvGrpSpPr>
          <p:cNvPr id="21508" name="Group 21507"/>
          <p:cNvGrpSpPr/>
          <p:nvPr/>
        </p:nvGrpSpPr>
        <p:grpSpPr>
          <a:xfrm>
            <a:off x="4355976" y="174270"/>
            <a:ext cx="4536504" cy="4572527"/>
            <a:chOff x="4355976" y="174270"/>
            <a:chExt cx="4536504" cy="4572527"/>
          </a:xfrm>
        </p:grpSpPr>
        <p:sp>
          <p:nvSpPr>
            <p:cNvPr id="3" name="TextBox 2"/>
            <p:cNvSpPr txBox="1"/>
            <p:nvPr/>
          </p:nvSpPr>
          <p:spPr>
            <a:xfrm>
              <a:off x="4355976" y="4500576"/>
              <a:ext cx="37684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,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shutterstock.com, wikipedia.org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644008" y="467549"/>
              <a:ext cx="4248472" cy="4033027"/>
            </a:xfrm>
            <a:prstGeom prst="round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77760" y="174270"/>
              <a:ext cx="2693039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Contoh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heterogen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1507" name="Group 21506"/>
          <p:cNvGrpSpPr/>
          <p:nvPr/>
        </p:nvGrpSpPr>
        <p:grpSpPr>
          <a:xfrm>
            <a:off x="593277" y="2867911"/>
            <a:ext cx="2242223" cy="1392202"/>
            <a:chOff x="593277" y="2867911"/>
            <a:chExt cx="2242223" cy="13922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" t="6056" r="44650"/>
            <a:stretch/>
          </p:blipFill>
          <p:spPr>
            <a:xfrm>
              <a:off x="593277" y="2867911"/>
              <a:ext cx="940653" cy="139220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403648" y="3611822"/>
              <a:ext cx="14318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Larutan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oralit</a:t>
              </a:r>
              <a:endParaRPr lang="en-US" b="1" dirty="0"/>
            </a:p>
          </p:txBody>
        </p:sp>
      </p:grpSp>
      <p:grpSp>
        <p:nvGrpSpPr>
          <p:cNvPr id="21509" name="Group 21508"/>
          <p:cNvGrpSpPr/>
          <p:nvPr/>
        </p:nvGrpSpPr>
        <p:grpSpPr>
          <a:xfrm>
            <a:off x="5004048" y="1131590"/>
            <a:ext cx="1431852" cy="1593468"/>
            <a:chOff x="5004048" y="1131590"/>
            <a:chExt cx="1431852" cy="15934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6" t="17151" r="24604" b="12499"/>
            <a:stretch/>
          </p:blipFill>
          <p:spPr>
            <a:xfrm>
              <a:off x="5004699" y="1131590"/>
              <a:ext cx="1274818" cy="116026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04048" y="2355726"/>
              <a:ext cx="1431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Bubur</a:t>
              </a:r>
              <a:endParaRPr lang="en-US" b="1" dirty="0"/>
            </a:p>
          </p:txBody>
        </p:sp>
      </p:grpSp>
      <p:grpSp>
        <p:nvGrpSpPr>
          <p:cNvPr id="21510" name="Group 21509"/>
          <p:cNvGrpSpPr/>
          <p:nvPr/>
        </p:nvGrpSpPr>
        <p:grpSpPr>
          <a:xfrm>
            <a:off x="6776318" y="926257"/>
            <a:ext cx="1845168" cy="2147808"/>
            <a:chOff x="6776318" y="926257"/>
            <a:chExt cx="1845168" cy="214780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0" r="19453"/>
            <a:stretch/>
          </p:blipFill>
          <p:spPr>
            <a:xfrm>
              <a:off x="7092280" y="926257"/>
              <a:ext cx="799930" cy="1501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6776318" y="2427734"/>
              <a:ext cx="1845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Campuran</a:t>
              </a:r>
              <a:r>
                <a:rPr lang="en-US" b="1" dirty="0" smtClean="0"/>
                <a:t> air </a:t>
              </a:r>
              <a:r>
                <a:rPr lang="en-US" b="1" dirty="0" err="1" smtClean="0"/>
                <a:t>dan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minyak</a:t>
              </a:r>
              <a:endParaRPr lang="en-US" b="1" dirty="0"/>
            </a:p>
          </p:txBody>
        </p:sp>
      </p:grpSp>
      <p:grpSp>
        <p:nvGrpSpPr>
          <p:cNvPr id="21511" name="Group 21510"/>
          <p:cNvGrpSpPr/>
          <p:nvPr/>
        </p:nvGrpSpPr>
        <p:grpSpPr>
          <a:xfrm>
            <a:off x="5148064" y="2897673"/>
            <a:ext cx="3141312" cy="1420935"/>
            <a:chOff x="5148064" y="2897673"/>
            <a:chExt cx="3141312" cy="142093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2897673"/>
              <a:ext cx="1511465" cy="14209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444208" y="3681595"/>
              <a:ext cx="1845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Adonan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kue</a:t>
              </a:r>
              <a:endParaRPr lang="en-US" b="1" dirty="0"/>
            </a:p>
          </p:txBody>
        </p:sp>
      </p:grpSp>
      <p:pic>
        <p:nvPicPr>
          <p:cNvPr id="39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5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805" y="915566"/>
            <a:ext cx="396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Campuran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homogen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heterogen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dipisahkan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hingga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zat-zat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penyusunnya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terpisah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" name="Chevron 1"/>
          <p:cNvSpPr/>
          <p:nvPr/>
        </p:nvSpPr>
        <p:spPr>
          <a:xfrm>
            <a:off x="0" y="144016"/>
            <a:ext cx="3923928" cy="627534"/>
          </a:xfrm>
          <a:prstGeom prst="chevr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chemeClr val="bg1"/>
                </a:solidFill>
              </a:rPr>
              <a:t>Pemisahan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Campuran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195486"/>
            <a:ext cx="1990883" cy="4510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2643758"/>
            <a:ext cx="1814253" cy="707886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Pemisahan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Campuran</a:t>
            </a:r>
            <a:endParaRPr lang="en-US" sz="20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2195736" y="2283718"/>
            <a:ext cx="562011" cy="2088232"/>
            <a:chOff x="2195736" y="2283718"/>
            <a:chExt cx="562011" cy="208823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195736" y="3003798"/>
              <a:ext cx="273979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469715" y="2283718"/>
              <a:ext cx="0" cy="2088232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69715" y="2283718"/>
              <a:ext cx="273979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69715" y="3003798"/>
              <a:ext cx="273979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69715" y="3723878"/>
              <a:ext cx="273979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483768" y="4371950"/>
              <a:ext cx="273979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756054" y="2067694"/>
            <a:ext cx="210397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Penyaringan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743694" y="2787774"/>
            <a:ext cx="211633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Pengkristalan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756054" y="3507854"/>
            <a:ext cx="210397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Penyulingan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771800" y="4171895"/>
            <a:ext cx="2103978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Pengendapan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878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 animBg="1"/>
      <p:bldP spid="22" grpId="0" animBg="1"/>
      <p:bldP spid="23" grpId="0" animBg="1"/>
      <p:bldP spid="24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889596" y="915566"/>
            <a:ext cx="4058668" cy="3770972"/>
            <a:chOff x="2889596" y="915566"/>
            <a:chExt cx="4058668" cy="37709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94"/>
            <a:stretch/>
          </p:blipFill>
          <p:spPr>
            <a:xfrm>
              <a:off x="4575826" y="915566"/>
              <a:ext cx="2372438" cy="377097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89596" y="4318608"/>
              <a:ext cx="18264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vectorstock.com</a:t>
              </a:r>
              <a:endParaRPr lang="en-US" sz="1000" i="1" dirty="0"/>
            </a:p>
          </p:txBody>
        </p:sp>
      </p:grpSp>
      <p:sp>
        <p:nvSpPr>
          <p:cNvPr id="2" name="Chevron 1"/>
          <p:cNvSpPr/>
          <p:nvPr/>
        </p:nvSpPr>
        <p:spPr>
          <a:xfrm>
            <a:off x="0" y="-20538"/>
            <a:ext cx="3923928" cy="627534"/>
          </a:xfrm>
          <a:prstGeom prst="chevr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chemeClr val="bg1"/>
                </a:solidFill>
              </a:rPr>
              <a:t>Pemisahan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</a:rPr>
              <a:t>Campuran</a:t>
            </a:r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21"/>
          <a:stretch/>
        </p:blipFill>
        <p:spPr>
          <a:xfrm>
            <a:off x="-1" y="2427734"/>
            <a:ext cx="2601565" cy="2715766"/>
          </a:xfrm>
          <a:prstGeom prst="rect">
            <a:avLst/>
          </a:prstGeom>
        </p:spPr>
      </p:pic>
      <p:pic>
        <p:nvPicPr>
          <p:cNvPr id="16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083389"/>
            <a:ext cx="3456384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Penyaringan</a:t>
            </a:r>
            <a:r>
              <a:rPr lang="en-US" b="1" dirty="0" smtClean="0">
                <a:solidFill>
                  <a:srgbClr val="0070C0"/>
                </a:solidFill>
              </a:rPr>
              <a:t>:</a:t>
            </a:r>
            <a:r>
              <a:rPr lang="en-US" b="1" dirty="0" smtClean="0"/>
              <a:t> </a:t>
            </a:r>
            <a:r>
              <a:rPr lang="en-US" b="1" dirty="0" err="1" smtClean="0"/>
              <a:t>memisahkan</a:t>
            </a:r>
            <a:r>
              <a:rPr lang="en-US" b="1" dirty="0" smtClean="0"/>
              <a:t> </a:t>
            </a:r>
            <a:r>
              <a:rPr lang="en-US" b="1" dirty="0" err="1" smtClean="0"/>
              <a:t>bagian-bagian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campuran</a:t>
            </a:r>
            <a:r>
              <a:rPr lang="en-US" b="1" dirty="0" smtClean="0"/>
              <a:t> </a:t>
            </a:r>
            <a:r>
              <a:rPr lang="en-US" b="1" dirty="0" err="1" smtClean="0"/>
              <a:t>menggunakan</a:t>
            </a:r>
            <a:r>
              <a:rPr lang="en-US" b="1" dirty="0" smtClean="0"/>
              <a:t> </a:t>
            </a:r>
            <a:r>
              <a:rPr lang="en-US" b="1" dirty="0" err="1" smtClean="0"/>
              <a:t>alat</a:t>
            </a:r>
            <a:r>
              <a:rPr lang="en-US" b="1" dirty="0"/>
              <a:t> </a:t>
            </a:r>
            <a:r>
              <a:rPr lang="en-US" b="1" dirty="0" err="1" smtClean="0"/>
              <a:t>berpori</a:t>
            </a:r>
            <a:r>
              <a:rPr lang="en-US" b="1" dirty="0" smtClean="0"/>
              <a:t> (</a:t>
            </a:r>
            <a:r>
              <a:rPr lang="en-US" b="1" dirty="0" err="1" smtClean="0"/>
              <a:t>penyaring</a:t>
            </a:r>
            <a:r>
              <a:rPr lang="en-US" b="1" dirty="0" smtClean="0"/>
              <a:t>).</a:t>
            </a:r>
            <a:endParaRPr lang="en-US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6165266" y="1707654"/>
            <a:ext cx="2154976" cy="792088"/>
            <a:chOff x="6165266" y="1707654"/>
            <a:chExt cx="2154976" cy="792088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6165266" y="1707654"/>
              <a:ext cx="936104" cy="36004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732240" y="1852322"/>
              <a:ext cx="1588002" cy="647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Kertas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saring</a:t>
              </a:r>
              <a:endParaRPr lang="en-US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72200" y="3653611"/>
            <a:ext cx="2160240" cy="646331"/>
            <a:chOff x="6372200" y="3653611"/>
            <a:chExt cx="2160240" cy="64633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372200" y="3911954"/>
              <a:ext cx="720080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732240" y="3653611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Hasil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penyaringan</a:t>
              </a:r>
              <a:endParaRPr lang="en-US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56176" y="701283"/>
            <a:ext cx="2304256" cy="770248"/>
            <a:chOff x="6156176" y="701283"/>
            <a:chExt cx="2304256" cy="770248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165266" y="915566"/>
              <a:ext cx="0" cy="555965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588224" y="701283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/>
                <a:t>Campuran</a:t>
              </a:r>
              <a:r>
                <a:rPr lang="en-US" b="1" dirty="0" smtClean="0"/>
                <a:t> yang </a:t>
              </a:r>
              <a:r>
                <a:rPr lang="en-US" b="1" dirty="0" err="1" smtClean="0"/>
                <a:t>disaring</a:t>
              </a:r>
              <a:endParaRPr lang="en-US" b="1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156176" y="925371"/>
              <a:ext cx="720080" cy="0"/>
            </a:xfrm>
            <a:prstGeom prst="line">
              <a:avLst/>
            </a:prstGeom>
            <a:ln w="28575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72000" y="25820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Skema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penyaringan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0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94720" y="285734"/>
            <a:ext cx="5257800" cy="4328802"/>
            <a:chOff x="3866840" y="133350"/>
            <a:chExt cx="5257800" cy="4328802"/>
          </a:xfrm>
        </p:grpSpPr>
        <p:sp>
          <p:nvSpPr>
            <p:cNvPr id="3" name="Oval 2"/>
            <p:cNvSpPr/>
            <p:nvPr/>
          </p:nvSpPr>
          <p:spPr>
            <a:xfrm>
              <a:off x="4191000" y="133350"/>
              <a:ext cx="4328802" cy="4328802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81220" y="2215536"/>
              <a:ext cx="36576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008000"/>
                  </a:solidFill>
                  <a:cs typeface="Calibri" pitchFamily="34" charset="0"/>
                </a:rPr>
                <a:t>Benda-Benda di </a:t>
              </a:r>
              <a:r>
                <a:rPr lang="en-US" sz="4000" b="1" dirty="0" err="1" smtClean="0">
                  <a:solidFill>
                    <a:srgbClr val="008000"/>
                  </a:solidFill>
                  <a:cs typeface="Calibri" pitchFamily="34" charset="0"/>
                </a:rPr>
                <a:t>Sekitar</a:t>
              </a:r>
              <a:r>
                <a:rPr lang="en-US" sz="4000" b="1" dirty="0" smtClean="0">
                  <a:solidFill>
                    <a:srgbClr val="008000"/>
                  </a:solidFill>
                  <a:cs typeface="Calibri" pitchFamily="34" charset="0"/>
                </a:rPr>
                <a:t> Kita</a:t>
              </a:r>
              <a:endParaRPr lang="en-US" sz="4000" b="1" dirty="0">
                <a:solidFill>
                  <a:srgbClr val="008000"/>
                </a:solidFill>
                <a:cs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66840" y="1495456"/>
              <a:ext cx="52578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Tema</a:t>
              </a:r>
              <a:r>
                <a:rPr lang="en-US" sz="400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 9</a:t>
              </a:r>
            </a:p>
          </p:txBody>
        </p:sp>
      </p:grpSp>
      <p:pic>
        <p:nvPicPr>
          <p:cNvPr id="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004" r="6461"/>
          <a:stretch/>
        </p:blipFill>
        <p:spPr>
          <a:xfrm>
            <a:off x="387480" y="483518"/>
            <a:ext cx="3928810" cy="38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2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1560" y="195486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Contoh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penyaringan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dalam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kehidupan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sehari-hari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78777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Menyaring</a:t>
            </a:r>
            <a:r>
              <a:rPr lang="en-US" b="1" dirty="0" smtClean="0"/>
              <a:t> </a:t>
            </a:r>
            <a:r>
              <a:rPr lang="en-US" b="1" dirty="0" err="1" smtClean="0"/>
              <a:t>pasir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bahan</a:t>
            </a:r>
            <a:r>
              <a:rPr lang="en-US" b="1" dirty="0" smtClean="0"/>
              <a:t> </a:t>
            </a:r>
            <a:r>
              <a:rPr lang="en-US" b="1" dirty="0" err="1" smtClean="0"/>
              <a:t>bangunan</a:t>
            </a:r>
            <a:endParaRPr lang="en-US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179512" y="987574"/>
            <a:ext cx="3312368" cy="1776868"/>
            <a:chOff x="179512" y="987574"/>
            <a:chExt cx="3312368" cy="17768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987574"/>
              <a:ext cx="2952328" cy="17495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3153326" y="987574"/>
              <a:ext cx="338554" cy="177686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shutterstock.com</a:t>
              </a:r>
              <a:endParaRPr lang="en-US" sz="1000" i="1" dirty="0"/>
            </a:p>
          </p:txBody>
        </p:sp>
      </p:grpSp>
      <p:sp>
        <p:nvSpPr>
          <p:cNvPr id="29" name="Freeform 28"/>
          <p:cNvSpPr/>
          <p:nvPr/>
        </p:nvSpPr>
        <p:spPr>
          <a:xfrm>
            <a:off x="138223" y="2573078"/>
            <a:ext cx="617353" cy="718751"/>
          </a:xfrm>
          <a:custGeom>
            <a:avLst/>
            <a:gdLst>
              <a:gd name="connsiteX0" fmla="*/ 148856 w 467833"/>
              <a:gd name="connsiteY0" fmla="*/ 0 h 616836"/>
              <a:gd name="connsiteX1" fmla="*/ 95693 w 467833"/>
              <a:gd name="connsiteY1" fmla="*/ 63795 h 616836"/>
              <a:gd name="connsiteX2" fmla="*/ 42530 w 467833"/>
              <a:gd name="connsiteY2" fmla="*/ 116958 h 616836"/>
              <a:gd name="connsiteX3" fmla="*/ 21265 w 467833"/>
              <a:gd name="connsiteY3" fmla="*/ 159488 h 616836"/>
              <a:gd name="connsiteX4" fmla="*/ 0 w 467833"/>
              <a:gd name="connsiteY4" fmla="*/ 223284 h 616836"/>
              <a:gd name="connsiteX5" fmla="*/ 31898 w 467833"/>
              <a:gd name="connsiteY5" fmla="*/ 414670 h 616836"/>
              <a:gd name="connsiteX6" fmla="*/ 42530 w 467833"/>
              <a:gd name="connsiteY6" fmla="*/ 446568 h 616836"/>
              <a:gd name="connsiteX7" fmla="*/ 106326 w 467833"/>
              <a:gd name="connsiteY7" fmla="*/ 489098 h 616836"/>
              <a:gd name="connsiteX8" fmla="*/ 170121 w 467833"/>
              <a:gd name="connsiteY8" fmla="*/ 510363 h 616836"/>
              <a:gd name="connsiteX9" fmla="*/ 202019 w 467833"/>
              <a:gd name="connsiteY9" fmla="*/ 499730 h 616836"/>
              <a:gd name="connsiteX10" fmla="*/ 202019 w 467833"/>
              <a:gd name="connsiteY10" fmla="*/ 393405 h 616836"/>
              <a:gd name="connsiteX11" fmla="*/ 138224 w 467833"/>
              <a:gd name="connsiteY11" fmla="*/ 372140 h 616836"/>
              <a:gd name="connsiteX12" fmla="*/ 127591 w 467833"/>
              <a:gd name="connsiteY12" fmla="*/ 552893 h 616836"/>
              <a:gd name="connsiteX13" fmla="*/ 148856 w 467833"/>
              <a:gd name="connsiteY13" fmla="*/ 584791 h 616836"/>
              <a:gd name="connsiteX14" fmla="*/ 180754 w 467833"/>
              <a:gd name="connsiteY14" fmla="*/ 595423 h 616836"/>
              <a:gd name="connsiteX15" fmla="*/ 212651 w 467833"/>
              <a:gd name="connsiteY15" fmla="*/ 616688 h 616836"/>
              <a:gd name="connsiteX16" fmla="*/ 393405 w 467833"/>
              <a:gd name="connsiteY16" fmla="*/ 595423 h 616836"/>
              <a:gd name="connsiteX17" fmla="*/ 467833 w 467833"/>
              <a:gd name="connsiteY17" fmla="*/ 552893 h 616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7833" h="616836">
                <a:moveTo>
                  <a:pt x="148856" y="0"/>
                </a:moveTo>
                <a:cubicBezTo>
                  <a:pt x="131135" y="21265"/>
                  <a:pt x="114313" y="43313"/>
                  <a:pt x="95693" y="63795"/>
                </a:cubicBezTo>
                <a:cubicBezTo>
                  <a:pt x="78835" y="82339"/>
                  <a:pt x="42530" y="116958"/>
                  <a:pt x="42530" y="116958"/>
                </a:cubicBezTo>
                <a:cubicBezTo>
                  <a:pt x="35442" y="131135"/>
                  <a:pt x="27151" y="144772"/>
                  <a:pt x="21265" y="159488"/>
                </a:cubicBezTo>
                <a:cubicBezTo>
                  <a:pt x="12940" y="180300"/>
                  <a:pt x="0" y="223284"/>
                  <a:pt x="0" y="223284"/>
                </a:cubicBezTo>
                <a:cubicBezTo>
                  <a:pt x="15665" y="442583"/>
                  <a:pt x="-12857" y="310239"/>
                  <a:pt x="31898" y="414670"/>
                </a:cubicBezTo>
                <a:cubicBezTo>
                  <a:pt x="36313" y="424972"/>
                  <a:pt x="34605" y="438643"/>
                  <a:pt x="42530" y="446568"/>
                </a:cubicBezTo>
                <a:cubicBezTo>
                  <a:pt x="60602" y="464640"/>
                  <a:pt x="82080" y="481016"/>
                  <a:pt x="106326" y="489098"/>
                </a:cubicBezTo>
                <a:lnTo>
                  <a:pt x="170121" y="510363"/>
                </a:lnTo>
                <a:cubicBezTo>
                  <a:pt x="180754" y="506819"/>
                  <a:pt x="194094" y="507655"/>
                  <a:pt x="202019" y="499730"/>
                </a:cubicBezTo>
                <a:cubicBezTo>
                  <a:pt x="223154" y="478595"/>
                  <a:pt x="208470" y="401699"/>
                  <a:pt x="202019" y="393405"/>
                </a:cubicBezTo>
                <a:cubicBezTo>
                  <a:pt x="188257" y="375711"/>
                  <a:pt x="138224" y="372140"/>
                  <a:pt x="138224" y="372140"/>
                </a:cubicBezTo>
                <a:cubicBezTo>
                  <a:pt x="92811" y="440255"/>
                  <a:pt x="102625" y="411423"/>
                  <a:pt x="127591" y="552893"/>
                </a:cubicBezTo>
                <a:cubicBezTo>
                  <a:pt x="129812" y="565477"/>
                  <a:pt x="138877" y="576808"/>
                  <a:pt x="148856" y="584791"/>
                </a:cubicBezTo>
                <a:cubicBezTo>
                  <a:pt x="157608" y="591792"/>
                  <a:pt x="170121" y="591879"/>
                  <a:pt x="180754" y="595423"/>
                </a:cubicBezTo>
                <a:cubicBezTo>
                  <a:pt x="191386" y="602511"/>
                  <a:pt x="199910" y="615708"/>
                  <a:pt x="212651" y="616688"/>
                </a:cubicBezTo>
                <a:cubicBezTo>
                  <a:pt x="238253" y="618657"/>
                  <a:pt x="358059" y="600473"/>
                  <a:pt x="393405" y="595423"/>
                </a:cubicBezTo>
                <a:cubicBezTo>
                  <a:pt x="464718" y="571652"/>
                  <a:pt x="447175" y="594207"/>
                  <a:pt x="467833" y="552893"/>
                </a:cubicBezTo>
              </a:path>
            </a:pathLst>
          </a:custGeom>
          <a:ln w="38100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10329" y="4018553"/>
            <a:ext cx="1802031" cy="641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Menyaring</a:t>
            </a:r>
            <a:r>
              <a:rPr lang="en-US" b="1" dirty="0" smtClean="0"/>
              <a:t> kopi</a:t>
            </a:r>
            <a:endParaRPr lang="en-US" b="1" dirty="0"/>
          </a:p>
        </p:txBody>
      </p:sp>
      <p:grpSp>
        <p:nvGrpSpPr>
          <p:cNvPr id="39" name="Group 38"/>
          <p:cNvGrpSpPr/>
          <p:nvPr/>
        </p:nvGrpSpPr>
        <p:grpSpPr>
          <a:xfrm>
            <a:off x="3153326" y="2787774"/>
            <a:ext cx="3074858" cy="1812287"/>
            <a:chOff x="3153326" y="2787774"/>
            <a:chExt cx="3074858" cy="18122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787774"/>
              <a:ext cx="2736304" cy="17686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TextBox 37"/>
            <p:cNvSpPr txBox="1"/>
            <p:nvPr/>
          </p:nvSpPr>
          <p:spPr>
            <a:xfrm>
              <a:off x="3153326" y="2823193"/>
              <a:ext cx="338554" cy="177686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pixabay.com</a:t>
              </a:r>
              <a:endParaRPr lang="en-US" sz="1000" i="1" dirty="0"/>
            </a:p>
          </p:txBody>
        </p:sp>
      </p:grpSp>
      <p:sp>
        <p:nvSpPr>
          <p:cNvPr id="35" name="Freeform 34"/>
          <p:cNvSpPr/>
          <p:nvPr/>
        </p:nvSpPr>
        <p:spPr>
          <a:xfrm>
            <a:off x="6149221" y="3531025"/>
            <a:ext cx="659278" cy="552893"/>
          </a:xfrm>
          <a:custGeom>
            <a:avLst/>
            <a:gdLst>
              <a:gd name="connsiteX0" fmla="*/ 0 w 659278"/>
              <a:gd name="connsiteY0" fmla="*/ 148855 h 552893"/>
              <a:gd name="connsiteX1" fmla="*/ 106326 w 659278"/>
              <a:gd name="connsiteY1" fmla="*/ 74427 h 552893"/>
              <a:gd name="connsiteX2" fmla="*/ 138224 w 659278"/>
              <a:gd name="connsiteY2" fmla="*/ 53162 h 552893"/>
              <a:gd name="connsiteX3" fmla="*/ 255182 w 659278"/>
              <a:gd name="connsiteY3" fmla="*/ 0 h 552893"/>
              <a:gd name="connsiteX4" fmla="*/ 361507 w 659278"/>
              <a:gd name="connsiteY4" fmla="*/ 21265 h 552893"/>
              <a:gd name="connsiteX5" fmla="*/ 393405 w 659278"/>
              <a:gd name="connsiteY5" fmla="*/ 31897 h 552893"/>
              <a:gd name="connsiteX6" fmla="*/ 457200 w 659278"/>
              <a:gd name="connsiteY6" fmla="*/ 95693 h 552893"/>
              <a:gd name="connsiteX7" fmla="*/ 520996 w 659278"/>
              <a:gd name="connsiteY7" fmla="*/ 159488 h 552893"/>
              <a:gd name="connsiteX8" fmla="*/ 552893 w 659278"/>
              <a:gd name="connsiteY8" fmla="*/ 191386 h 552893"/>
              <a:gd name="connsiteX9" fmla="*/ 563526 w 659278"/>
              <a:gd name="connsiteY9" fmla="*/ 329609 h 552893"/>
              <a:gd name="connsiteX10" fmla="*/ 435935 w 659278"/>
              <a:gd name="connsiteY10" fmla="*/ 404037 h 552893"/>
              <a:gd name="connsiteX11" fmla="*/ 372140 w 659278"/>
              <a:gd name="connsiteY11" fmla="*/ 393404 h 552893"/>
              <a:gd name="connsiteX12" fmla="*/ 287079 w 659278"/>
              <a:gd name="connsiteY12" fmla="*/ 329609 h 552893"/>
              <a:gd name="connsiteX13" fmla="*/ 297712 w 659278"/>
              <a:gd name="connsiteY13" fmla="*/ 287079 h 552893"/>
              <a:gd name="connsiteX14" fmla="*/ 329610 w 659278"/>
              <a:gd name="connsiteY14" fmla="*/ 276446 h 552893"/>
              <a:gd name="connsiteX15" fmla="*/ 361507 w 659278"/>
              <a:gd name="connsiteY15" fmla="*/ 255181 h 552893"/>
              <a:gd name="connsiteX16" fmla="*/ 542261 w 659278"/>
              <a:gd name="connsiteY16" fmla="*/ 265814 h 552893"/>
              <a:gd name="connsiteX17" fmla="*/ 574159 w 659278"/>
              <a:gd name="connsiteY17" fmla="*/ 276446 h 552893"/>
              <a:gd name="connsiteX18" fmla="*/ 616689 w 659278"/>
              <a:gd name="connsiteY18" fmla="*/ 340241 h 552893"/>
              <a:gd name="connsiteX19" fmla="*/ 627321 w 659278"/>
              <a:gd name="connsiteY19" fmla="*/ 382772 h 552893"/>
              <a:gd name="connsiteX20" fmla="*/ 648586 w 659278"/>
              <a:gd name="connsiteY20" fmla="*/ 446567 h 552893"/>
              <a:gd name="connsiteX21" fmla="*/ 659219 w 659278"/>
              <a:gd name="connsiteY21" fmla="*/ 552893 h 55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59278" h="552893">
                <a:moveTo>
                  <a:pt x="0" y="148855"/>
                </a:moveTo>
                <a:cubicBezTo>
                  <a:pt x="80691" y="84303"/>
                  <a:pt x="23330" y="126299"/>
                  <a:pt x="106326" y="74427"/>
                </a:cubicBezTo>
                <a:cubicBezTo>
                  <a:pt x="117162" y="67654"/>
                  <a:pt x="127006" y="59281"/>
                  <a:pt x="138224" y="53162"/>
                </a:cubicBezTo>
                <a:cubicBezTo>
                  <a:pt x="212936" y="12410"/>
                  <a:pt x="200413" y="18255"/>
                  <a:pt x="255182" y="0"/>
                </a:cubicBezTo>
                <a:cubicBezTo>
                  <a:pt x="290624" y="7088"/>
                  <a:pt x="326289" y="13138"/>
                  <a:pt x="361507" y="21265"/>
                </a:cubicBezTo>
                <a:cubicBezTo>
                  <a:pt x="372428" y="23785"/>
                  <a:pt x="384558" y="25016"/>
                  <a:pt x="393405" y="31897"/>
                </a:cubicBezTo>
                <a:cubicBezTo>
                  <a:pt x="417144" y="50360"/>
                  <a:pt x="435935" y="74428"/>
                  <a:pt x="457200" y="95693"/>
                </a:cubicBezTo>
                <a:lnTo>
                  <a:pt x="520996" y="159488"/>
                </a:lnTo>
                <a:lnTo>
                  <a:pt x="552893" y="191386"/>
                </a:lnTo>
                <a:cubicBezTo>
                  <a:pt x="566652" y="232662"/>
                  <a:pt x="594583" y="284750"/>
                  <a:pt x="563526" y="329609"/>
                </a:cubicBezTo>
                <a:cubicBezTo>
                  <a:pt x="523026" y="388108"/>
                  <a:pt x="489656" y="390606"/>
                  <a:pt x="435935" y="404037"/>
                </a:cubicBezTo>
                <a:cubicBezTo>
                  <a:pt x="414670" y="400493"/>
                  <a:pt x="392040" y="401696"/>
                  <a:pt x="372140" y="393404"/>
                </a:cubicBezTo>
                <a:cubicBezTo>
                  <a:pt x="330922" y="376230"/>
                  <a:pt x="314290" y="356819"/>
                  <a:pt x="287079" y="329609"/>
                </a:cubicBezTo>
                <a:cubicBezTo>
                  <a:pt x="290623" y="315432"/>
                  <a:pt x="288583" y="298490"/>
                  <a:pt x="297712" y="287079"/>
                </a:cubicBezTo>
                <a:cubicBezTo>
                  <a:pt x="304714" y="278327"/>
                  <a:pt x="319585" y="281458"/>
                  <a:pt x="329610" y="276446"/>
                </a:cubicBezTo>
                <a:cubicBezTo>
                  <a:pt x="341039" y="270731"/>
                  <a:pt x="350875" y="262269"/>
                  <a:pt x="361507" y="255181"/>
                </a:cubicBezTo>
                <a:cubicBezTo>
                  <a:pt x="421758" y="258725"/>
                  <a:pt x="482205" y="259808"/>
                  <a:pt x="542261" y="265814"/>
                </a:cubicBezTo>
                <a:cubicBezTo>
                  <a:pt x="553413" y="266929"/>
                  <a:pt x="566234" y="268521"/>
                  <a:pt x="574159" y="276446"/>
                </a:cubicBezTo>
                <a:cubicBezTo>
                  <a:pt x="592231" y="294518"/>
                  <a:pt x="616689" y="340241"/>
                  <a:pt x="616689" y="340241"/>
                </a:cubicBezTo>
                <a:cubicBezTo>
                  <a:pt x="620233" y="354418"/>
                  <a:pt x="623122" y="368775"/>
                  <a:pt x="627321" y="382772"/>
                </a:cubicBezTo>
                <a:cubicBezTo>
                  <a:pt x="633762" y="404242"/>
                  <a:pt x="648586" y="446567"/>
                  <a:pt x="648586" y="446567"/>
                </a:cubicBezTo>
                <a:cubicBezTo>
                  <a:pt x="660723" y="531521"/>
                  <a:pt x="659219" y="495934"/>
                  <a:pt x="659219" y="552893"/>
                </a:cubicBezTo>
              </a:path>
            </a:pathLst>
          </a:cu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5143431" y="737405"/>
            <a:ext cx="3317001" cy="1834345"/>
            <a:chOff x="5143431" y="737405"/>
            <a:chExt cx="3317001" cy="183434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985" y="737405"/>
              <a:ext cx="2978447" cy="18343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/>
            <p:cNvSpPr txBox="1"/>
            <p:nvPr/>
          </p:nvSpPr>
          <p:spPr>
            <a:xfrm>
              <a:off x="5143431" y="794882"/>
              <a:ext cx="338554" cy="177686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shutterstock.com</a:t>
              </a:r>
              <a:endParaRPr lang="en-US" sz="1000" i="1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808499" y="2643758"/>
            <a:ext cx="2227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Menyaring</a:t>
            </a:r>
            <a:r>
              <a:rPr lang="en-US" b="1" dirty="0" smtClean="0"/>
              <a:t> </a:t>
            </a:r>
            <a:r>
              <a:rPr lang="en-US" b="1" dirty="0" err="1" smtClean="0"/>
              <a:t>terigu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adonan</a:t>
            </a:r>
            <a:r>
              <a:rPr lang="en-US" b="1" dirty="0" smtClean="0"/>
              <a:t> </a:t>
            </a:r>
            <a:r>
              <a:rPr lang="en-US" b="1" dirty="0" err="1" smtClean="0"/>
              <a:t>kue</a:t>
            </a:r>
            <a:endParaRPr lang="en-US" b="1" dirty="0"/>
          </a:p>
        </p:txBody>
      </p:sp>
      <p:sp>
        <p:nvSpPr>
          <p:cNvPr id="43" name="Freeform 42"/>
          <p:cNvSpPr/>
          <p:nvPr/>
        </p:nvSpPr>
        <p:spPr>
          <a:xfrm>
            <a:off x="8197702" y="1796902"/>
            <a:ext cx="669851" cy="914400"/>
          </a:xfrm>
          <a:custGeom>
            <a:avLst/>
            <a:gdLst>
              <a:gd name="connsiteX0" fmla="*/ 0 w 669851"/>
              <a:gd name="connsiteY0" fmla="*/ 116958 h 914400"/>
              <a:gd name="connsiteX1" fmla="*/ 74428 w 669851"/>
              <a:gd name="connsiteY1" fmla="*/ 31898 h 914400"/>
              <a:gd name="connsiteX2" fmla="*/ 159489 w 669851"/>
              <a:gd name="connsiteY2" fmla="*/ 10633 h 914400"/>
              <a:gd name="connsiteX3" fmla="*/ 202019 w 669851"/>
              <a:gd name="connsiteY3" fmla="*/ 0 h 914400"/>
              <a:gd name="connsiteX4" fmla="*/ 361507 w 669851"/>
              <a:gd name="connsiteY4" fmla="*/ 21265 h 914400"/>
              <a:gd name="connsiteX5" fmla="*/ 435935 w 669851"/>
              <a:gd name="connsiteY5" fmla="*/ 53163 h 914400"/>
              <a:gd name="connsiteX6" fmla="*/ 467833 w 669851"/>
              <a:gd name="connsiteY6" fmla="*/ 63796 h 914400"/>
              <a:gd name="connsiteX7" fmla="*/ 531628 w 669851"/>
              <a:gd name="connsiteY7" fmla="*/ 106326 h 914400"/>
              <a:gd name="connsiteX8" fmla="*/ 563526 w 669851"/>
              <a:gd name="connsiteY8" fmla="*/ 127591 h 914400"/>
              <a:gd name="connsiteX9" fmla="*/ 595424 w 669851"/>
              <a:gd name="connsiteY9" fmla="*/ 191386 h 914400"/>
              <a:gd name="connsiteX10" fmla="*/ 606056 w 669851"/>
              <a:gd name="connsiteY10" fmla="*/ 223284 h 914400"/>
              <a:gd name="connsiteX11" fmla="*/ 637954 w 669851"/>
              <a:gd name="connsiteY11" fmla="*/ 287079 h 914400"/>
              <a:gd name="connsiteX12" fmla="*/ 627321 w 669851"/>
              <a:gd name="connsiteY12" fmla="*/ 552893 h 914400"/>
              <a:gd name="connsiteX13" fmla="*/ 606056 w 669851"/>
              <a:gd name="connsiteY13" fmla="*/ 584791 h 914400"/>
              <a:gd name="connsiteX14" fmla="*/ 542261 w 669851"/>
              <a:gd name="connsiteY14" fmla="*/ 606056 h 914400"/>
              <a:gd name="connsiteX15" fmla="*/ 499731 w 669851"/>
              <a:gd name="connsiteY15" fmla="*/ 595424 h 914400"/>
              <a:gd name="connsiteX16" fmla="*/ 478465 w 669851"/>
              <a:gd name="connsiteY16" fmla="*/ 574158 h 914400"/>
              <a:gd name="connsiteX17" fmla="*/ 446568 w 669851"/>
              <a:gd name="connsiteY17" fmla="*/ 552893 h 914400"/>
              <a:gd name="connsiteX18" fmla="*/ 393405 w 669851"/>
              <a:gd name="connsiteY18" fmla="*/ 489098 h 914400"/>
              <a:gd name="connsiteX19" fmla="*/ 404038 w 669851"/>
              <a:gd name="connsiteY19" fmla="*/ 457200 h 914400"/>
              <a:gd name="connsiteX20" fmla="*/ 467833 w 669851"/>
              <a:gd name="connsiteY20" fmla="*/ 425303 h 914400"/>
              <a:gd name="connsiteX21" fmla="*/ 606056 w 669851"/>
              <a:gd name="connsiteY21" fmla="*/ 435935 h 914400"/>
              <a:gd name="connsiteX22" fmla="*/ 659219 w 669851"/>
              <a:gd name="connsiteY22" fmla="*/ 499731 h 914400"/>
              <a:gd name="connsiteX23" fmla="*/ 669851 w 669851"/>
              <a:gd name="connsiteY23" fmla="*/ 552893 h 914400"/>
              <a:gd name="connsiteX24" fmla="*/ 659219 w 669851"/>
              <a:gd name="connsiteY24" fmla="*/ 744279 h 914400"/>
              <a:gd name="connsiteX25" fmla="*/ 648586 w 669851"/>
              <a:gd name="connsiteY25" fmla="*/ 786810 h 914400"/>
              <a:gd name="connsiteX26" fmla="*/ 637954 w 669851"/>
              <a:gd name="connsiteY26" fmla="*/ 861238 h 914400"/>
              <a:gd name="connsiteX27" fmla="*/ 627321 w 669851"/>
              <a:gd name="connsiteY27" fmla="*/ 893135 h 914400"/>
              <a:gd name="connsiteX28" fmla="*/ 595424 w 669851"/>
              <a:gd name="connsiteY28" fmla="*/ 914400 h 914400"/>
              <a:gd name="connsiteX29" fmla="*/ 563526 w 669851"/>
              <a:gd name="connsiteY29" fmla="*/ 87187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9851" h="914400">
                <a:moveTo>
                  <a:pt x="0" y="116958"/>
                </a:moveTo>
                <a:cubicBezTo>
                  <a:pt x="21264" y="85063"/>
                  <a:pt x="35443" y="46074"/>
                  <a:pt x="74428" y="31898"/>
                </a:cubicBezTo>
                <a:cubicBezTo>
                  <a:pt x="101895" y="21910"/>
                  <a:pt x="131135" y="17721"/>
                  <a:pt x="159489" y="10633"/>
                </a:cubicBezTo>
                <a:lnTo>
                  <a:pt x="202019" y="0"/>
                </a:lnTo>
                <a:cubicBezTo>
                  <a:pt x="268443" y="6643"/>
                  <a:pt x="302786" y="6585"/>
                  <a:pt x="361507" y="21265"/>
                </a:cubicBezTo>
                <a:cubicBezTo>
                  <a:pt x="401400" y="31238"/>
                  <a:pt x="393338" y="34907"/>
                  <a:pt x="435935" y="53163"/>
                </a:cubicBezTo>
                <a:cubicBezTo>
                  <a:pt x="446237" y="57578"/>
                  <a:pt x="458036" y="58353"/>
                  <a:pt x="467833" y="63796"/>
                </a:cubicBezTo>
                <a:cubicBezTo>
                  <a:pt x="490174" y="76208"/>
                  <a:pt x="510363" y="92149"/>
                  <a:pt x="531628" y="106326"/>
                </a:cubicBezTo>
                <a:lnTo>
                  <a:pt x="563526" y="127591"/>
                </a:lnTo>
                <a:cubicBezTo>
                  <a:pt x="590250" y="207768"/>
                  <a:pt x="554200" y="108940"/>
                  <a:pt x="595424" y="191386"/>
                </a:cubicBezTo>
                <a:cubicBezTo>
                  <a:pt x="600436" y="201410"/>
                  <a:pt x="601044" y="213259"/>
                  <a:pt x="606056" y="223284"/>
                </a:cubicBezTo>
                <a:cubicBezTo>
                  <a:pt x="647283" y="305741"/>
                  <a:pt x="611224" y="206895"/>
                  <a:pt x="637954" y="287079"/>
                </a:cubicBezTo>
                <a:cubicBezTo>
                  <a:pt x="634410" y="375684"/>
                  <a:pt x="636768" y="464722"/>
                  <a:pt x="627321" y="552893"/>
                </a:cubicBezTo>
                <a:cubicBezTo>
                  <a:pt x="625960" y="565599"/>
                  <a:pt x="616892" y="578018"/>
                  <a:pt x="606056" y="584791"/>
                </a:cubicBezTo>
                <a:cubicBezTo>
                  <a:pt x="587048" y="596671"/>
                  <a:pt x="542261" y="606056"/>
                  <a:pt x="542261" y="606056"/>
                </a:cubicBezTo>
                <a:cubicBezTo>
                  <a:pt x="528084" y="602512"/>
                  <a:pt x="512801" y="601959"/>
                  <a:pt x="499731" y="595424"/>
                </a:cubicBezTo>
                <a:cubicBezTo>
                  <a:pt x="490764" y="590941"/>
                  <a:pt x="486293" y="580421"/>
                  <a:pt x="478465" y="574158"/>
                </a:cubicBezTo>
                <a:cubicBezTo>
                  <a:pt x="468487" y="566175"/>
                  <a:pt x="456385" y="561074"/>
                  <a:pt x="446568" y="552893"/>
                </a:cubicBezTo>
                <a:cubicBezTo>
                  <a:pt x="415865" y="527308"/>
                  <a:pt x="414315" y="520464"/>
                  <a:pt x="393405" y="489098"/>
                </a:cubicBezTo>
                <a:cubicBezTo>
                  <a:pt x="396949" y="478465"/>
                  <a:pt x="397037" y="465952"/>
                  <a:pt x="404038" y="457200"/>
                </a:cubicBezTo>
                <a:cubicBezTo>
                  <a:pt x="419029" y="438461"/>
                  <a:pt x="446819" y="432307"/>
                  <a:pt x="467833" y="425303"/>
                </a:cubicBezTo>
                <a:cubicBezTo>
                  <a:pt x="513907" y="428847"/>
                  <a:pt x="561074" y="425351"/>
                  <a:pt x="606056" y="435935"/>
                </a:cubicBezTo>
                <a:cubicBezTo>
                  <a:pt x="643692" y="444790"/>
                  <a:pt x="651748" y="469848"/>
                  <a:pt x="659219" y="499731"/>
                </a:cubicBezTo>
                <a:cubicBezTo>
                  <a:pt x="663602" y="517263"/>
                  <a:pt x="666307" y="535172"/>
                  <a:pt x="669851" y="552893"/>
                </a:cubicBezTo>
                <a:cubicBezTo>
                  <a:pt x="666307" y="616688"/>
                  <a:pt x="665004" y="680648"/>
                  <a:pt x="659219" y="744279"/>
                </a:cubicBezTo>
                <a:cubicBezTo>
                  <a:pt x="657896" y="758832"/>
                  <a:pt x="651200" y="772432"/>
                  <a:pt x="648586" y="786810"/>
                </a:cubicBezTo>
                <a:cubicBezTo>
                  <a:pt x="644103" y="811467"/>
                  <a:pt x="642869" y="836663"/>
                  <a:pt x="637954" y="861238"/>
                </a:cubicBezTo>
                <a:cubicBezTo>
                  <a:pt x="635756" y="872228"/>
                  <a:pt x="634322" y="884383"/>
                  <a:pt x="627321" y="893135"/>
                </a:cubicBezTo>
                <a:cubicBezTo>
                  <a:pt x="619338" y="903113"/>
                  <a:pt x="606056" y="907312"/>
                  <a:pt x="595424" y="914400"/>
                </a:cubicBezTo>
                <a:cubicBezTo>
                  <a:pt x="568554" y="887531"/>
                  <a:pt x="578641" y="902101"/>
                  <a:pt x="563526" y="871870"/>
                </a:cubicBezTo>
              </a:path>
            </a:pathLst>
          </a:cu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7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9" grpId="0" animBg="1"/>
      <p:bldP spid="32" grpId="0"/>
      <p:bldP spid="35" grpId="0" animBg="1"/>
      <p:bldP spid="41" grpId="0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79512" y="917013"/>
            <a:ext cx="468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err="1" smtClean="0"/>
              <a:t>Pengkristalan</a:t>
            </a:r>
            <a:r>
              <a:rPr lang="en-US" b="1" dirty="0" smtClean="0"/>
              <a:t> </a:t>
            </a:r>
            <a:r>
              <a:rPr lang="en-US" b="1" dirty="0" err="1" smtClean="0"/>
              <a:t>digunakan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memisahkan</a:t>
            </a:r>
            <a:r>
              <a:rPr lang="en-US" b="1" dirty="0" smtClean="0"/>
              <a:t> </a:t>
            </a:r>
            <a:r>
              <a:rPr lang="en-US" b="1" dirty="0" err="1" smtClean="0"/>
              <a:t>zat</a:t>
            </a:r>
            <a:r>
              <a:rPr lang="en-US" b="1" dirty="0" smtClean="0"/>
              <a:t> </a:t>
            </a:r>
            <a:r>
              <a:rPr lang="en-US" b="1" dirty="0" err="1" smtClean="0"/>
              <a:t>padat</a:t>
            </a:r>
            <a:r>
              <a:rPr lang="en-US" b="1" dirty="0" smtClean="0"/>
              <a:t> yang </a:t>
            </a:r>
            <a:r>
              <a:rPr lang="en-US" b="1" dirty="0" err="1" smtClean="0"/>
              <a:t>telah</a:t>
            </a:r>
            <a:r>
              <a:rPr lang="en-US" b="1" dirty="0" smtClean="0"/>
              <a:t> </a:t>
            </a:r>
            <a:r>
              <a:rPr lang="en-US" b="1" dirty="0" err="1" smtClean="0"/>
              <a:t>bercampur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cairan</a:t>
            </a:r>
            <a:r>
              <a:rPr lang="en-US" b="1" dirty="0" smtClean="0"/>
              <a:t> </a:t>
            </a:r>
            <a:r>
              <a:rPr lang="en-US" b="1" dirty="0" err="1" smtClean="0"/>
              <a:t>sehingga</a:t>
            </a:r>
            <a:r>
              <a:rPr lang="en-US" b="1" dirty="0" smtClean="0"/>
              <a:t> </a:t>
            </a:r>
            <a:r>
              <a:rPr lang="en-US" b="1" dirty="0" err="1" smtClean="0"/>
              <a:t>membentuk</a:t>
            </a:r>
            <a:r>
              <a:rPr lang="en-US" b="1" dirty="0" smtClean="0"/>
              <a:t> </a:t>
            </a:r>
            <a:r>
              <a:rPr lang="en-US" b="1" dirty="0" err="1" smtClean="0"/>
              <a:t>larutan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79512" y="2141443"/>
            <a:ext cx="46805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err="1" smtClean="0"/>
              <a:t>Pengkristalan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digunakan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memisahkan</a:t>
            </a:r>
            <a:r>
              <a:rPr lang="en-US" b="1" dirty="0" smtClean="0"/>
              <a:t> </a:t>
            </a:r>
            <a:r>
              <a:rPr lang="en-US" b="1" dirty="0" err="1" smtClean="0"/>
              <a:t>campuran</a:t>
            </a:r>
            <a:r>
              <a:rPr lang="en-US" b="1" dirty="0" smtClean="0"/>
              <a:t> </a:t>
            </a:r>
            <a:r>
              <a:rPr lang="en-US" b="1" dirty="0" err="1" smtClean="0"/>
              <a:t>homogen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heterogen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9512" y="3077547"/>
            <a:ext cx="4680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smtClean="0"/>
              <a:t>Salah </a:t>
            </a:r>
            <a:r>
              <a:rPr lang="en-US" b="1" dirty="0" err="1" smtClean="0"/>
              <a:t>satu</a:t>
            </a:r>
            <a:r>
              <a:rPr lang="en-US" b="1" dirty="0" smtClean="0"/>
              <a:t> </a:t>
            </a:r>
            <a:r>
              <a:rPr lang="en-US" b="1" dirty="0" err="1" smtClean="0"/>
              <a:t>cara</a:t>
            </a:r>
            <a:r>
              <a:rPr lang="en-US" b="1" dirty="0" smtClean="0"/>
              <a:t> </a:t>
            </a:r>
            <a:r>
              <a:rPr lang="en-US" b="1" dirty="0" err="1" smtClean="0"/>
              <a:t>pengkristalan</a:t>
            </a:r>
            <a:r>
              <a:rPr lang="en-US" b="1" dirty="0" smtClean="0"/>
              <a:t> yang </a:t>
            </a:r>
            <a:r>
              <a:rPr lang="en-US" b="1" dirty="0" err="1" smtClean="0"/>
              <a:t>biasa</a:t>
            </a:r>
            <a:r>
              <a:rPr lang="en-US" b="1" dirty="0" smtClean="0"/>
              <a:t> </a:t>
            </a:r>
            <a:r>
              <a:rPr lang="en-US" b="1" dirty="0" err="1" smtClean="0"/>
              <a:t>dilakukan</a:t>
            </a:r>
            <a:r>
              <a:rPr lang="en-US" b="1" dirty="0" smtClean="0"/>
              <a:t> </a:t>
            </a:r>
            <a:r>
              <a:rPr lang="en-US" b="1" dirty="0" err="1" smtClean="0"/>
              <a:t>adalah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penguapan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3" name="Chevron 22"/>
          <p:cNvSpPr/>
          <p:nvPr/>
        </p:nvSpPr>
        <p:spPr>
          <a:xfrm>
            <a:off x="0" y="-20538"/>
            <a:ext cx="2915816" cy="627534"/>
          </a:xfrm>
          <a:prstGeom prst="chevr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Pengkristalan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1765" y="3363838"/>
            <a:ext cx="3852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Proses </a:t>
            </a:r>
            <a:r>
              <a:rPr lang="en-US" b="1" dirty="0" err="1" smtClean="0"/>
              <a:t>penguapan</a:t>
            </a:r>
            <a:r>
              <a:rPr lang="en-US" b="1" dirty="0" smtClean="0"/>
              <a:t> </a:t>
            </a:r>
            <a:r>
              <a:rPr lang="en-US" b="1" dirty="0" err="1" smtClean="0"/>
              <a:t>dimanfaatkan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memisahkan</a:t>
            </a:r>
            <a:r>
              <a:rPr lang="en-US" b="1" dirty="0" smtClean="0"/>
              <a:t> </a:t>
            </a:r>
            <a:r>
              <a:rPr lang="en-US" b="1" dirty="0" err="1" smtClean="0"/>
              <a:t>garam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campuran</a:t>
            </a:r>
            <a:r>
              <a:rPr lang="en-US" b="1" dirty="0" smtClean="0"/>
              <a:t> air </a:t>
            </a:r>
            <a:r>
              <a:rPr lang="en-US" b="1" dirty="0" err="1" smtClean="0"/>
              <a:t>laut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895741" y="309305"/>
            <a:ext cx="3988911" cy="2977503"/>
            <a:chOff x="4895741" y="309305"/>
            <a:chExt cx="3988911" cy="29775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741" y="627534"/>
              <a:ext cx="3988911" cy="2659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7092280" y="309305"/>
              <a:ext cx="1786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shutterstock.com</a:t>
              </a:r>
              <a:endParaRPr lang="en-US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5696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7504" y="1206786"/>
            <a:ext cx="468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err="1" smtClean="0"/>
              <a:t>Penyulingan</a:t>
            </a:r>
            <a:r>
              <a:rPr lang="en-US" b="1" dirty="0" smtClean="0"/>
              <a:t> </a:t>
            </a:r>
            <a:r>
              <a:rPr lang="en-US" b="1" dirty="0" err="1" smtClean="0"/>
              <a:t>dilakukan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memisahkan</a:t>
            </a:r>
            <a:r>
              <a:rPr lang="en-US" b="1" dirty="0" smtClean="0"/>
              <a:t> </a:t>
            </a:r>
            <a:r>
              <a:rPr lang="en-US" b="1" dirty="0" err="1" smtClean="0"/>
              <a:t>campuran</a:t>
            </a:r>
            <a:r>
              <a:rPr lang="en-US" b="1" dirty="0" smtClean="0"/>
              <a:t> </a:t>
            </a:r>
            <a:r>
              <a:rPr lang="en-US" b="1" dirty="0" err="1" smtClean="0"/>
              <a:t>berdasarkan</a:t>
            </a:r>
            <a:r>
              <a:rPr lang="en-US" b="1" dirty="0" smtClean="0"/>
              <a:t> </a:t>
            </a:r>
            <a:r>
              <a:rPr lang="en-US" b="1" dirty="0" err="1" smtClean="0"/>
              <a:t>perbedaan</a:t>
            </a:r>
            <a:r>
              <a:rPr lang="en-US" b="1" dirty="0" smtClean="0"/>
              <a:t> </a:t>
            </a:r>
            <a:r>
              <a:rPr lang="en-US" b="1" dirty="0" err="1" smtClean="0"/>
              <a:t>titik</a:t>
            </a:r>
            <a:r>
              <a:rPr lang="en-US" b="1" dirty="0" smtClean="0"/>
              <a:t> </a:t>
            </a:r>
            <a:r>
              <a:rPr lang="en-US" b="1" dirty="0" err="1" smtClean="0"/>
              <a:t>didih</a:t>
            </a:r>
            <a:r>
              <a:rPr lang="en-US" b="1" dirty="0" smtClean="0"/>
              <a:t> </a:t>
            </a:r>
            <a:r>
              <a:rPr lang="en-US" b="1" dirty="0" err="1" smtClean="0"/>
              <a:t>zat-zat</a:t>
            </a:r>
            <a:r>
              <a:rPr lang="en-US" b="1" dirty="0" smtClean="0"/>
              <a:t> </a:t>
            </a:r>
            <a:r>
              <a:rPr lang="en-US" b="1" dirty="0" err="1" smtClean="0"/>
              <a:t>penyusun</a:t>
            </a:r>
            <a:r>
              <a:rPr lang="en-US" b="1" dirty="0" smtClean="0"/>
              <a:t> </a:t>
            </a:r>
            <a:r>
              <a:rPr lang="en-US" b="1" dirty="0" err="1" smtClean="0"/>
              <a:t>campuran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7504" y="2431216"/>
            <a:ext cx="4680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err="1" smtClean="0"/>
              <a:t>Zat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titik</a:t>
            </a:r>
            <a:r>
              <a:rPr lang="en-US" b="1" dirty="0" smtClean="0"/>
              <a:t> </a:t>
            </a:r>
            <a:r>
              <a:rPr lang="en-US" b="1" dirty="0" err="1" smtClean="0"/>
              <a:t>didih</a:t>
            </a:r>
            <a:r>
              <a:rPr lang="en-US" b="1" dirty="0" smtClean="0"/>
              <a:t> </a:t>
            </a:r>
            <a:r>
              <a:rPr lang="en-US" b="1" dirty="0" err="1" smtClean="0"/>
              <a:t>rendah</a:t>
            </a:r>
            <a:r>
              <a:rPr lang="en-US" b="1" dirty="0" smtClean="0"/>
              <a:t> </a:t>
            </a:r>
            <a:r>
              <a:rPr lang="en-US" b="1" dirty="0" err="1" smtClean="0"/>
              <a:t>akan</a:t>
            </a:r>
            <a:r>
              <a:rPr lang="en-US" b="1" dirty="0" smtClean="0"/>
              <a:t> </a:t>
            </a:r>
            <a:r>
              <a:rPr lang="en-US" b="1" dirty="0" err="1" smtClean="0"/>
              <a:t>menguap</a:t>
            </a:r>
            <a:r>
              <a:rPr lang="en-US" b="1" dirty="0" smtClean="0"/>
              <a:t> </a:t>
            </a: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 smtClean="0"/>
              <a:t>dahulu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7504" y="3221563"/>
            <a:ext cx="4680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err="1" smtClean="0"/>
              <a:t>Penyulingan</a:t>
            </a:r>
            <a:r>
              <a:rPr lang="en-US" b="1" dirty="0" smtClean="0"/>
              <a:t> </a:t>
            </a:r>
            <a:r>
              <a:rPr lang="en-US" b="1" dirty="0" err="1" smtClean="0"/>
              <a:t>dimanfaatkan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proses </a:t>
            </a:r>
            <a:r>
              <a:rPr lang="en-US" b="1" dirty="0" err="1" smtClean="0"/>
              <a:t>pengolahan</a:t>
            </a:r>
            <a:r>
              <a:rPr lang="en-US" b="1" dirty="0" smtClean="0"/>
              <a:t> </a:t>
            </a:r>
            <a:r>
              <a:rPr lang="en-US" b="1" dirty="0" err="1" smtClean="0"/>
              <a:t>minyak</a:t>
            </a:r>
            <a:r>
              <a:rPr lang="en-US" b="1" dirty="0" smtClean="0"/>
              <a:t> </a:t>
            </a:r>
            <a:r>
              <a:rPr lang="en-US" b="1" dirty="0" err="1" smtClean="0"/>
              <a:t>bumi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23" name="Chevron 22"/>
          <p:cNvSpPr/>
          <p:nvPr/>
        </p:nvSpPr>
        <p:spPr>
          <a:xfrm>
            <a:off x="0" y="-20538"/>
            <a:ext cx="2915816" cy="627534"/>
          </a:xfrm>
          <a:prstGeom prst="chevr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Penyulingan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3581603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Penyulingan</a:t>
            </a:r>
            <a:r>
              <a:rPr lang="en-US" b="1" dirty="0" smtClean="0"/>
              <a:t> </a:t>
            </a:r>
            <a:r>
              <a:rPr lang="en-US" b="1" dirty="0" err="1" smtClean="0"/>
              <a:t>minyak</a:t>
            </a:r>
            <a:r>
              <a:rPr lang="en-US" b="1" dirty="0" smtClean="0"/>
              <a:t> </a:t>
            </a:r>
            <a:r>
              <a:rPr lang="en-US" b="1" dirty="0" err="1" smtClean="0"/>
              <a:t>mentah</a:t>
            </a:r>
            <a:r>
              <a:rPr lang="en-US" b="1" dirty="0" smtClean="0"/>
              <a:t> </a:t>
            </a:r>
            <a:r>
              <a:rPr lang="en-US" b="1" dirty="0" err="1" smtClean="0"/>
              <a:t>menjadi</a:t>
            </a:r>
            <a:r>
              <a:rPr lang="en-US" b="1" dirty="0" smtClean="0"/>
              <a:t> </a:t>
            </a:r>
            <a:r>
              <a:rPr lang="en-US" b="1" dirty="0" err="1" smtClean="0"/>
              <a:t>berbagai</a:t>
            </a:r>
            <a:r>
              <a:rPr lang="en-US" b="1" dirty="0" smtClean="0"/>
              <a:t> </a:t>
            </a:r>
            <a:r>
              <a:rPr lang="en-US" b="1" dirty="0" err="1" smtClean="0"/>
              <a:t>produk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732651" y="237297"/>
            <a:ext cx="4375853" cy="3270557"/>
            <a:chOff x="4732651" y="237297"/>
            <a:chExt cx="4375853" cy="32705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651" y="295792"/>
              <a:ext cx="4375853" cy="321206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940152" y="237297"/>
              <a:ext cx="1786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shutterstock.com</a:t>
              </a:r>
              <a:endParaRPr lang="en-US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7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evron 9"/>
          <p:cNvSpPr/>
          <p:nvPr/>
        </p:nvSpPr>
        <p:spPr>
          <a:xfrm>
            <a:off x="0" y="-20538"/>
            <a:ext cx="2915816" cy="627534"/>
          </a:xfrm>
          <a:prstGeom prst="chevr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Pengendapan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433" y="1131590"/>
            <a:ext cx="46805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err="1" smtClean="0"/>
              <a:t>Pengendapan</a:t>
            </a:r>
            <a:r>
              <a:rPr lang="en-US" b="1" dirty="0" smtClean="0"/>
              <a:t> (</a:t>
            </a:r>
            <a:r>
              <a:rPr lang="en-US" b="1" dirty="0" err="1" smtClean="0"/>
              <a:t>dekantasi</a:t>
            </a:r>
            <a:r>
              <a:rPr lang="en-US" b="1" dirty="0" smtClean="0"/>
              <a:t>) </a:t>
            </a:r>
            <a:r>
              <a:rPr lang="en-US" b="1" dirty="0" err="1" smtClean="0"/>
              <a:t>dilakukan</a:t>
            </a:r>
            <a:r>
              <a:rPr lang="en-US" b="1" dirty="0" smtClean="0"/>
              <a:t> </a:t>
            </a:r>
            <a:r>
              <a:rPr lang="en-US" b="1" dirty="0" err="1" smtClean="0"/>
              <a:t>untuk</a:t>
            </a:r>
            <a:r>
              <a:rPr lang="en-US" b="1" dirty="0" smtClean="0"/>
              <a:t> </a:t>
            </a:r>
            <a:r>
              <a:rPr lang="en-US" b="1" dirty="0" err="1" smtClean="0"/>
              <a:t>memisahkan</a:t>
            </a:r>
            <a:r>
              <a:rPr lang="en-US" b="1" dirty="0" smtClean="0"/>
              <a:t> </a:t>
            </a:r>
            <a:r>
              <a:rPr lang="en-US" b="1" dirty="0" err="1" smtClean="0"/>
              <a:t>campuran</a:t>
            </a:r>
            <a:r>
              <a:rPr lang="en-US" b="1" dirty="0" smtClean="0"/>
              <a:t> </a:t>
            </a:r>
            <a:r>
              <a:rPr lang="en-US" b="1" dirty="0" err="1" smtClean="0"/>
              <a:t>heterogen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6433" y="2163509"/>
            <a:ext cx="468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err="1" smtClean="0"/>
              <a:t>Pengendapan</a:t>
            </a:r>
            <a:r>
              <a:rPr lang="en-US" b="1" dirty="0" smtClean="0"/>
              <a:t> </a:t>
            </a:r>
            <a:r>
              <a:rPr lang="en-US" b="1" dirty="0" err="1" smtClean="0"/>
              <a:t>dilakukan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menuangkan</a:t>
            </a:r>
            <a:r>
              <a:rPr lang="en-US" b="1" dirty="0" smtClean="0"/>
              <a:t> </a:t>
            </a:r>
            <a:r>
              <a:rPr lang="en-US" b="1" dirty="0" err="1" smtClean="0"/>
              <a:t>campuran</a:t>
            </a:r>
            <a:r>
              <a:rPr lang="en-US" b="1" dirty="0" smtClean="0"/>
              <a:t> </a:t>
            </a:r>
            <a:r>
              <a:rPr lang="en-US" b="1" dirty="0" err="1" smtClean="0"/>
              <a:t>secara</a:t>
            </a:r>
            <a:r>
              <a:rPr lang="en-US" b="1" dirty="0" smtClean="0"/>
              <a:t> </a:t>
            </a:r>
            <a:r>
              <a:rPr lang="en-US" b="1" dirty="0" err="1" smtClean="0"/>
              <a:t>perlahan-lahan</a:t>
            </a:r>
            <a:r>
              <a:rPr lang="en-US" b="1" dirty="0" smtClean="0"/>
              <a:t> </a:t>
            </a:r>
            <a:r>
              <a:rPr lang="en-US" b="1" dirty="0" err="1" smtClean="0"/>
              <a:t>sehingga</a:t>
            </a:r>
            <a:r>
              <a:rPr lang="en-US" b="1" dirty="0" smtClean="0"/>
              <a:t> </a:t>
            </a:r>
            <a:r>
              <a:rPr lang="en-US" b="1" dirty="0" err="1" smtClean="0"/>
              <a:t>endapannya</a:t>
            </a:r>
            <a:r>
              <a:rPr lang="en-US" b="1" dirty="0" smtClean="0"/>
              <a:t> </a:t>
            </a:r>
            <a:r>
              <a:rPr lang="en-US" b="1" dirty="0" err="1" smtClean="0"/>
              <a:t>tertinggal</a:t>
            </a:r>
            <a:r>
              <a:rPr lang="en-US" b="1" dirty="0" smtClean="0"/>
              <a:t> </a:t>
            </a:r>
            <a:r>
              <a:rPr lang="en-US" b="1" dirty="0" err="1" smtClean="0"/>
              <a:t>pada</a:t>
            </a:r>
            <a:r>
              <a:rPr lang="en-US" b="1" dirty="0" smtClean="0"/>
              <a:t> </a:t>
            </a:r>
            <a:r>
              <a:rPr lang="en-US" b="1" dirty="0" err="1" smtClean="0"/>
              <a:t>wadah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6433" y="3437587"/>
            <a:ext cx="4680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err="1" smtClean="0"/>
              <a:t>Pengendapan</a:t>
            </a:r>
            <a:r>
              <a:rPr lang="en-US" b="1" dirty="0" smtClean="0"/>
              <a:t> </a:t>
            </a:r>
            <a:r>
              <a:rPr lang="en-US" b="1" dirty="0" err="1" smtClean="0"/>
              <a:t>dapat</a:t>
            </a:r>
            <a:r>
              <a:rPr lang="en-US" b="1" dirty="0" smtClean="0"/>
              <a:t> </a:t>
            </a:r>
            <a:r>
              <a:rPr lang="en-US" b="1" dirty="0" err="1" smtClean="0"/>
              <a:t>dilakukan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bantuan</a:t>
            </a:r>
            <a:r>
              <a:rPr lang="en-US" b="1" dirty="0" smtClean="0"/>
              <a:t> </a:t>
            </a:r>
            <a:r>
              <a:rPr lang="en-US" b="1" dirty="0" err="1" smtClean="0"/>
              <a:t>batang</a:t>
            </a:r>
            <a:r>
              <a:rPr lang="en-US" b="1" dirty="0" smtClean="0"/>
              <a:t> </a:t>
            </a:r>
            <a:r>
              <a:rPr lang="en-US" b="1" dirty="0" err="1" smtClean="0"/>
              <a:t>pengaduk</a:t>
            </a:r>
            <a:r>
              <a:rPr lang="en-US" b="1" dirty="0" smtClean="0"/>
              <a:t>.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860032" y="123478"/>
            <a:ext cx="4027887" cy="3414573"/>
            <a:chOff x="4860032" y="123478"/>
            <a:chExt cx="4027887" cy="34145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379194"/>
              <a:ext cx="4027887" cy="315885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087719" y="123478"/>
              <a:ext cx="1786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byjus.com</a:t>
              </a:r>
              <a:endParaRPr lang="en-US" sz="1000" i="1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20072" y="357986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Contoh</a:t>
            </a:r>
            <a:r>
              <a:rPr lang="en-US" b="1" dirty="0" smtClean="0"/>
              <a:t> </a:t>
            </a:r>
            <a:r>
              <a:rPr lang="en-US" b="1" dirty="0" err="1" smtClean="0"/>
              <a:t>pemisahan</a:t>
            </a:r>
            <a:r>
              <a:rPr lang="en-US" b="1" dirty="0" smtClean="0"/>
              <a:t> </a:t>
            </a:r>
            <a:r>
              <a:rPr lang="en-US" b="1" dirty="0" err="1" smtClean="0"/>
              <a:t>dengan</a:t>
            </a:r>
            <a:r>
              <a:rPr lang="en-US" b="1" dirty="0" smtClean="0"/>
              <a:t> </a:t>
            </a:r>
            <a:r>
              <a:rPr lang="en-US" b="1" dirty="0" err="1" smtClean="0"/>
              <a:t>cara</a:t>
            </a:r>
            <a:r>
              <a:rPr lang="en-US" b="1" dirty="0" smtClean="0"/>
              <a:t> </a:t>
            </a:r>
            <a:r>
              <a:rPr lang="en-US" b="1" dirty="0" err="1" smtClean="0"/>
              <a:t>pengendapan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059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" r="598"/>
          <a:stretch/>
        </p:blipFill>
        <p:spPr>
          <a:xfrm>
            <a:off x="-2" y="0"/>
            <a:ext cx="9144002" cy="51491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9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13" name="Picture 12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1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KD 3.9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14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9952" y="1090509"/>
            <a:ext cx="3810000" cy="851297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err="1">
                <a:latin typeface="Calibri" pitchFamily="34" charset="0"/>
                <a:cs typeface="Calibri" pitchFamily="34" charset="0"/>
              </a:rPr>
              <a:t>Segala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sesuatu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yang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memiliki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massa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latin typeface="Calibri" pitchFamily="34" charset="0"/>
                <a:cs typeface="Calibri" pitchFamily="34" charset="0"/>
              </a:rPr>
              <a:t>disebut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materi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9952" y="2023016"/>
            <a:ext cx="3810000" cy="47672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Materi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ada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di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sekitar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kita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8778" y="2571750"/>
            <a:ext cx="3033702" cy="1634490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Materi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dibedakan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menjadi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355600" lvl="0" indent="-3556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err="1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tunggal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355600" lvl="0" indent="-3556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err="1">
                <a:latin typeface="Calibri" pitchFamily="34" charset="0"/>
                <a:cs typeface="Calibri" pitchFamily="34" charset="0"/>
              </a:rPr>
              <a:t>Zat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campuran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6512" y="4429138"/>
            <a:ext cx="1828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Sumber: </a:t>
            </a:r>
            <a:r>
              <a:rPr lang="en-US" sz="10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pixabay.com</a:t>
            </a:r>
            <a:endParaRPr lang="en-US" sz="1000" b="1" i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allAtOnce" animBg="1"/>
      <p:bldP spid="20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9512" y="112562"/>
            <a:ext cx="3571900" cy="1630271"/>
            <a:chOff x="233235" y="837166"/>
            <a:chExt cx="3571900" cy="1630271"/>
          </a:xfrm>
        </p:grpSpPr>
        <p:sp>
          <p:nvSpPr>
            <p:cNvPr id="9" name="Cloud 8"/>
            <p:cNvSpPr/>
            <p:nvPr/>
          </p:nvSpPr>
          <p:spPr>
            <a:xfrm rot="260971">
              <a:off x="233235" y="837166"/>
              <a:ext cx="3571900" cy="1630271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8709" y="1128563"/>
              <a:ext cx="27902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gsw-FR" sz="2000" b="1" dirty="0" smtClean="0">
                  <a:latin typeface="Calibri" pitchFamily="34" charset="0"/>
                  <a:cs typeface="Calibri" pitchFamily="34" charset="0"/>
                </a:rPr>
                <a:t>Zat tunggal adalah materi yang tersusun atas satu jenis zat saja.</a:t>
              </a:r>
              <a:endParaRPr lang="gsw-FR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83968" y="195486"/>
            <a:ext cx="4605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Berikut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beberapa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contoh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tunggal</a:t>
            </a:r>
            <a:r>
              <a:rPr lang="en-US" sz="2200" b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1"/>
          <a:stretch/>
        </p:blipFill>
        <p:spPr>
          <a:xfrm>
            <a:off x="35496" y="1779249"/>
            <a:ext cx="1891972" cy="3384789"/>
          </a:xfrm>
          <a:prstGeom prst="rect">
            <a:avLst/>
          </a:prstGeom>
        </p:spPr>
      </p:pic>
      <p:pic>
        <p:nvPicPr>
          <p:cNvPr id="17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330122" y="2643758"/>
            <a:ext cx="2169870" cy="2016224"/>
            <a:chOff x="2330122" y="2643758"/>
            <a:chExt cx="2169870" cy="20162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62" y="2643758"/>
              <a:ext cx="875828" cy="15791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>
              <a:off x="2330122" y="4259872"/>
              <a:ext cx="21698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Air</a:t>
              </a:r>
              <a:endParaRPr lang="en-US" sz="20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61921" y="864049"/>
            <a:ext cx="2294256" cy="1995733"/>
            <a:chOff x="3861921" y="864049"/>
            <a:chExt cx="2294256" cy="199573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1921" y="864049"/>
              <a:ext cx="2294256" cy="15506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4499992" y="2459672"/>
              <a:ext cx="12241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Emas</a:t>
              </a:r>
              <a:endParaRPr lang="en-US" sz="20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99524" y="771550"/>
            <a:ext cx="2399686" cy="1944216"/>
            <a:chOff x="6399524" y="771550"/>
            <a:chExt cx="2399686" cy="1944216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99524" y="771550"/>
              <a:ext cx="2223962" cy="14826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TextBox 24"/>
            <p:cNvSpPr txBox="1"/>
            <p:nvPr/>
          </p:nvSpPr>
          <p:spPr>
            <a:xfrm>
              <a:off x="6629340" y="2315656"/>
              <a:ext cx="21698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/>
                <a:t>Garam</a:t>
              </a:r>
              <a:endParaRPr lang="en-US" sz="20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27696" y="2670270"/>
            <a:ext cx="2763569" cy="1989712"/>
            <a:chOff x="5927696" y="2598262"/>
            <a:chExt cx="2763569" cy="198971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29"/>
            <a:stretch/>
          </p:blipFill>
          <p:spPr bwMode="auto">
            <a:xfrm>
              <a:off x="5927696" y="2787774"/>
              <a:ext cx="2460728" cy="13738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TextBox 25"/>
            <p:cNvSpPr txBox="1"/>
            <p:nvPr/>
          </p:nvSpPr>
          <p:spPr>
            <a:xfrm>
              <a:off x="6228185" y="4187864"/>
              <a:ext cx="180019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Perak</a:t>
              </a:r>
              <a:endParaRPr lang="en-US" sz="2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7725009" y="3333686"/>
              <a:ext cx="17016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 err="1" smtClean="0"/>
                <a:t>Sumber</a:t>
              </a:r>
              <a:r>
                <a:rPr lang="en-US" sz="900" i="1" dirty="0" smtClean="0"/>
                <a:t>: shutterstock.com</a:t>
              </a:r>
              <a:endParaRPr lang="en-US" sz="9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82" y="214296"/>
            <a:ext cx="3571900" cy="1630271"/>
            <a:chOff x="211328" y="938900"/>
            <a:chExt cx="3571900" cy="1630271"/>
          </a:xfrm>
        </p:grpSpPr>
        <p:sp>
          <p:nvSpPr>
            <p:cNvPr id="3" name="Cloud 2"/>
            <p:cNvSpPr/>
            <p:nvPr/>
          </p:nvSpPr>
          <p:spPr>
            <a:xfrm rot="260971">
              <a:off x="211328" y="938900"/>
              <a:ext cx="3571900" cy="1630271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8709" y="1214428"/>
              <a:ext cx="27902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campuran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adalah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materi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yang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tersusun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atas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dua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atau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lebih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 </a:t>
              </a:r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95936" y="891750"/>
            <a:ext cx="5036570" cy="1926221"/>
            <a:chOff x="3995936" y="891750"/>
            <a:chExt cx="5036570" cy="1926221"/>
          </a:xfrm>
        </p:grpSpPr>
        <p:sp>
          <p:nvSpPr>
            <p:cNvPr id="16" name="TextBox 15"/>
            <p:cNvSpPr txBox="1"/>
            <p:nvPr/>
          </p:nvSpPr>
          <p:spPr>
            <a:xfrm>
              <a:off x="6588224" y="1288380"/>
              <a:ext cx="24442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Secangkir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kopi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dibuat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dengan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mencampur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air,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bubuk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kopi,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gula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. 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995936" y="891750"/>
              <a:ext cx="2520000" cy="1926221"/>
              <a:chOff x="3995936" y="891750"/>
              <a:chExt cx="2520000" cy="1926221"/>
            </a:xfrm>
          </p:grpSpPr>
          <p:pic>
            <p:nvPicPr>
              <p:cNvPr id="17410" name="Picture 2" descr="C:\Users\TYH\Downloads\background-2485_960_720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95936" y="891750"/>
                <a:ext cx="2520000" cy="168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004048" y="2571750"/>
                <a:ext cx="143988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dirty="0" err="1" smtClean="0">
                    <a:latin typeface="Calibri" pitchFamily="34" charset="0"/>
                    <a:cs typeface="Calibri" pitchFamily="34" charset="0"/>
                  </a:rPr>
                  <a:t>Sumber</a:t>
                </a:r>
                <a:r>
                  <a:rPr lang="en-US" sz="1000" dirty="0" smtClean="0">
                    <a:latin typeface="Calibri" pitchFamily="34" charset="0"/>
                    <a:cs typeface="Calibri" pitchFamily="34" charset="0"/>
                  </a:rPr>
                  <a:t>: </a:t>
                </a:r>
                <a:r>
                  <a:rPr lang="en-US" sz="1000" i="1" dirty="0" smtClean="0">
                    <a:latin typeface="Calibri" pitchFamily="34" charset="0"/>
                    <a:cs typeface="Calibri" pitchFamily="34" charset="0"/>
                  </a:rPr>
                  <a:t>pixabay.com</a:t>
                </a:r>
                <a:endParaRPr lang="en-US" sz="1000" i="1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995936" y="267494"/>
            <a:ext cx="4821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Berikut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beberapa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contoh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dirty="0" err="1" smtClean="0">
                <a:latin typeface="Calibri" pitchFamily="34" charset="0"/>
                <a:cs typeface="Calibri" pitchFamily="34" charset="0"/>
              </a:rPr>
              <a:t>campuran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2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3528" y="1995686"/>
            <a:ext cx="2880320" cy="2659312"/>
            <a:chOff x="323528" y="1995686"/>
            <a:chExt cx="2880320" cy="26593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44"/>
            <a:stretch/>
          </p:blipFill>
          <p:spPr>
            <a:xfrm>
              <a:off x="611840" y="1995686"/>
              <a:ext cx="2520000" cy="17359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620680" y="3731668"/>
              <a:ext cx="2583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Adonan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kue</a:t>
              </a:r>
              <a:r>
                <a:rPr lang="en-US" b="1" dirty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merupakan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air,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terigu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gula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telur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.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273301" y="2888617"/>
              <a:ext cx="14398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35896" y="2907974"/>
            <a:ext cx="4464496" cy="1824016"/>
            <a:chOff x="3635896" y="2907974"/>
            <a:chExt cx="4464496" cy="182401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21480" y="2907974"/>
              <a:ext cx="1660799" cy="1680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5656110" y="3286329"/>
              <a:ext cx="24442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Secangkir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teh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terdiri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atas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air,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teh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,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gula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. 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039067" y="3888939"/>
              <a:ext cx="14398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pixabay.com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" y="1491630"/>
            <a:ext cx="2261111" cy="321982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1403648" y="123478"/>
            <a:ext cx="3168352" cy="1656184"/>
          </a:xfrm>
          <a:prstGeom prst="wedgeRoundRectCallout">
            <a:avLst>
              <a:gd name="adj1" fmla="val -41893"/>
              <a:gd name="adj2" fmla="val 6921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/>
              <a:t>Campuran</a:t>
            </a:r>
            <a:r>
              <a:rPr lang="en-US" sz="1900" b="1" dirty="0"/>
              <a:t> </a:t>
            </a:r>
            <a:r>
              <a:rPr lang="en-US" sz="1900" b="1" dirty="0" err="1"/>
              <a:t>dapat</a:t>
            </a:r>
            <a:r>
              <a:rPr lang="en-US" sz="1900" b="1" dirty="0"/>
              <a:t> </a:t>
            </a:r>
            <a:r>
              <a:rPr lang="en-US" sz="1900" b="1" dirty="0" err="1"/>
              <a:t>dibedakan</a:t>
            </a:r>
            <a:r>
              <a:rPr lang="en-US" sz="1900" b="1" dirty="0"/>
              <a:t> </a:t>
            </a:r>
            <a:r>
              <a:rPr lang="en-US" sz="1900" b="1" dirty="0" err="1"/>
              <a:t>menjadi</a:t>
            </a:r>
            <a:r>
              <a:rPr lang="en-US" sz="1900" b="1" dirty="0"/>
              <a:t> </a:t>
            </a:r>
            <a:r>
              <a:rPr lang="en-US" sz="1900" b="1" dirty="0" err="1">
                <a:solidFill>
                  <a:srgbClr val="FFFF00"/>
                </a:solidFill>
              </a:rPr>
              <a:t>campuran</a:t>
            </a:r>
            <a:r>
              <a:rPr lang="en-US" sz="1900" b="1" dirty="0">
                <a:solidFill>
                  <a:srgbClr val="FFFF00"/>
                </a:solidFill>
              </a:rPr>
              <a:t> </a:t>
            </a:r>
            <a:r>
              <a:rPr lang="en-US" sz="1900" b="1" dirty="0" err="1">
                <a:solidFill>
                  <a:srgbClr val="FFFF00"/>
                </a:solidFill>
              </a:rPr>
              <a:t>homogen</a:t>
            </a:r>
            <a:r>
              <a:rPr lang="en-US" sz="1900" b="1" dirty="0">
                <a:solidFill>
                  <a:srgbClr val="FFFF00"/>
                </a:solidFill>
              </a:rPr>
              <a:t> </a:t>
            </a:r>
            <a:r>
              <a:rPr lang="en-US" sz="1900" b="1" dirty="0" err="1"/>
              <a:t>dan</a:t>
            </a:r>
            <a:r>
              <a:rPr lang="en-US" sz="1900" b="1" dirty="0"/>
              <a:t> </a:t>
            </a:r>
            <a:r>
              <a:rPr lang="en-US" sz="1900" b="1" dirty="0" err="1">
                <a:solidFill>
                  <a:srgbClr val="D1FF75"/>
                </a:solidFill>
              </a:rPr>
              <a:t>campuran</a:t>
            </a:r>
            <a:r>
              <a:rPr lang="en-US" sz="1900" b="1" dirty="0">
                <a:solidFill>
                  <a:srgbClr val="D1FF75"/>
                </a:solidFill>
              </a:rPr>
              <a:t> </a:t>
            </a:r>
            <a:r>
              <a:rPr lang="en-US" sz="1900" b="1" dirty="0" err="1">
                <a:solidFill>
                  <a:srgbClr val="D1FF75"/>
                </a:solidFill>
              </a:rPr>
              <a:t>heterogen</a:t>
            </a:r>
            <a:r>
              <a:rPr lang="en-US" sz="1900" b="1" dirty="0" smtClean="0"/>
              <a:t>.</a:t>
            </a:r>
            <a:endParaRPr lang="en-US" sz="19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843808" y="1967810"/>
            <a:ext cx="5112568" cy="12258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</a:rPr>
              <a:t>Campuran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homogen</a:t>
            </a:r>
            <a:r>
              <a:rPr lang="en-US" sz="2200" b="1" dirty="0" smtClean="0"/>
              <a:t>: </a:t>
            </a:r>
            <a:r>
              <a:rPr lang="en-US" sz="2200" b="1" dirty="0" err="1" smtClean="0"/>
              <a:t>campuran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dua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jenis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zat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atau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lebih</a:t>
            </a:r>
            <a:r>
              <a:rPr lang="en-US" sz="2200" b="1" dirty="0" smtClean="0"/>
              <a:t> yang </a:t>
            </a:r>
            <a:r>
              <a:rPr lang="en-US" sz="2200" b="1" dirty="0" err="1" smtClean="0"/>
              <a:t>komposisinya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merata</a:t>
            </a:r>
            <a:r>
              <a:rPr lang="en-US" sz="2200" b="1" dirty="0" smtClean="0"/>
              <a:t>.</a:t>
            </a:r>
            <a:endParaRPr lang="en-US" sz="2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491880" y="3362106"/>
            <a:ext cx="4896544" cy="12258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B0F0"/>
                </a:solidFill>
              </a:rPr>
              <a:t>Campuran</a:t>
            </a:r>
            <a:r>
              <a:rPr lang="en-US" sz="2200" b="1" dirty="0">
                <a:solidFill>
                  <a:srgbClr val="00B0F0"/>
                </a:solidFill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</a:rPr>
              <a:t>heterogen</a:t>
            </a:r>
            <a:r>
              <a:rPr lang="en-US" sz="2200" b="1" dirty="0" smtClean="0"/>
              <a:t>: </a:t>
            </a:r>
            <a:r>
              <a:rPr lang="en-US" sz="2200" b="1" dirty="0" err="1" smtClean="0"/>
              <a:t>campuran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dua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zat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atau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lebih</a:t>
            </a:r>
            <a:r>
              <a:rPr lang="en-US" sz="2200" b="1" dirty="0" smtClean="0"/>
              <a:t> yang </a:t>
            </a:r>
            <a:r>
              <a:rPr lang="en-US" sz="2200" b="1" dirty="0" err="1" smtClean="0"/>
              <a:t>komposisinya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tidak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merata</a:t>
            </a:r>
            <a:r>
              <a:rPr lang="en-US" sz="2200" b="1" dirty="0" smtClean="0"/>
              <a:t>.</a:t>
            </a:r>
            <a:endParaRPr lang="en-US" sz="2200" b="1" dirty="0"/>
          </a:p>
        </p:txBody>
      </p:sp>
      <p:pic>
        <p:nvPicPr>
          <p:cNvPr id="2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8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209" y="411509"/>
            <a:ext cx="5760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/>
              <a:t>Campuran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homogen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disebut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juga</a:t>
            </a:r>
            <a:r>
              <a:rPr lang="en-US" sz="2200" b="1" dirty="0" smtClean="0"/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larutan</a:t>
            </a:r>
            <a:r>
              <a:rPr lang="en-US" sz="2200" b="1" dirty="0" smtClean="0"/>
              <a:t>.</a:t>
            </a:r>
            <a:endParaRPr 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9208" y="844719"/>
            <a:ext cx="6611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/>
              <a:t>Larutan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terdiri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atas</a:t>
            </a:r>
            <a:r>
              <a:rPr lang="en-US" sz="2200" b="1" dirty="0" smtClean="0"/>
              <a:t> </a:t>
            </a:r>
            <a:r>
              <a:rPr lang="en-US" sz="2200" b="1" dirty="0" err="1" smtClean="0">
                <a:solidFill>
                  <a:srgbClr val="00B0F0"/>
                </a:solidFill>
              </a:rPr>
              <a:t>pelarut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dan</a:t>
            </a:r>
            <a:r>
              <a:rPr lang="en-US" sz="2200" b="1" dirty="0" smtClean="0"/>
              <a:t> </a:t>
            </a:r>
            <a:r>
              <a:rPr lang="en-US" sz="2200" b="1" dirty="0" err="1" smtClean="0">
                <a:solidFill>
                  <a:srgbClr val="00B050"/>
                </a:solidFill>
              </a:rPr>
              <a:t>zat</a:t>
            </a:r>
            <a:r>
              <a:rPr lang="en-US" sz="2200" b="1" dirty="0" smtClean="0">
                <a:solidFill>
                  <a:srgbClr val="00B050"/>
                </a:solidFill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</a:rPr>
              <a:t>terlarut</a:t>
            </a:r>
            <a:r>
              <a:rPr lang="en-US" sz="2200" b="1" dirty="0" smtClean="0"/>
              <a:t>.</a:t>
            </a:r>
            <a:endParaRPr lang="en-US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9716" y="1491630"/>
            <a:ext cx="4502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Contoh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campuran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homogen</a:t>
            </a:r>
            <a:r>
              <a:rPr lang="en-US" sz="2000" b="1" dirty="0" smtClean="0"/>
              <a:t>:</a:t>
            </a:r>
            <a:endParaRPr lang="en-US" sz="2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35496" y="2103698"/>
            <a:ext cx="2868737" cy="2207277"/>
            <a:chOff x="251521" y="2103698"/>
            <a:chExt cx="2868737" cy="22072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87" y="2103698"/>
              <a:ext cx="2522371" cy="17509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611560" y="3941643"/>
              <a:ext cx="2295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Air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teh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manis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518852" y="2910075"/>
              <a:ext cx="17869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29635" y="2139702"/>
            <a:ext cx="2801626" cy="2304256"/>
            <a:chOff x="3029635" y="2139702"/>
            <a:chExt cx="2801626" cy="230425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899" y="2139702"/>
              <a:ext cx="2457362" cy="18229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 rot="16200000">
              <a:off x="2259262" y="2995316"/>
              <a:ext cx="17869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otc-fahrenheit.co.id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63131" y="4074626"/>
              <a:ext cx="2295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Larutan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oralit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12160" y="1769230"/>
            <a:ext cx="2633896" cy="2522658"/>
            <a:chOff x="6012160" y="1769230"/>
            <a:chExt cx="2633896" cy="252265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920" y="1769230"/>
              <a:ext cx="2229760" cy="2049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 rot="16200000">
              <a:off x="5241787" y="2910076"/>
              <a:ext cx="17869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50920" y="3922556"/>
              <a:ext cx="2295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Madu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6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ELISA\ERLANGGA LISA\2017\TEMPLATE PPT\SD Buping Tematik Terpadu K13N\SD Buping Tematik Terpadu K13N 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608"/>
            <a:ext cx="9144000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208" y="339502"/>
            <a:ext cx="8051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</a:rPr>
              <a:t>Campuran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heterogen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/>
              <a:t>terbentuk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karena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zat-zat</a:t>
            </a:r>
            <a:r>
              <a:rPr lang="en-US" sz="2200" b="1" dirty="0" smtClean="0"/>
              <a:t> di </a:t>
            </a:r>
            <a:r>
              <a:rPr lang="en-US" sz="2200" b="1" dirty="0" err="1" smtClean="0"/>
              <a:t>dalamnya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tidak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dapat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bercampur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secara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sempurna</a:t>
            </a:r>
            <a:r>
              <a:rPr lang="en-US" sz="2200" b="1" dirty="0"/>
              <a:t> </a:t>
            </a:r>
            <a:r>
              <a:rPr lang="en-US" sz="2200" b="1" dirty="0" err="1" smtClean="0"/>
              <a:t>sehingga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zat-zat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penyusun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tersebut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masih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dapat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dikenali</a:t>
            </a:r>
            <a:r>
              <a:rPr lang="en-US" sz="2200" b="1" dirty="0" smtClean="0"/>
              <a:t>.</a:t>
            </a:r>
            <a:endParaRPr lang="en-US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9716" y="1523568"/>
            <a:ext cx="4502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Contoh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campuran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homogen</a:t>
            </a:r>
            <a:r>
              <a:rPr lang="en-US" sz="2000" b="1" dirty="0" smtClean="0"/>
              <a:t>:</a:t>
            </a:r>
            <a:endParaRPr lang="en-US" sz="20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107504" y="2007923"/>
            <a:ext cx="2664296" cy="2663092"/>
            <a:chOff x="107504" y="2007923"/>
            <a:chExt cx="2664296" cy="2663092"/>
          </a:xfrm>
        </p:grpSpPr>
        <p:sp>
          <p:nvSpPr>
            <p:cNvPr id="11" name="TextBox 10"/>
            <p:cNvSpPr txBox="1"/>
            <p:nvPr/>
          </p:nvSpPr>
          <p:spPr>
            <a:xfrm>
              <a:off x="107504" y="4301683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air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tanah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-302828" y="2995316"/>
              <a:ext cx="17869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4" t="8001" r="14796" b="3183"/>
            <a:stretch/>
          </p:blipFill>
          <p:spPr>
            <a:xfrm>
              <a:off x="827584" y="2007923"/>
              <a:ext cx="1199421" cy="22200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2" name="Group 11"/>
          <p:cNvGrpSpPr/>
          <p:nvPr/>
        </p:nvGrpSpPr>
        <p:grpSpPr>
          <a:xfrm>
            <a:off x="2648689" y="2211710"/>
            <a:ext cx="3000854" cy="2332669"/>
            <a:chOff x="2648689" y="2211710"/>
            <a:chExt cx="3000854" cy="23326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47" y="2211710"/>
              <a:ext cx="2594865" cy="18524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TextBox 20"/>
            <p:cNvSpPr txBox="1"/>
            <p:nvPr/>
          </p:nvSpPr>
          <p:spPr>
            <a:xfrm>
              <a:off x="2985247" y="4175047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Campuran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air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dan</a:t>
              </a:r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minyak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1878316" y="3126596"/>
              <a:ext cx="17869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69995" y="1523568"/>
            <a:ext cx="1758389" cy="2992398"/>
            <a:chOff x="6269995" y="1523568"/>
            <a:chExt cx="1758389" cy="299239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8" t="12376" r="16528"/>
            <a:stretch/>
          </p:blipFill>
          <p:spPr>
            <a:xfrm>
              <a:off x="6588224" y="1523568"/>
              <a:ext cx="1165151" cy="250913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5499622" y="2859955"/>
              <a:ext cx="17869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latin typeface="Calibri" pitchFamily="34" charset="0"/>
                  <a:cs typeface="Calibri" pitchFamily="34" charset="0"/>
                </a:rPr>
                <a:t>Sumber</a:t>
              </a:r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shutterstock.com</a:t>
              </a:r>
              <a:endParaRPr lang="en-US" sz="1000" i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07142" y="4146634"/>
              <a:ext cx="1721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alibri" pitchFamily="34" charset="0"/>
                  <a:cs typeface="Calibri" pitchFamily="34" charset="0"/>
                  <a:sym typeface="Wingdings"/>
                </a:rPr>
                <a:t>Jus </a:t>
              </a:r>
              <a:r>
                <a:rPr lang="en-US" b="1" dirty="0" err="1" smtClean="0">
                  <a:latin typeface="Calibri" pitchFamily="34" charset="0"/>
                  <a:cs typeface="Calibri" pitchFamily="34" charset="0"/>
                  <a:sym typeface="Wingdings"/>
                </a:rPr>
                <a:t>jeruk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72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14916" y="2470620"/>
            <a:ext cx="428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Unsur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berupa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zat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murni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yang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tidak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dapat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diuraikan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menjadi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zat-zat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lain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melalui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reaksi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kimia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85720" y="857238"/>
            <a:ext cx="6120000" cy="612000"/>
            <a:chOff x="500034" y="714362"/>
            <a:chExt cx="2880000" cy="1233630"/>
          </a:xfrm>
        </p:grpSpPr>
        <p:sp>
          <p:nvSpPr>
            <p:cNvPr id="11" name="Oval Callout 10"/>
            <p:cNvSpPr/>
            <p:nvPr/>
          </p:nvSpPr>
          <p:spPr>
            <a:xfrm>
              <a:off x="500034" y="714362"/>
              <a:ext cx="2880000" cy="1233630"/>
            </a:xfrm>
            <a:prstGeom prst="snip2Diag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0832" y="858362"/>
              <a:ext cx="2763495" cy="806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Zat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tunggal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dibedakan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menjadi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unsur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latin typeface="Calibri" pitchFamily="34" charset="0"/>
                  <a:cs typeface="Calibri" pitchFamily="34" charset="0"/>
                </a:rPr>
                <a:t>dan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senyawa</a:t>
              </a:r>
              <a:r>
                <a:rPr lang="en-US" sz="2000" b="1" dirty="0" smtClean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</p:grpSp>
      <p:sp>
        <p:nvSpPr>
          <p:cNvPr id="10242" name="AutoShape 2" descr="Car, Wheel, Vehicle, Transport, Transport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1" y="0"/>
            <a:ext cx="9144033" cy="666750"/>
            <a:chOff x="-1" y="0"/>
            <a:chExt cx="9144033" cy="666750"/>
          </a:xfrm>
        </p:grpSpPr>
        <p:grpSp>
          <p:nvGrpSpPr>
            <p:cNvPr id="19" name="Group 8"/>
            <p:cNvGrpSpPr/>
            <p:nvPr/>
          </p:nvGrpSpPr>
          <p:grpSpPr>
            <a:xfrm>
              <a:off x="-1" y="0"/>
              <a:ext cx="7643835" cy="666750"/>
              <a:chOff x="-1" y="0"/>
              <a:chExt cx="8696259" cy="666750"/>
            </a:xfrm>
          </p:grpSpPr>
          <p:pic>
            <p:nvPicPr>
              <p:cNvPr id="23" name="Picture 22" descr="E:\ELISA\PPT ESPS\2016\ESPS edisi kurnas\PERINTILAN ESPS KURNAS\pita label 5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5887721" cy="666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238747" y="58149"/>
                <a:ext cx="845751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Materi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Inti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Subtema</a:t>
                </a:r>
                <a:r>
                  <a:rPr lang="en-US" sz="3200" b="1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 2</a:t>
                </a:r>
                <a:endParaRPr lang="en-US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0" name="Group 11"/>
            <p:cNvGrpSpPr/>
            <p:nvPr/>
          </p:nvGrpSpPr>
          <p:grpSpPr>
            <a:xfrm>
              <a:off x="7848632" y="142858"/>
              <a:ext cx="1295400" cy="417731"/>
              <a:chOff x="7772400" y="57150"/>
              <a:chExt cx="1295400" cy="417731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772400" y="57150"/>
                <a:ext cx="1143000" cy="4177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924800" y="71420"/>
                <a:ext cx="1143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KD 3.9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143504" y="2000246"/>
            <a:ext cx="3214710" cy="2227849"/>
            <a:chOff x="5143504" y="2000246"/>
            <a:chExt cx="3214710" cy="2227849"/>
          </a:xfrm>
        </p:grpSpPr>
        <p:grpSp>
          <p:nvGrpSpPr>
            <p:cNvPr id="35" name="Group 34"/>
            <p:cNvGrpSpPr/>
            <p:nvPr/>
          </p:nvGrpSpPr>
          <p:grpSpPr>
            <a:xfrm>
              <a:off x="5143504" y="2000246"/>
              <a:ext cx="3155403" cy="2227849"/>
              <a:chOff x="5214942" y="1428742"/>
              <a:chExt cx="3155403" cy="2227849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214942" y="3071816"/>
                <a:ext cx="31554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Emas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batangan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atau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logam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mulia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tersusun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atas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unsur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emas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600" b="1" dirty="0" err="1" smtClean="0">
                    <a:latin typeface="Calibri" pitchFamily="34" charset="0"/>
                    <a:cs typeface="Calibri" pitchFamily="34" charset="0"/>
                  </a:rPr>
                  <a:t>murni</a:t>
                </a:r>
                <a:r>
                  <a:rPr lang="en-US" sz="1600" b="1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endParaRPr lang="en-US" sz="16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pic>
            <p:nvPicPr>
              <p:cNvPr id="32" name="Picture 3" descr="C:\Documents and Settings\Administrator\My Documents\13. Buping SD Kelas V (FINAL)\QR Code Buping 5\TEMA 9\ema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86446" y="1428742"/>
                <a:ext cx="2160000" cy="1459949"/>
              </a:xfrm>
              <a:prstGeom prst="rect">
                <a:avLst/>
              </a:prstGeom>
              <a:noFill/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5572164" y="3143254"/>
              <a:ext cx="278605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Sumber: </a:t>
              </a:r>
              <a:r>
                <a:rPr lang="en-US" sz="1000" i="1" dirty="0" smtClean="0">
                  <a:latin typeface="Calibri" pitchFamily="34" charset="0"/>
                  <a:cs typeface="Calibri" pitchFamily="34" charset="0"/>
                </a:rPr>
                <a:t> shutterstock.com</a:t>
              </a:r>
              <a:endParaRPr lang="en-US" sz="10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4916" y="1779662"/>
            <a:ext cx="47602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Unsur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zat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tunggal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yang paling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sederhana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4916" y="3389475"/>
            <a:ext cx="4286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alibri" pitchFamily="34" charset="0"/>
                <a:cs typeface="Calibri" pitchFamily="34" charset="0"/>
              </a:rPr>
              <a:t>Contoh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unsur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adalah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oksigen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, nitrogen,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emas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dan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  <a:cs typeface="Calibri" pitchFamily="34" charset="0"/>
              </a:rPr>
              <a:t>perak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. 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Berlin Sans FB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979</Words>
  <Application>Microsoft Office PowerPoint</Application>
  <PresentationFormat>On-screen Show (16:9)</PresentationFormat>
  <Paragraphs>169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 Putri Andini</dc:creator>
  <cp:lastModifiedBy>Hindrina Perdhana Sari</cp:lastModifiedBy>
  <cp:revision>387</cp:revision>
  <cp:lastPrinted>2017-01-26T08:40:59Z</cp:lastPrinted>
  <dcterms:created xsi:type="dcterms:W3CDTF">2016-06-25T05:09:46Z</dcterms:created>
  <dcterms:modified xsi:type="dcterms:W3CDTF">2020-01-09T05:12:25Z</dcterms:modified>
</cp:coreProperties>
</file>