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61" r:id="rId2"/>
    <p:sldId id="258" r:id="rId3"/>
    <p:sldId id="259" r:id="rId4"/>
    <p:sldId id="260" r:id="rId5"/>
    <p:sldId id="262" r:id="rId6"/>
    <p:sldId id="263" r:id="rId7"/>
    <p:sldId id="264" r:id="rId8"/>
    <p:sldId id="265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74" d="100"/>
          <a:sy n="74" d="100"/>
        </p:scale>
        <p:origin x="6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09E37E1-479F-46E8-9370-7D6FCFB8F467}" type="datetimeFigureOut">
              <a:rPr lang="en-ID" smtClean="0"/>
              <a:t>12/04/2021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14E3271-7C6E-46DB-B608-157E36ECABBB}" type="slidenum">
              <a:rPr lang="en-ID" smtClean="0"/>
              <a:t>‹#›</a:t>
            </a:fld>
            <a:endParaRPr lang="en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9403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E37E1-479F-46E8-9370-7D6FCFB8F467}" type="datetimeFigureOut">
              <a:rPr lang="en-ID" smtClean="0"/>
              <a:t>12/04/2021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E3271-7C6E-46DB-B608-157E36ECABB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14138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E37E1-479F-46E8-9370-7D6FCFB8F467}" type="datetimeFigureOut">
              <a:rPr lang="en-ID" smtClean="0"/>
              <a:t>12/04/2021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E3271-7C6E-46DB-B608-157E36ECABBB}" type="slidenum">
              <a:rPr lang="en-ID" smtClean="0"/>
              <a:t>‹#›</a:t>
            </a:fld>
            <a:endParaRPr lang="en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06926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E37E1-479F-46E8-9370-7D6FCFB8F467}" type="datetimeFigureOut">
              <a:rPr lang="en-ID" smtClean="0"/>
              <a:t>12/04/2021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E3271-7C6E-46DB-B608-157E36ECABBB}" type="slidenum">
              <a:rPr lang="en-ID" smtClean="0"/>
              <a:t>‹#›</a:t>
            </a:fld>
            <a:endParaRPr lang="en-ID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22081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E37E1-479F-46E8-9370-7D6FCFB8F467}" type="datetimeFigureOut">
              <a:rPr lang="en-ID" smtClean="0"/>
              <a:t>12/04/2021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E3271-7C6E-46DB-B608-157E36ECABB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17824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E37E1-479F-46E8-9370-7D6FCFB8F467}" type="datetimeFigureOut">
              <a:rPr lang="en-ID" smtClean="0"/>
              <a:t>12/04/2021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E3271-7C6E-46DB-B608-157E36ECABBB}" type="slidenum">
              <a:rPr lang="en-ID" smtClean="0"/>
              <a:t>‹#›</a:t>
            </a:fld>
            <a:endParaRPr lang="en-ID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91046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E37E1-479F-46E8-9370-7D6FCFB8F467}" type="datetimeFigureOut">
              <a:rPr lang="en-ID" smtClean="0"/>
              <a:t>12/04/2021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E3271-7C6E-46DB-B608-157E36ECABBB}" type="slidenum">
              <a:rPr lang="en-ID" smtClean="0"/>
              <a:t>‹#›</a:t>
            </a:fld>
            <a:endParaRPr lang="en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22349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E37E1-479F-46E8-9370-7D6FCFB8F467}" type="datetimeFigureOut">
              <a:rPr lang="en-ID" smtClean="0"/>
              <a:t>12/04/2021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E3271-7C6E-46DB-B608-157E36ECABBB}" type="slidenum">
              <a:rPr lang="en-ID" smtClean="0"/>
              <a:t>‹#›</a:t>
            </a:fld>
            <a:endParaRPr lang="en-ID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2472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E37E1-479F-46E8-9370-7D6FCFB8F467}" type="datetimeFigureOut">
              <a:rPr lang="en-ID" smtClean="0"/>
              <a:t>12/04/2021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E3271-7C6E-46DB-B608-157E36ECABBB}" type="slidenum">
              <a:rPr lang="en-ID" smtClean="0"/>
              <a:t>‹#›</a:t>
            </a:fld>
            <a:endParaRPr lang="en-ID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5582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E37E1-479F-46E8-9370-7D6FCFB8F467}" type="datetimeFigureOut">
              <a:rPr lang="en-ID" smtClean="0"/>
              <a:t>12/04/2021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E3271-7C6E-46DB-B608-157E36ECABB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41818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E37E1-479F-46E8-9370-7D6FCFB8F467}" type="datetimeFigureOut">
              <a:rPr lang="en-ID" smtClean="0"/>
              <a:t>12/04/2021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E3271-7C6E-46DB-B608-157E36ECABBB}" type="slidenum">
              <a:rPr lang="en-ID" smtClean="0"/>
              <a:t>‹#›</a:t>
            </a:fld>
            <a:endParaRPr lang="en-ID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2291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E37E1-479F-46E8-9370-7D6FCFB8F467}" type="datetimeFigureOut">
              <a:rPr lang="en-ID" smtClean="0"/>
              <a:t>12/04/2021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E3271-7C6E-46DB-B608-157E36ECABB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68805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E37E1-479F-46E8-9370-7D6FCFB8F467}" type="datetimeFigureOut">
              <a:rPr lang="en-ID" smtClean="0"/>
              <a:t>12/04/2021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E3271-7C6E-46DB-B608-157E36ECABBB}" type="slidenum">
              <a:rPr lang="en-ID" smtClean="0"/>
              <a:t>‹#›</a:t>
            </a:fld>
            <a:endParaRPr lang="en-ID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4165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E37E1-479F-46E8-9370-7D6FCFB8F467}" type="datetimeFigureOut">
              <a:rPr lang="en-ID" smtClean="0"/>
              <a:t>12/04/2021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E3271-7C6E-46DB-B608-157E36ECABBB}" type="slidenum">
              <a:rPr lang="en-ID" smtClean="0"/>
              <a:t>‹#›</a:t>
            </a:fld>
            <a:endParaRPr lang="en-ID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0499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E37E1-479F-46E8-9370-7D6FCFB8F467}" type="datetimeFigureOut">
              <a:rPr lang="en-ID" smtClean="0"/>
              <a:t>12/04/2021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E3271-7C6E-46DB-B608-157E36ECABB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66357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E37E1-479F-46E8-9370-7D6FCFB8F467}" type="datetimeFigureOut">
              <a:rPr lang="en-ID" smtClean="0"/>
              <a:t>12/04/2021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E3271-7C6E-46DB-B608-157E36ECABBB}" type="slidenum">
              <a:rPr lang="en-ID" smtClean="0"/>
              <a:t>‹#›</a:t>
            </a:fld>
            <a:endParaRPr lang="en-ID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1606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E37E1-479F-46E8-9370-7D6FCFB8F467}" type="datetimeFigureOut">
              <a:rPr lang="en-ID" smtClean="0"/>
              <a:t>12/04/2021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E3271-7C6E-46DB-B608-157E36ECABB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20954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09E37E1-479F-46E8-9370-7D6FCFB8F467}" type="datetimeFigureOut">
              <a:rPr lang="en-ID" smtClean="0"/>
              <a:t>12/04/2021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14E3271-7C6E-46DB-B608-157E36ECABB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99898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E25AE7-0B97-4FAA-84B2-D8D065DF82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4879" y="1245703"/>
            <a:ext cx="4357766" cy="4824029"/>
          </a:xfrm>
          <a:prstGeom prst="rect">
            <a:avLst/>
          </a:prstGeom>
        </p:spPr>
      </p:pic>
      <p:pic>
        <p:nvPicPr>
          <p:cNvPr id="11" name="Picture 2" descr="D:\dinna data\BUPENA\BUPENA 5D\BUPENA 5D\Gambar BUPENA 5D\TEMA 9\keluarga udin sedang melakukan hobinya masing-masing.jpg">
            <a:extLst>
              <a:ext uri="{FF2B5EF4-FFF2-40B4-BE49-F238E27FC236}">
                <a16:creationId xmlns:a16="http://schemas.microsoft.com/office/drawing/2014/main" id="{FCB734A9-20CF-46FF-AC9B-1A2B1B60C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5956" y="1258883"/>
            <a:ext cx="6532796" cy="4485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BAF3697B-D0D5-400B-9B94-EE6D495DF03E}"/>
              </a:ext>
            </a:extLst>
          </p:cNvPr>
          <p:cNvGrpSpPr/>
          <p:nvPr/>
        </p:nvGrpSpPr>
        <p:grpSpPr>
          <a:xfrm rot="10800000" flipV="1">
            <a:off x="1302003" y="660928"/>
            <a:ext cx="3731112" cy="695150"/>
            <a:chOff x="5944510" y="3122417"/>
            <a:chExt cx="2310945" cy="1297183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AB71793-3EA3-4DB2-99FB-C418AFC8E724}"/>
                </a:ext>
              </a:extLst>
            </p:cNvPr>
            <p:cNvSpPr/>
            <p:nvPr/>
          </p:nvSpPr>
          <p:spPr>
            <a:xfrm>
              <a:off x="5944510" y="3122417"/>
              <a:ext cx="2304413" cy="1091218"/>
            </a:xfrm>
            <a:prstGeom prst="rect">
              <a:avLst/>
            </a:prstGeom>
            <a:solidFill>
              <a:srgbClr val="0070C0"/>
            </a:solidFill>
            <a:effectLst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TEMA 9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0722359-1823-48E3-A7BA-F80E912AB76B}"/>
                </a:ext>
              </a:extLst>
            </p:cNvPr>
            <p:cNvSpPr/>
            <p:nvPr/>
          </p:nvSpPr>
          <p:spPr>
            <a:xfrm>
              <a:off x="5951041" y="4213637"/>
              <a:ext cx="2304414" cy="205963"/>
            </a:xfrm>
            <a:prstGeom prst="rect">
              <a:avLst/>
            </a:prstGeom>
            <a:solidFill>
              <a:srgbClr val="005696"/>
            </a:solidFill>
            <a:effectLst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4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0C2C173-DC8D-4241-9B8D-E1FAD6FA0934}"/>
              </a:ext>
            </a:extLst>
          </p:cNvPr>
          <p:cNvGrpSpPr/>
          <p:nvPr/>
        </p:nvGrpSpPr>
        <p:grpSpPr>
          <a:xfrm>
            <a:off x="649355" y="1365979"/>
            <a:ext cx="7676453" cy="1195674"/>
            <a:chOff x="5778638" y="3757379"/>
            <a:chExt cx="7630782" cy="1304430"/>
          </a:xfrm>
        </p:grpSpPr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C2FA619F-1A4D-4AEB-B7C1-F8CB78E7EE73}"/>
                </a:ext>
              </a:extLst>
            </p:cNvPr>
            <p:cNvSpPr/>
            <p:nvPr/>
          </p:nvSpPr>
          <p:spPr>
            <a:xfrm rot="16200000">
              <a:off x="6248533" y="4240714"/>
              <a:ext cx="731046" cy="911143"/>
            </a:xfrm>
            <a:prstGeom prst="triangle">
              <a:avLst>
                <a:gd name="adj" fmla="val 48022"/>
              </a:avLst>
            </a:prstGeom>
            <a:solidFill>
              <a:srgbClr val="928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46D26E6-6CA8-4BEC-AB3E-8FECFB6772FA}"/>
                </a:ext>
              </a:extLst>
            </p:cNvPr>
            <p:cNvSpPr/>
            <p:nvPr/>
          </p:nvSpPr>
          <p:spPr>
            <a:xfrm>
              <a:off x="5778638" y="3757379"/>
              <a:ext cx="7630782" cy="731046"/>
            </a:xfrm>
            <a:prstGeom prst="rect">
              <a:avLst/>
            </a:prstGeom>
            <a:solidFill>
              <a:srgbClr val="FFFF00"/>
            </a:solidFill>
            <a:effectLst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600" b="1" dirty="0">
                  <a:latin typeface="Arial" pitchFamily="34" charset="0"/>
                  <a:cs typeface="Arial" pitchFamily="34" charset="0"/>
                </a:rPr>
                <a:t>BENDA-BENDA DI SEKITAR KITA</a:t>
              </a:r>
            </a:p>
          </p:txBody>
        </p:sp>
      </p:grp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FE1F301A-1A4D-434E-98E6-2A88DB4F4C4B}"/>
              </a:ext>
            </a:extLst>
          </p:cNvPr>
          <p:cNvSpPr/>
          <p:nvPr/>
        </p:nvSpPr>
        <p:spPr>
          <a:xfrm>
            <a:off x="927279" y="5228306"/>
            <a:ext cx="4508184" cy="622767"/>
          </a:xfrm>
          <a:prstGeom prst="roundRect">
            <a:avLst>
              <a:gd name="adj" fmla="val 0"/>
            </a:avLst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Bernard MT Condensed" panose="02050806060905020404" pitchFamily="18" charset="0"/>
              </a:rPr>
              <a:t>PEMBELAJARAN 5</a:t>
            </a:r>
            <a:endParaRPr lang="en-ID" sz="3600" dirty="0">
              <a:solidFill>
                <a:srgbClr val="FF0000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23" name="Flowchart: Punched Tape 22">
            <a:extLst>
              <a:ext uri="{FF2B5EF4-FFF2-40B4-BE49-F238E27FC236}">
                <a16:creationId xmlns:a16="http://schemas.microsoft.com/office/drawing/2014/main" id="{E9771DE7-1316-44ED-BA45-028C9A94D43B}"/>
              </a:ext>
            </a:extLst>
          </p:cNvPr>
          <p:cNvSpPr/>
          <p:nvPr/>
        </p:nvSpPr>
        <p:spPr>
          <a:xfrm>
            <a:off x="6541477" y="5228307"/>
            <a:ext cx="4130793" cy="851326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Bernard MT Condensed" panose="02050806060905020404" pitchFamily="18" charset="0"/>
              </a:rPr>
              <a:t>HENI NURHAENI, </a:t>
            </a:r>
            <a:r>
              <a:rPr lang="en-US" sz="2400" dirty="0" err="1">
                <a:solidFill>
                  <a:schemeClr val="tx1"/>
                </a:solidFill>
                <a:latin typeface="Bernard MT Condensed" panose="02050806060905020404" pitchFamily="18" charset="0"/>
              </a:rPr>
              <a:t>M.Pd</a:t>
            </a:r>
            <a:endParaRPr lang="en-ID" sz="2400" dirty="0">
              <a:solidFill>
                <a:schemeClr val="tx1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CF77533-1C26-401E-B536-C909347BF52D}"/>
              </a:ext>
            </a:extLst>
          </p:cNvPr>
          <p:cNvSpPr txBox="1"/>
          <p:nvPr/>
        </p:nvSpPr>
        <p:spPr>
          <a:xfrm>
            <a:off x="649355" y="2143171"/>
            <a:ext cx="645829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highlight>
                  <a:srgbClr val="FF0000"/>
                </a:highlight>
                <a:latin typeface="Arial Rounded MT Bold" pitchFamily="34" charset="0"/>
                <a:cs typeface="Arial" pitchFamily="34" charset="0"/>
              </a:rPr>
              <a:t>Subtema</a:t>
            </a:r>
            <a:r>
              <a:rPr lang="en-US" sz="2800" dirty="0">
                <a:highlight>
                  <a:srgbClr val="FF0000"/>
                </a:highlight>
                <a:latin typeface="Arial Rounded MT Bold" pitchFamily="34" charset="0"/>
                <a:cs typeface="Arial" pitchFamily="34" charset="0"/>
              </a:rPr>
              <a:t> 2 </a:t>
            </a:r>
            <a:endParaRPr lang="en-US" sz="2800" dirty="0">
              <a:solidFill>
                <a:srgbClr val="7030A0"/>
              </a:solidFill>
              <a:highlight>
                <a:srgbClr val="FF0000"/>
              </a:highlight>
              <a:latin typeface="Arial Rounded MT Bold" pitchFamily="34" charset="0"/>
              <a:cs typeface="Arial" pitchFamily="34" charset="0"/>
            </a:endParaRPr>
          </a:p>
          <a:p>
            <a:r>
              <a:rPr lang="en-US" sz="2800" dirty="0">
                <a:highlight>
                  <a:srgbClr val="FF0000"/>
                </a:highlight>
                <a:latin typeface="Arial Rounded MT Bold" pitchFamily="34" charset="0"/>
                <a:cs typeface="Arial" pitchFamily="34" charset="0"/>
              </a:rPr>
              <a:t>Benda </a:t>
            </a:r>
            <a:r>
              <a:rPr lang="en-US" sz="2800" dirty="0" err="1">
                <a:highlight>
                  <a:srgbClr val="FF0000"/>
                </a:highlight>
                <a:latin typeface="Arial Rounded MT Bold" pitchFamily="34" charset="0"/>
                <a:cs typeface="Arial" pitchFamily="34" charset="0"/>
              </a:rPr>
              <a:t>dalam</a:t>
            </a:r>
            <a:r>
              <a:rPr lang="en-US" sz="2800" dirty="0">
                <a:highlight>
                  <a:srgbClr val="FF0000"/>
                </a:highlight>
                <a:latin typeface="Arial Rounded MT Bold" pitchFamily="34" charset="0"/>
                <a:cs typeface="Arial" pitchFamily="34" charset="0"/>
              </a:rPr>
              <a:t> </a:t>
            </a:r>
            <a:r>
              <a:rPr lang="en-US" sz="2800" dirty="0" err="1">
                <a:highlight>
                  <a:srgbClr val="FF0000"/>
                </a:highlight>
                <a:latin typeface="Arial Rounded MT Bold" pitchFamily="34" charset="0"/>
                <a:cs typeface="Arial" pitchFamily="34" charset="0"/>
              </a:rPr>
              <a:t>Kegiatan</a:t>
            </a:r>
            <a:r>
              <a:rPr lang="en-US" sz="2800" dirty="0">
                <a:highlight>
                  <a:srgbClr val="FF0000"/>
                </a:highlight>
                <a:latin typeface="Arial Rounded MT Bold" pitchFamily="34" charset="0"/>
                <a:cs typeface="Arial" pitchFamily="34" charset="0"/>
              </a:rPr>
              <a:t> </a:t>
            </a:r>
            <a:r>
              <a:rPr lang="en-US" sz="2800" dirty="0" err="1">
                <a:highlight>
                  <a:srgbClr val="FF0000"/>
                </a:highlight>
                <a:latin typeface="Arial Rounded MT Bold" pitchFamily="34" charset="0"/>
                <a:cs typeface="Arial" pitchFamily="34" charset="0"/>
              </a:rPr>
              <a:t>Ekonomi</a:t>
            </a:r>
            <a:endParaRPr lang="en-ID" sz="2800" dirty="0">
              <a:highlight>
                <a:srgbClr val="FF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942508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B8ACF27-ABC3-4A76-B178-9F716D36FFAE}"/>
              </a:ext>
            </a:extLst>
          </p:cNvPr>
          <p:cNvGrpSpPr/>
          <p:nvPr/>
        </p:nvGrpSpPr>
        <p:grpSpPr>
          <a:xfrm>
            <a:off x="412123" y="0"/>
            <a:ext cx="9144000" cy="1600200"/>
            <a:chOff x="0" y="1412013"/>
            <a:chExt cx="9144000" cy="1600200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18506A9F-ECE6-4E9B-8192-589ECB7E10B5}"/>
                </a:ext>
              </a:extLst>
            </p:cNvPr>
            <p:cNvCxnSpPr/>
            <p:nvPr/>
          </p:nvCxnSpPr>
          <p:spPr>
            <a:xfrm flipH="1">
              <a:off x="0" y="1879391"/>
              <a:ext cx="914400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6E44AD2-D466-4DD7-99F5-105627F70D13}"/>
                </a:ext>
              </a:extLst>
            </p:cNvPr>
            <p:cNvGrpSpPr/>
            <p:nvPr/>
          </p:nvGrpSpPr>
          <p:grpSpPr>
            <a:xfrm>
              <a:off x="228600" y="1412013"/>
              <a:ext cx="8915400" cy="1600200"/>
              <a:chOff x="228600" y="0"/>
              <a:chExt cx="8915400" cy="1600200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612138D-F713-4F72-8F9C-B38D63A32BCE}"/>
                  </a:ext>
                </a:extLst>
              </p:cNvPr>
              <p:cNvSpPr/>
              <p:nvPr/>
            </p:nvSpPr>
            <p:spPr>
              <a:xfrm>
                <a:off x="6934200" y="483325"/>
                <a:ext cx="2209800" cy="111687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8ADA734-647C-4093-8888-6109F2700E57}"/>
                  </a:ext>
                </a:extLst>
              </p:cNvPr>
              <p:cNvSpPr/>
              <p:nvPr/>
            </p:nvSpPr>
            <p:spPr>
              <a:xfrm>
                <a:off x="6934200" y="0"/>
                <a:ext cx="2209800" cy="495501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EF3CA79-3CA2-4D54-9A00-CEC7E49F40D4}"/>
                  </a:ext>
                </a:extLst>
              </p:cNvPr>
              <p:cNvSpPr txBox="1"/>
              <p:nvPr/>
            </p:nvSpPr>
            <p:spPr>
              <a:xfrm>
                <a:off x="7568458" y="54853"/>
                <a:ext cx="9412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T9  St2</a:t>
                </a:r>
              </a:p>
            </p:txBody>
          </p: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D8F53E19-587D-4334-B55B-8D0CB7EBF7A3}"/>
                  </a:ext>
                </a:extLst>
              </p:cNvPr>
              <p:cNvGrpSpPr/>
              <p:nvPr/>
            </p:nvGrpSpPr>
            <p:grpSpPr>
              <a:xfrm>
                <a:off x="6787612" y="226709"/>
                <a:ext cx="561372" cy="504374"/>
                <a:chOff x="6391206" y="2643147"/>
                <a:chExt cx="561372" cy="504374"/>
              </a:xfrm>
            </p:grpSpPr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869289E8-4737-4AB4-96AF-CD984814C08D}"/>
                    </a:ext>
                  </a:extLst>
                </p:cNvPr>
                <p:cNvSpPr/>
                <p:nvPr/>
              </p:nvSpPr>
              <p:spPr>
                <a:xfrm>
                  <a:off x="6400800" y="2643147"/>
                  <a:ext cx="504374" cy="504374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70FDD2C3-9E1C-4217-8635-2EA3C93A9F18}"/>
                    </a:ext>
                  </a:extLst>
                </p:cNvPr>
                <p:cNvSpPr/>
                <p:nvPr/>
              </p:nvSpPr>
              <p:spPr>
                <a:xfrm>
                  <a:off x="6391206" y="2667000"/>
                  <a:ext cx="561372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400" b="1" dirty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P5</a:t>
                  </a:r>
                </a:p>
              </p:txBody>
            </p:sp>
          </p:grp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E9BEF85-8B13-48FA-ABD8-0B8105870B05}"/>
                  </a:ext>
                </a:extLst>
              </p:cNvPr>
              <p:cNvSpPr txBox="1"/>
              <p:nvPr/>
            </p:nvSpPr>
            <p:spPr>
              <a:xfrm>
                <a:off x="7064469" y="625218"/>
                <a:ext cx="1927131" cy="861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1" dirty="0" err="1">
                    <a:latin typeface="Arial" pitchFamily="34" charset="0"/>
                    <a:cs typeface="Arial" pitchFamily="34" charset="0"/>
                  </a:rPr>
                  <a:t>Muatan</a:t>
                </a:r>
                <a:endParaRPr lang="en-US" sz="1600" b="1" dirty="0">
                  <a:latin typeface="Arial" pitchFamily="34" charset="0"/>
                  <a:cs typeface="Arial" pitchFamily="34" charset="0"/>
                </a:endParaRPr>
              </a:p>
              <a:p>
                <a:pPr algn="ctr"/>
                <a:r>
                  <a:rPr lang="en-US" sz="1600" b="1" dirty="0" err="1">
                    <a:latin typeface="Arial" pitchFamily="34" charset="0"/>
                    <a:cs typeface="Arial" pitchFamily="34" charset="0"/>
                  </a:rPr>
                  <a:t>Bahasa</a:t>
                </a:r>
                <a:r>
                  <a:rPr lang="en-US" sz="1600" b="1" dirty="0">
                    <a:latin typeface="Arial" pitchFamily="34" charset="0"/>
                    <a:cs typeface="Arial" pitchFamily="34" charset="0"/>
                  </a:rPr>
                  <a:t> Indonesia</a:t>
                </a:r>
              </a:p>
              <a:p>
                <a:pPr algn="ctr"/>
                <a:r>
                  <a:rPr lang="en-US" dirty="0">
                    <a:latin typeface="Arial" pitchFamily="34" charset="0"/>
                    <a:cs typeface="Arial" pitchFamily="34" charset="0"/>
                  </a:rPr>
                  <a:t>KD 3.4 </a:t>
                </a:r>
                <a:r>
                  <a:rPr lang="en-US" dirty="0" err="1">
                    <a:latin typeface="Arial" pitchFamily="34" charset="0"/>
                    <a:cs typeface="Arial" pitchFamily="34" charset="0"/>
                  </a:rPr>
                  <a:t>dan</a:t>
                </a:r>
                <a:r>
                  <a:rPr lang="en-US" dirty="0">
                    <a:latin typeface="Arial" pitchFamily="34" charset="0"/>
                    <a:cs typeface="Arial" pitchFamily="34" charset="0"/>
                  </a:rPr>
                  <a:t> 4.4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A322EFE-9F43-4765-B760-00CBA9B1AA27}"/>
                  </a:ext>
                </a:extLst>
              </p:cNvPr>
              <p:cNvSpPr txBox="1"/>
              <p:nvPr/>
            </p:nvSpPr>
            <p:spPr>
              <a:xfrm>
                <a:off x="228600" y="43967"/>
                <a:ext cx="652054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err="1">
                    <a:latin typeface="Arial" pitchFamily="34" charset="0"/>
                    <a:cs typeface="Arial" pitchFamily="34" charset="0"/>
                  </a:rPr>
                  <a:t>Pembelajaran</a:t>
                </a:r>
                <a:r>
                  <a:rPr lang="en-US" sz="2000" b="1" dirty="0">
                    <a:latin typeface="Arial" pitchFamily="34" charset="0"/>
                    <a:cs typeface="Arial" pitchFamily="34" charset="0"/>
                  </a:rPr>
                  <a:t> 5:</a:t>
                </a:r>
              </a:p>
            </p:txBody>
          </p:sp>
        </p:grp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4D598FA-06B1-403F-9380-855983893ABE}"/>
                </a:ext>
              </a:extLst>
            </p:cNvPr>
            <p:cNvCxnSpPr/>
            <p:nvPr/>
          </p:nvCxnSpPr>
          <p:spPr>
            <a:xfrm flipH="1">
              <a:off x="0" y="1412013"/>
              <a:ext cx="914400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593B8C60-AB85-4866-B8B3-BC4925115D5A}"/>
              </a:ext>
            </a:extLst>
          </p:cNvPr>
          <p:cNvSpPr txBox="1"/>
          <p:nvPr/>
        </p:nvSpPr>
        <p:spPr>
          <a:xfrm>
            <a:off x="640723" y="772180"/>
            <a:ext cx="6778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42913" algn="l"/>
              </a:tabLst>
            </a:pPr>
            <a:r>
              <a:rPr lang="en-US" sz="28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Menyimpulkan</a:t>
            </a: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Iklan</a:t>
            </a: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Media </a:t>
            </a:r>
            <a:r>
              <a:rPr lang="en-US" sz="28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Elektronik</a:t>
            </a:r>
            <a:endParaRPr lang="en-US" sz="2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le 1">
            <a:extLst>
              <a:ext uri="{FF2B5EF4-FFF2-40B4-BE49-F238E27FC236}">
                <a16:creationId xmlns:a16="http://schemas.microsoft.com/office/drawing/2014/main" id="{5BEC5BD4-84C9-4335-86E6-0A53955453E4}"/>
              </a:ext>
            </a:extLst>
          </p:cNvPr>
          <p:cNvSpPr/>
          <p:nvPr/>
        </p:nvSpPr>
        <p:spPr>
          <a:xfrm>
            <a:off x="869323" y="1752600"/>
            <a:ext cx="5867400" cy="4203700"/>
          </a:xfrm>
          <a:prstGeom prst="roundRect">
            <a:avLst/>
          </a:prstGeom>
          <a:ln w="762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" pitchFamily="34" charset="0"/>
                <a:cs typeface="Arial" pitchFamily="34" charset="0"/>
              </a:rPr>
              <a:t>Karena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iklan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elektronik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memiliki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durasi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waktu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cukup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singkat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maka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sebaiknya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setelah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menyimak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iklan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kita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menuliskan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isi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iklan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dalam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sebuah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catatan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kecil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Jika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tidak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sempat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mencatat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kita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dapat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merekam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iklan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alat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perekam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sehingga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kita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dapat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menyimaknya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secara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berulang-ulang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  <p:pic>
        <p:nvPicPr>
          <p:cNvPr id="16" name="Picture 2" descr="O:\PROJECT ERLANGGA\BUPENA 4C\GAMBAR UNTUK PPT BUPENA 4C\TEMA 6 SUBTEMA 1\7a Tasya membaca puisi.jpg">
            <a:extLst>
              <a:ext uri="{FF2B5EF4-FFF2-40B4-BE49-F238E27FC236}">
                <a16:creationId xmlns:a16="http://schemas.microsoft.com/office/drawing/2014/main" id="{3DDAA1E9-17AD-43EA-83E9-456982D3D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523" y="2033182"/>
            <a:ext cx="1867081" cy="3758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4111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5">
            <a:extLst>
              <a:ext uri="{FF2B5EF4-FFF2-40B4-BE49-F238E27FC236}">
                <a16:creationId xmlns:a16="http://schemas.microsoft.com/office/drawing/2014/main" id="{88C66EC5-6017-4AA3-877D-88E70048063F}"/>
              </a:ext>
            </a:extLst>
          </p:cNvPr>
          <p:cNvSpPr/>
          <p:nvPr/>
        </p:nvSpPr>
        <p:spPr>
          <a:xfrm>
            <a:off x="1300765" y="772732"/>
            <a:ext cx="5409127" cy="5183568"/>
          </a:xfrm>
          <a:prstGeom prst="roundRect">
            <a:avLst/>
          </a:prstGeom>
          <a:ln w="762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" pitchFamily="34" charset="0"/>
                <a:cs typeface="Arial" pitchFamily="34" charset="0"/>
              </a:rPr>
              <a:t>Setelah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mengetahui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isi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iklan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maka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kita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dapat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membuat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kesimpulan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dari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iklan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tersebut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Kesimpulan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dapat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dibuat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cara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menyusun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catatan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telah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kita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buat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tentang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informasi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isi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iklan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Kesimpulan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dibuat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bahasa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ringkas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padat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jelas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sehingga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mudah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dipahami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diri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sendiri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atau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orang lain yang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membacanya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  <p:pic>
        <p:nvPicPr>
          <p:cNvPr id="3" name="Picture 2" descr="O:\PROJECT ERLANGGA\BUPENA 4C\GAMBAR UNTUK PPT BUPENA 4C\TEMA 6 SUBTEMA 1\st4.p6.6 membaca puisi.jpg">
            <a:extLst>
              <a:ext uri="{FF2B5EF4-FFF2-40B4-BE49-F238E27FC236}">
                <a16:creationId xmlns:a16="http://schemas.microsoft.com/office/drawing/2014/main" id="{2FE0FBD3-5B63-42C8-A4D3-86FA28DC57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204" y="1165232"/>
            <a:ext cx="2057400" cy="4311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8779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C55990C-F675-4FF0-B300-31642AD84B9D}"/>
              </a:ext>
            </a:extLst>
          </p:cNvPr>
          <p:cNvSpPr txBox="1"/>
          <p:nvPr/>
        </p:nvSpPr>
        <p:spPr>
          <a:xfrm>
            <a:off x="695459" y="722210"/>
            <a:ext cx="654354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42913" algn="l"/>
              </a:tabLst>
            </a:pPr>
            <a:r>
              <a:rPr lang="en-US" sz="27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Zat-Zat</a:t>
            </a:r>
            <a:r>
              <a:rPr lang="en-US" sz="27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dalam</a:t>
            </a:r>
            <a:r>
              <a:rPr lang="en-US" sz="27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Campuran</a:t>
            </a:r>
            <a:endParaRPr lang="en-US" sz="27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4753228-BFB4-488B-9B0D-4E77C27AF5B1}"/>
              </a:ext>
            </a:extLst>
          </p:cNvPr>
          <p:cNvGrpSpPr/>
          <p:nvPr/>
        </p:nvGrpSpPr>
        <p:grpSpPr>
          <a:xfrm>
            <a:off x="0" y="0"/>
            <a:ext cx="9144000" cy="1600200"/>
            <a:chOff x="0" y="1412013"/>
            <a:chExt cx="9144000" cy="160020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22366844-05ED-40B4-BA63-6A9DC51EE640}"/>
                </a:ext>
              </a:extLst>
            </p:cNvPr>
            <p:cNvCxnSpPr/>
            <p:nvPr/>
          </p:nvCxnSpPr>
          <p:spPr>
            <a:xfrm flipH="1">
              <a:off x="0" y="1879391"/>
              <a:ext cx="9144000" cy="0"/>
            </a:xfrm>
            <a:prstGeom prst="line">
              <a:avLst/>
            </a:prstGeom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0CCBF1B-B77A-4357-8409-3765018A92C2}"/>
                </a:ext>
              </a:extLst>
            </p:cNvPr>
            <p:cNvGrpSpPr/>
            <p:nvPr/>
          </p:nvGrpSpPr>
          <p:grpSpPr>
            <a:xfrm>
              <a:off x="304800" y="1412013"/>
              <a:ext cx="8839200" cy="1600200"/>
              <a:chOff x="304800" y="0"/>
              <a:chExt cx="8839200" cy="1600200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94C3885-D506-4834-98C7-E3131CC8361B}"/>
                  </a:ext>
                </a:extLst>
              </p:cNvPr>
              <p:cNvSpPr/>
              <p:nvPr/>
            </p:nvSpPr>
            <p:spPr>
              <a:xfrm>
                <a:off x="6934200" y="483325"/>
                <a:ext cx="2209800" cy="1116875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DFBC046-D4EF-4292-8BC8-FCDD45ED75F5}"/>
                  </a:ext>
                </a:extLst>
              </p:cNvPr>
              <p:cNvSpPr/>
              <p:nvPr/>
            </p:nvSpPr>
            <p:spPr>
              <a:xfrm>
                <a:off x="6934200" y="0"/>
                <a:ext cx="2209800" cy="495501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EABDFF0-84D0-46E5-8B9B-83ED81DC6793}"/>
                  </a:ext>
                </a:extLst>
              </p:cNvPr>
              <p:cNvSpPr txBox="1"/>
              <p:nvPr/>
            </p:nvSpPr>
            <p:spPr>
              <a:xfrm>
                <a:off x="7568458" y="54853"/>
                <a:ext cx="9412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T9  St2</a:t>
                </a:r>
              </a:p>
            </p:txBody>
          </p: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6A2C9DE4-1F90-4B43-A0CF-F82CC1B6530C}"/>
                  </a:ext>
                </a:extLst>
              </p:cNvPr>
              <p:cNvGrpSpPr/>
              <p:nvPr/>
            </p:nvGrpSpPr>
            <p:grpSpPr>
              <a:xfrm>
                <a:off x="6787612" y="226709"/>
                <a:ext cx="561372" cy="504374"/>
                <a:chOff x="6391206" y="2643147"/>
                <a:chExt cx="561372" cy="504374"/>
              </a:xfrm>
            </p:grpSpPr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56AEABCB-6B72-40D9-8902-CDC7E69A4DDC}"/>
                    </a:ext>
                  </a:extLst>
                </p:cNvPr>
                <p:cNvSpPr/>
                <p:nvPr/>
              </p:nvSpPr>
              <p:spPr>
                <a:xfrm>
                  <a:off x="6400800" y="2643147"/>
                  <a:ext cx="504374" cy="504374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4551CA2D-FB67-4FAE-AB49-3CFB36D66101}"/>
                    </a:ext>
                  </a:extLst>
                </p:cNvPr>
                <p:cNvSpPr/>
                <p:nvPr/>
              </p:nvSpPr>
              <p:spPr>
                <a:xfrm>
                  <a:off x="6391206" y="2654554"/>
                  <a:ext cx="561372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400" b="1" dirty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P5</a:t>
                  </a:r>
                </a:p>
              </p:txBody>
            </p:sp>
          </p:grp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D864A92-9476-49B1-B958-8866AFC4F257}"/>
                  </a:ext>
                </a:extLst>
              </p:cNvPr>
              <p:cNvSpPr txBox="1"/>
              <p:nvPr/>
            </p:nvSpPr>
            <p:spPr>
              <a:xfrm>
                <a:off x="7251219" y="625218"/>
                <a:ext cx="1553631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1" dirty="0" err="1">
                    <a:latin typeface="Arial" pitchFamily="34" charset="0"/>
                    <a:cs typeface="Arial" pitchFamily="34" charset="0"/>
                  </a:rPr>
                  <a:t>Muatan</a:t>
                </a:r>
                <a:endParaRPr lang="en-US" sz="1600" b="1" dirty="0">
                  <a:latin typeface="Arial" pitchFamily="34" charset="0"/>
                  <a:cs typeface="Arial" pitchFamily="34" charset="0"/>
                </a:endParaRPr>
              </a:p>
              <a:p>
                <a:pPr algn="ctr"/>
                <a:r>
                  <a:rPr lang="en-US" sz="1600" b="1" dirty="0">
                    <a:latin typeface="Arial" pitchFamily="34" charset="0"/>
                    <a:cs typeface="Arial" pitchFamily="34" charset="0"/>
                  </a:rPr>
                  <a:t>IPA</a:t>
                </a:r>
              </a:p>
              <a:p>
                <a:pPr algn="ctr"/>
                <a:r>
                  <a:rPr lang="en-US" sz="1600" dirty="0">
                    <a:latin typeface="Arial" pitchFamily="34" charset="0"/>
                    <a:cs typeface="Arial" pitchFamily="34" charset="0"/>
                  </a:rPr>
                  <a:t>KD 3.9 </a:t>
                </a:r>
                <a:r>
                  <a:rPr lang="en-US" sz="1600" dirty="0" err="1">
                    <a:latin typeface="Arial" pitchFamily="34" charset="0"/>
                    <a:cs typeface="Arial" pitchFamily="34" charset="0"/>
                  </a:rPr>
                  <a:t>dan</a:t>
                </a:r>
                <a:r>
                  <a:rPr lang="en-US" sz="1600" dirty="0">
                    <a:latin typeface="Arial" pitchFamily="34" charset="0"/>
                    <a:cs typeface="Arial" pitchFamily="34" charset="0"/>
                  </a:rPr>
                  <a:t> 4.9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2AE89D3-C3A6-42EB-8BDA-27F349384761}"/>
                  </a:ext>
                </a:extLst>
              </p:cNvPr>
              <p:cNvSpPr txBox="1"/>
              <p:nvPr/>
            </p:nvSpPr>
            <p:spPr>
              <a:xfrm>
                <a:off x="304800" y="43967"/>
                <a:ext cx="214994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err="1">
                    <a:latin typeface="Arial" pitchFamily="34" charset="0"/>
                    <a:cs typeface="Arial" pitchFamily="34" charset="0"/>
                  </a:rPr>
                  <a:t>Pembelajaran</a:t>
                </a:r>
                <a:r>
                  <a:rPr lang="en-US" sz="2000" b="1" dirty="0">
                    <a:latin typeface="Arial" pitchFamily="34" charset="0"/>
                    <a:cs typeface="Arial" pitchFamily="34" charset="0"/>
                  </a:rPr>
                  <a:t> 5:</a:t>
                </a:r>
              </a:p>
            </p:txBody>
          </p:sp>
        </p:grp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FDEE3D17-BD41-4C29-B9F9-174219A5CED8}"/>
                </a:ext>
              </a:extLst>
            </p:cNvPr>
            <p:cNvCxnSpPr/>
            <p:nvPr/>
          </p:nvCxnSpPr>
          <p:spPr>
            <a:xfrm flipH="1">
              <a:off x="0" y="1412013"/>
              <a:ext cx="9144000" cy="0"/>
            </a:xfrm>
            <a:prstGeom prst="line">
              <a:avLst/>
            </a:prstGeom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ounded Rectangle 1">
            <a:extLst>
              <a:ext uri="{FF2B5EF4-FFF2-40B4-BE49-F238E27FC236}">
                <a16:creationId xmlns:a16="http://schemas.microsoft.com/office/drawing/2014/main" id="{EE58A6BB-371B-4730-B829-1B734D31F4ED}"/>
              </a:ext>
            </a:extLst>
          </p:cNvPr>
          <p:cNvSpPr/>
          <p:nvPr/>
        </p:nvSpPr>
        <p:spPr>
          <a:xfrm>
            <a:off x="695459" y="2570183"/>
            <a:ext cx="9388698" cy="3662597"/>
          </a:xfrm>
          <a:prstGeom prst="roundRect">
            <a:avLst>
              <a:gd name="adj" fmla="val 10277"/>
            </a:avLst>
          </a:prstGeom>
          <a:noFill/>
          <a:ln w="762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200" dirty="0" err="1">
                <a:latin typeface="Arial" pitchFamily="34" charset="0"/>
                <a:cs typeface="Arial" pitchFamily="34" charset="0"/>
              </a:rPr>
              <a:t>Zat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padat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zat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padat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seperti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campuran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kopi,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gula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pasir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krimer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. 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nl-NL" sz="2200" dirty="0">
                <a:latin typeface="Arial" pitchFamily="34" charset="0"/>
                <a:cs typeface="Arial" pitchFamily="34" charset="0"/>
              </a:rPr>
              <a:t>Zat padat dengan zat cair, seperti campuran garam dan air. 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200" dirty="0" err="1">
                <a:latin typeface="Arial" pitchFamily="34" charset="0"/>
                <a:cs typeface="Arial" pitchFamily="34" charset="0"/>
              </a:rPr>
              <a:t>Zat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padat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zat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gas,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seperti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campuran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debu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udara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. 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200" dirty="0" err="1">
                <a:latin typeface="Arial" pitchFamily="34" charset="0"/>
                <a:cs typeface="Arial" pitchFamily="34" charset="0"/>
              </a:rPr>
              <a:t>Zat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cair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zat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cair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seperti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campuran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sirup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air. 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200" dirty="0" err="1">
                <a:latin typeface="Arial" pitchFamily="34" charset="0"/>
                <a:cs typeface="Arial" pitchFamily="34" charset="0"/>
              </a:rPr>
              <a:t>Zat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gas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zat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gas,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seperti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udara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di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atmosfer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merupakan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campuran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gas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oksigen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hidrogen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, nitrogen,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sebagainya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16" name="Rounded Rectangle 19">
            <a:extLst>
              <a:ext uri="{FF2B5EF4-FFF2-40B4-BE49-F238E27FC236}">
                <a16:creationId xmlns:a16="http://schemas.microsoft.com/office/drawing/2014/main" id="{FCC41F90-9765-4D30-8D94-344FBDF947FF}"/>
              </a:ext>
            </a:extLst>
          </p:cNvPr>
          <p:cNvSpPr/>
          <p:nvPr/>
        </p:nvSpPr>
        <p:spPr>
          <a:xfrm>
            <a:off x="304800" y="1333702"/>
            <a:ext cx="6934199" cy="1132820"/>
          </a:xfrm>
          <a:prstGeom prst="roundRect">
            <a:avLst>
              <a:gd name="adj" fmla="val 48044"/>
            </a:avLst>
          </a:prstGeom>
          <a:noFill/>
          <a:ln w="762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en-US" sz="22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Campuran</a:t>
            </a:r>
            <a:r>
              <a:rPr lang="en-US" sz="2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merupakan</a:t>
            </a:r>
            <a:r>
              <a:rPr lang="en-US" sz="2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gabungan</a:t>
            </a:r>
            <a:r>
              <a:rPr lang="en-US" sz="2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dari</a:t>
            </a:r>
            <a:r>
              <a:rPr lang="en-US" sz="2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dua</a:t>
            </a:r>
            <a:r>
              <a:rPr lang="en-US" sz="2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atau</a:t>
            </a:r>
            <a:r>
              <a:rPr lang="en-US" sz="2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lebih</a:t>
            </a:r>
            <a:r>
              <a:rPr lang="en-US" sz="2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zat</a:t>
            </a:r>
            <a:r>
              <a:rPr lang="en-US" sz="2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tunggal</a:t>
            </a:r>
            <a:r>
              <a:rPr lang="en-US" sz="2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2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Zat</a:t>
            </a:r>
            <a:r>
              <a:rPr lang="en-US" sz="2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penyusun</a:t>
            </a:r>
            <a:r>
              <a:rPr lang="en-US" sz="2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campuran</a:t>
            </a:r>
            <a:r>
              <a:rPr lang="en-US" sz="2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dapat</a:t>
            </a:r>
            <a:r>
              <a:rPr lang="en-US" sz="2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berupa</a:t>
            </a:r>
            <a:r>
              <a:rPr lang="en-US" sz="2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611547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D281058A-4CB6-47E9-9514-4BEEDD146311}"/>
              </a:ext>
            </a:extLst>
          </p:cNvPr>
          <p:cNvSpPr/>
          <p:nvPr/>
        </p:nvSpPr>
        <p:spPr>
          <a:xfrm>
            <a:off x="953036" y="1004552"/>
            <a:ext cx="4649274" cy="4757692"/>
          </a:xfrm>
          <a:prstGeom prst="roundRect">
            <a:avLst/>
          </a:prstGeo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latin typeface="Arial" pitchFamily="34" charset="0"/>
                <a:cs typeface="Arial" pitchFamily="34" charset="0"/>
              </a:rPr>
              <a:t>Suatu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benda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dikatakan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campuran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jika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memiliki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ciri-ciri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antara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lain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campuran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terdiri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dari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dua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atau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lebih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zat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tunggal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campuran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dapat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dipisahkan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menjadi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zat-zat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penyusunnya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perbandingan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zat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tunggal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penyusun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campuran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tidak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tetap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campuran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memiliki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sifat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dari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zat-zat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tunggal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sebagai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penyusunnya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125FDC-24CD-49D2-B25B-D92426E680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156" y="1242820"/>
            <a:ext cx="2031998" cy="4319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525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DFEC138-FEB5-44FD-B7EB-C5340B9CAE77}"/>
              </a:ext>
            </a:extLst>
          </p:cNvPr>
          <p:cNvSpPr txBox="1"/>
          <p:nvPr/>
        </p:nvSpPr>
        <p:spPr>
          <a:xfrm>
            <a:off x="811369" y="697543"/>
            <a:ext cx="635685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42913" algn="l"/>
              </a:tabLst>
            </a:pPr>
            <a:r>
              <a:rPr lang="en-US" sz="27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Gerak</a:t>
            </a:r>
            <a:r>
              <a:rPr lang="en-US" sz="27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Tari</a:t>
            </a:r>
            <a:r>
              <a:rPr lang="en-US" sz="27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Kreasi</a:t>
            </a:r>
            <a:endParaRPr lang="en-US" sz="27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2A562CF-C47B-4897-A5AC-650B252612A9}"/>
              </a:ext>
            </a:extLst>
          </p:cNvPr>
          <p:cNvGrpSpPr/>
          <p:nvPr/>
        </p:nvGrpSpPr>
        <p:grpSpPr>
          <a:xfrm>
            <a:off x="0" y="0"/>
            <a:ext cx="9144000" cy="1600200"/>
            <a:chOff x="0" y="1412013"/>
            <a:chExt cx="9144000" cy="160020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F39312B4-8DC4-4172-AFFE-CA14D7E4A979}"/>
                </a:ext>
              </a:extLst>
            </p:cNvPr>
            <p:cNvCxnSpPr/>
            <p:nvPr/>
          </p:nvCxnSpPr>
          <p:spPr>
            <a:xfrm flipH="1">
              <a:off x="0" y="1879391"/>
              <a:ext cx="914400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CC162A2-558D-40C2-80A2-768600A5C0D1}"/>
                </a:ext>
              </a:extLst>
            </p:cNvPr>
            <p:cNvGrpSpPr/>
            <p:nvPr/>
          </p:nvGrpSpPr>
          <p:grpSpPr>
            <a:xfrm>
              <a:off x="228600" y="1412013"/>
              <a:ext cx="8915400" cy="1600200"/>
              <a:chOff x="228600" y="0"/>
              <a:chExt cx="8915400" cy="1600200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9E2E5A4-C20A-4E3C-A9C6-FC9D13D81D2E}"/>
                  </a:ext>
                </a:extLst>
              </p:cNvPr>
              <p:cNvSpPr/>
              <p:nvPr/>
            </p:nvSpPr>
            <p:spPr>
              <a:xfrm>
                <a:off x="6934200" y="483325"/>
                <a:ext cx="2209800" cy="1116875"/>
              </a:xfrm>
              <a:prstGeom prst="rect">
                <a:avLst/>
              </a:prstGeom>
              <a:solidFill>
                <a:srgbClr val="F7CCC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6670416-8520-4BD5-BF97-1D2926E681B0}"/>
                  </a:ext>
                </a:extLst>
              </p:cNvPr>
              <p:cNvSpPr/>
              <p:nvPr/>
            </p:nvSpPr>
            <p:spPr>
              <a:xfrm>
                <a:off x="6934200" y="0"/>
                <a:ext cx="2209800" cy="495501"/>
              </a:xfrm>
              <a:prstGeom prst="rect">
                <a:avLst/>
              </a:prstGeom>
              <a:solidFill>
                <a:srgbClr val="A52B2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90C0869-AF51-4BE7-8780-9E67313983D8}"/>
                  </a:ext>
                </a:extLst>
              </p:cNvPr>
              <p:cNvSpPr txBox="1"/>
              <p:nvPr/>
            </p:nvSpPr>
            <p:spPr>
              <a:xfrm>
                <a:off x="7568458" y="54853"/>
                <a:ext cx="9412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T9  St2</a:t>
                </a:r>
              </a:p>
            </p:txBody>
          </p: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7D26A114-2AAD-45AD-A8CD-169F766AB7FF}"/>
                  </a:ext>
                </a:extLst>
              </p:cNvPr>
              <p:cNvGrpSpPr/>
              <p:nvPr/>
            </p:nvGrpSpPr>
            <p:grpSpPr>
              <a:xfrm>
                <a:off x="6776726" y="226709"/>
                <a:ext cx="561372" cy="504374"/>
                <a:chOff x="6380320" y="2643147"/>
                <a:chExt cx="561372" cy="504374"/>
              </a:xfrm>
            </p:grpSpPr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F8C37B86-2CBD-4D3E-A755-D6709D788967}"/>
                    </a:ext>
                  </a:extLst>
                </p:cNvPr>
                <p:cNvSpPr/>
                <p:nvPr/>
              </p:nvSpPr>
              <p:spPr>
                <a:xfrm>
                  <a:off x="6400800" y="2643147"/>
                  <a:ext cx="504374" cy="504374"/>
                </a:xfrm>
                <a:prstGeom prst="ellipse">
                  <a:avLst/>
                </a:prstGeom>
                <a:solidFill>
                  <a:srgbClr val="EB4F4F"/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57EF575D-AF02-4EFE-B42B-E7CC2E3C8CA0}"/>
                    </a:ext>
                  </a:extLst>
                </p:cNvPr>
                <p:cNvSpPr/>
                <p:nvPr/>
              </p:nvSpPr>
              <p:spPr>
                <a:xfrm>
                  <a:off x="6380320" y="2669905"/>
                  <a:ext cx="561372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400" b="1" dirty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P5</a:t>
                  </a:r>
                </a:p>
              </p:txBody>
            </p:sp>
          </p:grp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BC6BE9A-9C9F-4E6D-94D0-4A4FB685CE09}"/>
                  </a:ext>
                </a:extLst>
              </p:cNvPr>
              <p:cNvSpPr txBox="1"/>
              <p:nvPr/>
            </p:nvSpPr>
            <p:spPr>
              <a:xfrm>
                <a:off x="7251219" y="625218"/>
                <a:ext cx="1553631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1" dirty="0" err="1">
                    <a:latin typeface="Arial" pitchFamily="34" charset="0"/>
                    <a:cs typeface="Arial" pitchFamily="34" charset="0"/>
                  </a:rPr>
                  <a:t>Muatan</a:t>
                </a:r>
                <a:endParaRPr lang="en-US" sz="1600" b="1" dirty="0">
                  <a:latin typeface="Arial" pitchFamily="34" charset="0"/>
                  <a:cs typeface="Arial" pitchFamily="34" charset="0"/>
                </a:endParaRPr>
              </a:p>
              <a:p>
                <a:pPr algn="ctr"/>
                <a:r>
                  <a:rPr lang="en-US" sz="1600" b="1" dirty="0" err="1">
                    <a:latin typeface="Arial" pitchFamily="34" charset="0"/>
                    <a:cs typeface="Arial" pitchFamily="34" charset="0"/>
                  </a:rPr>
                  <a:t>SBdP</a:t>
                </a:r>
                <a:endParaRPr lang="en-US" sz="1600" b="1" dirty="0">
                  <a:latin typeface="Arial" pitchFamily="34" charset="0"/>
                  <a:cs typeface="Arial" pitchFamily="34" charset="0"/>
                </a:endParaRPr>
              </a:p>
              <a:p>
                <a:pPr algn="ctr"/>
                <a:r>
                  <a:rPr lang="en-US" sz="1600" dirty="0">
                    <a:latin typeface="Arial" pitchFamily="34" charset="0"/>
                    <a:cs typeface="Arial" pitchFamily="34" charset="0"/>
                  </a:rPr>
                  <a:t>KD 3.3 </a:t>
                </a:r>
                <a:r>
                  <a:rPr lang="en-US" sz="1600" dirty="0" err="1">
                    <a:latin typeface="Arial" pitchFamily="34" charset="0"/>
                    <a:cs typeface="Arial" pitchFamily="34" charset="0"/>
                  </a:rPr>
                  <a:t>dan</a:t>
                </a:r>
                <a:r>
                  <a:rPr lang="en-US" sz="1600" dirty="0">
                    <a:latin typeface="Arial" pitchFamily="34" charset="0"/>
                    <a:cs typeface="Arial" pitchFamily="34" charset="0"/>
                  </a:rPr>
                  <a:t> 4.3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1D7CDCA-EE3E-4D9E-A5DC-3B0A83A11776}"/>
                  </a:ext>
                </a:extLst>
              </p:cNvPr>
              <p:cNvSpPr txBox="1"/>
              <p:nvPr/>
            </p:nvSpPr>
            <p:spPr>
              <a:xfrm>
                <a:off x="228600" y="43967"/>
                <a:ext cx="214994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err="1">
                    <a:latin typeface="Arial" pitchFamily="34" charset="0"/>
                    <a:cs typeface="Arial" pitchFamily="34" charset="0"/>
                  </a:rPr>
                  <a:t>Pembelajaran</a:t>
                </a:r>
                <a:r>
                  <a:rPr lang="en-US" sz="2000" b="1" dirty="0">
                    <a:latin typeface="Arial" pitchFamily="34" charset="0"/>
                    <a:cs typeface="Arial" pitchFamily="34" charset="0"/>
                  </a:rPr>
                  <a:t> 5:</a:t>
                </a:r>
              </a:p>
            </p:txBody>
          </p:sp>
        </p:grp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CAF5288-8F3A-4807-BF7D-8FF1475C9181}"/>
                </a:ext>
              </a:extLst>
            </p:cNvPr>
            <p:cNvCxnSpPr/>
            <p:nvPr/>
          </p:nvCxnSpPr>
          <p:spPr>
            <a:xfrm flipH="1">
              <a:off x="0" y="1412013"/>
              <a:ext cx="914400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79FC3E6-F3AE-4392-B730-B14FF375E759}"/>
              </a:ext>
            </a:extLst>
          </p:cNvPr>
          <p:cNvGrpSpPr/>
          <p:nvPr/>
        </p:nvGrpSpPr>
        <p:grpSpPr>
          <a:xfrm>
            <a:off x="592428" y="1456215"/>
            <a:ext cx="5560722" cy="4572000"/>
            <a:chOff x="290202" y="1456215"/>
            <a:chExt cx="5862948" cy="4572000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2704D72E-B804-461F-80C3-C7527ADF2003}"/>
                </a:ext>
              </a:extLst>
            </p:cNvPr>
            <p:cNvGrpSpPr/>
            <p:nvPr/>
          </p:nvGrpSpPr>
          <p:grpSpPr>
            <a:xfrm>
              <a:off x="290202" y="1456215"/>
              <a:ext cx="5862948" cy="4572000"/>
              <a:chOff x="0" y="-2486"/>
              <a:chExt cx="9144000" cy="6479485"/>
            </a:xfrm>
          </p:grpSpPr>
          <p:pic>
            <p:nvPicPr>
              <p:cNvPr id="18" name="Picture 17" descr="E:\ELISA\PPT ESPS\2016\MEDIA ESPS IPA KELAS 2\BAB 2\background kayu.jpg">
                <a:extLst>
                  <a:ext uri="{FF2B5EF4-FFF2-40B4-BE49-F238E27FC236}">
                    <a16:creationId xmlns:a16="http://schemas.microsoft.com/office/drawing/2014/main" id="{63B9DE33-8096-49F9-A1B6-F12EEFE52D0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-2486"/>
                <a:ext cx="9144000" cy="64794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AB692AD2-5DD6-4D23-BC2B-CAA97F041DB6}"/>
                  </a:ext>
                </a:extLst>
              </p:cNvPr>
              <p:cNvSpPr/>
              <p:nvPr/>
            </p:nvSpPr>
            <p:spPr>
              <a:xfrm>
                <a:off x="304800" y="224135"/>
                <a:ext cx="8534400" cy="602426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5794364-F8FA-4DC3-A1C4-61906E792D87}"/>
                </a:ext>
              </a:extLst>
            </p:cNvPr>
            <p:cNvSpPr/>
            <p:nvPr/>
          </p:nvSpPr>
          <p:spPr>
            <a:xfrm>
              <a:off x="935676" y="2287408"/>
              <a:ext cx="4572000" cy="3108543"/>
            </a:xfrm>
            <a:prstGeom prst="rect">
              <a:avLst/>
            </a:prstGeom>
            <a:noFill/>
            <a:ln w="76200"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/>
              <a:r>
                <a:rPr lang="en-US" sz="3600" b="1" dirty="0" err="1">
                  <a:latin typeface="Arial" pitchFamily="34" charset="0"/>
                  <a:cs typeface="Arial" pitchFamily="34" charset="0"/>
                </a:rPr>
                <a:t>Gerak</a:t>
              </a:r>
              <a:r>
                <a:rPr lang="en-US" sz="36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600" b="1" dirty="0" err="1">
                  <a:latin typeface="Arial" pitchFamily="34" charset="0"/>
                  <a:cs typeface="Arial" pitchFamily="34" charset="0"/>
                </a:rPr>
                <a:t>tari</a:t>
              </a:r>
              <a:r>
                <a:rPr lang="en-US" sz="36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600" b="1" dirty="0" err="1">
                  <a:latin typeface="Arial" pitchFamily="34" charset="0"/>
                  <a:cs typeface="Arial" pitchFamily="34" charset="0"/>
                </a:rPr>
                <a:t>kreasi</a:t>
              </a:r>
              <a:r>
                <a:rPr lang="en-US" sz="3200" dirty="0"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3200" dirty="0" err="1">
                  <a:latin typeface="Arial" pitchFamily="34" charset="0"/>
                  <a:cs typeface="Arial" pitchFamily="34" charset="0"/>
                </a:rPr>
                <a:t>yaitu</a:t>
              </a:r>
              <a:r>
                <a:rPr lang="en-US" sz="3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>
                  <a:latin typeface="Arial" pitchFamily="34" charset="0"/>
                  <a:cs typeface="Arial" pitchFamily="34" charset="0"/>
                </a:rPr>
                <a:t>tarian</a:t>
              </a:r>
              <a:r>
                <a:rPr lang="en-US" sz="3200" dirty="0">
                  <a:latin typeface="Arial" pitchFamily="34" charset="0"/>
                  <a:cs typeface="Arial" pitchFamily="34" charset="0"/>
                </a:rPr>
                <a:t> yang </a:t>
              </a:r>
              <a:r>
                <a:rPr lang="en-US" sz="3200" dirty="0" err="1">
                  <a:latin typeface="Arial" pitchFamily="34" charset="0"/>
                  <a:cs typeface="Arial" pitchFamily="34" charset="0"/>
                </a:rPr>
                <a:t>diciptakan</a:t>
              </a:r>
              <a:r>
                <a:rPr lang="en-US" sz="3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>
                  <a:latin typeface="Arial" pitchFamily="34" charset="0"/>
                  <a:cs typeface="Arial" pitchFamily="34" charset="0"/>
                </a:rPr>
                <a:t>melalui</a:t>
              </a:r>
              <a:r>
                <a:rPr lang="en-US" sz="3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>
                  <a:latin typeface="Arial" pitchFamily="34" charset="0"/>
                  <a:cs typeface="Arial" pitchFamily="34" charset="0"/>
                </a:rPr>
                <a:t>kreativitas</a:t>
              </a:r>
              <a:r>
                <a:rPr lang="en-US" sz="3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>
                  <a:latin typeface="Arial" pitchFamily="34" charset="0"/>
                  <a:cs typeface="Arial" pitchFamily="34" charset="0"/>
                </a:rPr>
                <a:t>gerakan-gerakan</a:t>
              </a:r>
              <a:r>
                <a:rPr lang="en-US" sz="3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>
                  <a:latin typeface="Arial" pitchFamily="34" charset="0"/>
                  <a:cs typeface="Arial" pitchFamily="34" charset="0"/>
                </a:rPr>
                <a:t>ke</a:t>
              </a:r>
              <a:r>
                <a:rPr lang="en-US" sz="3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>
                  <a:latin typeface="Arial" pitchFamily="34" charset="0"/>
                  <a:cs typeface="Arial" pitchFamily="34" charset="0"/>
                </a:rPr>
                <a:t>dalam</a:t>
              </a:r>
              <a:r>
                <a:rPr lang="en-US" sz="3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>
                  <a:latin typeface="Arial" pitchFamily="34" charset="0"/>
                  <a:cs typeface="Arial" pitchFamily="34" charset="0"/>
                </a:rPr>
                <a:t>satu</a:t>
              </a:r>
              <a:r>
                <a:rPr lang="en-US" sz="3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>
                  <a:latin typeface="Arial" pitchFamily="34" charset="0"/>
                  <a:cs typeface="Arial" pitchFamily="34" charset="0"/>
                </a:rPr>
                <a:t>komposisi</a:t>
              </a:r>
              <a:r>
                <a:rPr lang="en-US" sz="3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>
                  <a:latin typeface="Arial" pitchFamily="34" charset="0"/>
                  <a:cs typeface="Arial" pitchFamily="34" charset="0"/>
                </a:rPr>
                <a:t>tari</a:t>
              </a:r>
              <a:r>
                <a:rPr lang="en-US" sz="3200" dirty="0">
                  <a:latin typeface="Arial" pitchFamily="34" charset="0"/>
                  <a:cs typeface="Arial" pitchFamily="34" charset="0"/>
                </a:rPr>
                <a:t>. </a:t>
              </a:r>
            </a:p>
          </p:txBody>
        </p:sp>
      </p:grpSp>
      <p:pic>
        <p:nvPicPr>
          <p:cNvPr id="20" name="Picture 2" descr="O:\PROJECT ERLANGGA\BUPENA 4C\GAMBAR UNTUK PPT BUPENA 4C\TEMA 6 SUBTEMA 1\7a Tasya membaca puisi.jpg">
            <a:extLst>
              <a:ext uri="{FF2B5EF4-FFF2-40B4-BE49-F238E27FC236}">
                <a16:creationId xmlns:a16="http://schemas.microsoft.com/office/drawing/2014/main" id="{533EC4BA-C33F-45B1-B1C1-004B8FD21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543" y="1729917"/>
            <a:ext cx="2101198" cy="4229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3785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48C3024-3E77-4128-B8D4-2E5A3BC12D28}"/>
              </a:ext>
            </a:extLst>
          </p:cNvPr>
          <p:cNvSpPr/>
          <p:nvPr/>
        </p:nvSpPr>
        <p:spPr>
          <a:xfrm>
            <a:off x="489396" y="381000"/>
            <a:ext cx="70544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Perhatikan contoh gerakan-gerakan tari kreasi berikut! </a:t>
            </a:r>
            <a:endParaRPr lang="en-US" sz="20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D:\dinna data\BUPENA\BUPENA 5D\BUPENA 5D\Gambar BUPENA 5D\TEMA 9\Tari kreasi 4.jpg">
            <a:extLst>
              <a:ext uri="{FF2B5EF4-FFF2-40B4-BE49-F238E27FC236}">
                <a16:creationId xmlns:a16="http://schemas.microsoft.com/office/drawing/2014/main" id="{40E8AE02-171F-404B-834C-33DFBC56FA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47" y="1219200"/>
            <a:ext cx="2271253" cy="2133601"/>
          </a:xfrm>
          <a:prstGeom prst="rect">
            <a:avLst/>
          </a:prstGeom>
          <a:noFill/>
          <a:ln w="571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C95BA14D-EAB3-4738-B22D-F61D619B81B0}"/>
              </a:ext>
            </a:extLst>
          </p:cNvPr>
          <p:cNvSpPr/>
          <p:nvPr/>
        </p:nvSpPr>
        <p:spPr>
          <a:xfrm>
            <a:off x="228600" y="3657600"/>
            <a:ext cx="2514601" cy="249326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2000" dirty="0">
                <a:latin typeface="Arial" pitchFamily="34" charset="0"/>
                <a:cs typeface="Arial" pitchFamily="34" charset="0"/>
              </a:rPr>
              <a:t>Gerakan mengarahkan busur ke arah kanan. 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A6AD9D2-543D-4D83-9708-23387D4251C4}"/>
              </a:ext>
            </a:extLst>
          </p:cNvPr>
          <p:cNvGrpSpPr/>
          <p:nvPr/>
        </p:nvGrpSpPr>
        <p:grpSpPr>
          <a:xfrm>
            <a:off x="2971800" y="762000"/>
            <a:ext cx="3092970" cy="5388864"/>
            <a:chOff x="2971800" y="762000"/>
            <a:chExt cx="3092970" cy="5388864"/>
          </a:xfrm>
        </p:grpSpPr>
        <p:pic>
          <p:nvPicPr>
            <p:cNvPr id="6" name="Picture 3" descr="D:\dinna data\BUPENA\BUPENA 5D\BUPENA 5D\Gambar BUPENA 5D\TEMA 9\Tari kreasi 2 badan merendah.jpg">
              <a:extLst>
                <a:ext uri="{FF2B5EF4-FFF2-40B4-BE49-F238E27FC236}">
                  <a16:creationId xmlns:a16="http://schemas.microsoft.com/office/drawing/2014/main" id="{489EFEC6-0045-45EB-A314-D2B8952860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2296" y="1219200"/>
              <a:ext cx="2408904" cy="2133601"/>
            </a:xfrm>
            <a:prstGeom prst="rect">
              <a:avLst/>
            </a:prstGeom>
            <a:noFill/>
            <a:ln w="5715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ounded Rectangle 8">
              <a:extLst>
                <a:ext uri="{FF2B5EF4-FFF2-40B4-BE49-F238E27FC236}">
                  <a16:creationId xmlns:a16="http://schemas.microsoft.com/office/drawing/2014/main" id="{1F0C9112-850A-45C4-85D5-26DF6DA20897}"/>
                </a:ext>
              </a:extLst>
            </p:cNvPr>
            <p:cNvSpPr/>
            <p:nvPr/>
          </p:nvSpPr>
          <p:spPr>
            <a:xfrm>
              <a:off x="3092970" y="3657600"/>
              <a:ext cx="2971800" cy="2493264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57150"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latin typeface="Arial" pitchFamily="34" charset="0"/>
                  <a:cs typeface="Arial" pitchFamily="34" charset="0"/>
                </a:rPr>
                <a:t>Gerakan</a:t>
              </a:r>
              <a:r>
                <a:rPr lang="en-US" sz="2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dirty="0" err="1">
                  <a:latin typeface="Arial" pitchFamily="34" charset="0"/>
                  <a:cs typeface="Arial" pitchFamily="34" charset="0"/>
                </a:rPr>
                <a:t>memegang</a:t>
              </a:r>
              <a:r>
                <a:rPr lang="en-US" sz="2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dirty="0" err="1">
                  <a:latin typeface="Arial" pitchFamily="34" charset="0"/>
                  <a:cs typeface="Arial" pitchFamily="34" charset="0"/>
                </a:rPr>
                <a:t>busur</a:t>
              </a:r>
              <a:r>
                <a:rPr lang="en-US" sz="2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dirty="0" err="1">
                  <a:latin typeface="Arial" pitchFamily="34" charset="0"/>
                  <a:cs typeface="Arial" pitchFamily="34" charset="0"/>
                </a:rPr>
                <a:t>dengan</a:t>
              </a:r>
              <a:r>
                <a:rPr lang="en-US" sz="2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dirty="0" err="1">
                  <a:latin typeface="Arial" pitchFamily="34" charset="0"/>
                  <a:cs typeface="Arial" pitchFamily="34" charset="0"/>
                </a:rPr>
                <a:t>kedua</a:t>
              </a:r>
              <a:r>
                <a:rPr lang="en-US" sz="2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dirty="0" err="1">
                  <a:latin typeface="Arial" pitchFamily="34" charset="0"/>
                  <a:cs typeface="Arial" pitchFamily="34" charset="0"/>
                </a:rPr>
                <a:t>tangan</a:t>
              </a:r>
              <a:r>
                <a:rPr lang="en-US" sz="2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dirty="0" err="1">
                  <a:latin typeface="Arial" pitchFamily="34" charset="0"/>
                  <a:cs typeface="Arial" pitchFamily="34" charset="0"/>
                </a:rPr>
                <a:t>dan</a:t>
              </a:r>
              <a:r>
                <a:rPr lang="en-US" sz="2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dirty="0" err="1">
                  <a:latin typeface="Arial" pitchFamily="34" charset="0"/>
                  <a:cs typeface="Arial" pitchFamily="34" charset="0"/>
                </a:rPr>
                <a:t>menggerakkan</a:t>
              </a:r>
              <a:r>
                <a:rPr lang="en-US" sz="2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dirty="0" err="1">
                  <a:latin typeface="Arial" pitchFamily="34" charset="0"/>
                  <a:cs typeface="Arial" pitchFamily="34" charset="0"/>
                </a:rPr>
                <a:t>tubuh</a:t>
              </a:r>
              <a:r>
                <a:rPr lang="en-US" sz="2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dirty="0" err="1">
                  <a:latin typeface="Arial" pitchFamily="34" charset="0"/>
                  <a:cs typeface="Arial" pitchFamily="34" charset="0"/>
                </a:rPr>
                <a:t>merendah</a:t>
              </a:r>
              <a:r>
                <a:rPr lang="en-US" sz="2000" dirty="0"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2000" dirty="0" err="1">
                  <a:latin typeface="Arial" pitchFamily="34" charset="0"/>
                  <a:cs typeface="Arial" pitchFamily="34" charset="0"/>
                </a:rPr>
                <a:t>kemudian</a:t>
              </a:r>
              <a:r>
                <a:rPr lang="en-US" sz="2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dirty="0" err="1">
                  <a:latin typeface="Arial" pitchFamily="34" charset="0"/>
                  <a:cs typeface="Arial" pitchFamily="34" charset="0"/>
                </a:rPr>
                <a:t>kembali</a:t>
              </a:r>
              <a:r>
                <a:rPr lang="en-US" sz="2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dirty="0" err="1">
                  <a:latin typeface="Arial" pitchFamily="34" charset="0"/>
                  <a:cs typeface="Arial" pitchFamily="34" charset="0"/>
                </a:rPr>
                <a:t>menegakkan</a:t>
              </a:r>
              <a:r>
                <a:rPr lang="en-US" sz="2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dirty="0" err="1">
                  <a:latin typeface="Arial" pitchFamily="34" charset="0"/>
                  <a:cs typeface="Arial" pitchFamily="34" charset="0"/>
                </a:rPr>
                <a:t>tubuh</a:t>
              </a:r>
              <a:r>
                <a:rPr lang="en-US" sz="2000" dirty="0">
                  <a:latin typeface="Arial" pitchFamily="34" charset="0"/>
                  <a:cs typeface="Arial" pitchFamily="34" charset="0"/>
                </a:rPr>
                <a:t>. 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1D66D7B-FF2B-4EEC-8F1A-E59A13FA07E0}"/>
                </a:ext>
              </a:extLst>
            </p:cNvPr>
            <p:cNvCxnSpPr/>
            <p:nvPr/>
          </p:nvCxnSpPr>
          <p:spPr>
            <a:xfrm>
              <a:off x="2971800" y="762000"/>
              <a:ext cx="0" cy="5388864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62D6A2D-2800-4F8E-9ABF-921E78DFB601}"/>
              </a:ext>
            </a:extLst>
          </p:cNvPr>
          <p:cNvGrpSpPr/>
          <p:nvPr/>
        </p:nvGrpSpPr>
        <p:grpSpPr>
          <a:xfrm>
            <a:off x="6400801" y="762000"/>
            <a:ext cx="2819389" cy="5388864"/>
            <a:chOff x="6172200" y="762000"/>
            <a:chExt cx="2743200" cy="5388864"/>
          </a:xfrm>
        </p:grpSpPr>
        <p:pic>
          <p:nvPicPr>
            <p:cNvPr id="10" name="Picture 4" descr="D:\dinna data\BUPENA\BUPENA 5D\BUPENA 5D\Gambar BUPENA 5D\TEMA 9\Tari kreasi 5 berlari kecil membentuk lingkaran.jpg">
              <a:extLst>
                <a:ext uri="{FF2B5EF4-FFF2-40B4-BE49-F238E27FC236}">
                  <a16:creationId xmlns:a16="http://schemas.microsoft.com/office/drawing/2014/main" id="{DA472380-366D-48BD-A232-659CAE145D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2009" y="1143000"/>
              <a:ext cx="2463391" cy="2133601"/>
            </a:xfrm>
            <a:prstGeom prst="rect">
              <a:avLst/>
            </a:prstGeom>
            <a:noFill/>
            <a:ln w="5715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ounded Rectangle 9">
              <a:extLst>
                <a:ext uri="{FF2B5EF4-FFF2-40B4-BE49-F238E27FC236}">
                  <a16:creationId xmlns:a16="http://schemas.microsoft.com/office/drawing/2014/main" id="{D63A0800-07B7-42B3-8B34-A716C3413F46}"/>
                </a:ext>
              </a:extLst>
            </p:cNvPr>
            <p:cNvSpPr/>
            <p:nvPr/>
          </p:nvSpPr>
          <p:spPr>
            <a:xfrm>
              <a:off x="6354761" y="3657600"/>
              <a:ext cx="2514601" cy="2493264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57150"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latin typeface="Arial" pitchFamily="34" charset="0"/>
                  <a:cs typeface="Arial" pitchFamily="34" charset="0"/>
                </a:rPr>
                <a:t>Gerakan</a:t>
              </a:r>
              <a:r>
                <a:rPr lang="en-US" sz="2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dirty="0" err="1">
                  <a:latin typeface="Arial" pitchFamily="34" charset="0"/>
                  <a:cs typeface="Arial" pitchFamily="34" charset="0"/>
                </a:rPr>
                <a:t>memegang</a:t>
              </a:r>
              <a:r>
                <a:rPr lang="en-US" sz="2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dirty="0" err="1">
                  <a:latin typeface="Arial" pitchFamily="34" charset="0"/>
                  <a:cs typeface="Arial" pitchFamily="34" charset="0"/>
                </a:rPr>
                <a:t>busur</a:t>
              </a:r>
              <a:r>
                <a:rPr lang="en-US" sz="2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dirty="0" err="1">
                  <a:latin typeface="Arial" pitchFamily="34" charset="0"/>
                  <a:cs typeface="Arial" pitchFamily="34" charset="0"/>
                </a:rPr>
                <a:t>ke</a:t>
              </a:r>
              <a:r>
                <a:rPr lang="en-US" sz="2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dirty="0" err="1">
                  <a:latin typeface="Arial" pitchFamily="34" charset="0"/>
                  <a:cs typeface="Arial" pitchFamily="34" charset="0"/>
                </a:rPr>
                <a:t>arah</a:t>
              </a:r>
              <a:r>
                <a:rPr lang="en-US" sz="2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dirty="0" err="1">
                  <a:latin typeface="Arial" pitchFamily="34" charset="0"/>
                  <a:cs typeface="Arial" pitchFamily="34" charset="0"/>
                </a:rPr>
                <a:t>kiri</a:t>
              </a:r>
              <a:r>
                <a:rPr lang="en-US" sz="2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dirty="0" err="1">
                  <a:latin typeface="Arial" pitchFamily="34" charset="0"/>
                  <a:cs typeface="Arial" pitchFamily="34" charset="0"/>
                </a:rPr>
                <a:t>dan</a:t>
              </a:r>
              <a:r>
                <a:rPr lang="en-US" sz="2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dirty="0" err="1">
                  <a:latin typeface="Arial" pitchFamily="34" charset="0"/>
                  <a:cs typeface="Arial" pitchFamily="34" charset="0"/>
                </a:rPr>
                <a:t>berlari</a:t>
              </a:r>
              <a:r>
                <a:rPr lang="en-US" sz="2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dirty="0" err="1">
                  <a:latin typeface="Arial" pitchFamily="34" charset="0"/>
                  <a:cs typeface="Arial" pitchFamily="34" charset="0"/>
                </a:rPr>
                <a:t>kecil</a:t>
              </a:r>
              <a:r>
                <a:rPr lang="en-US" sz="2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dirty="0" err="1">
                  <a:latin typeface="Arial" pitchFamily="34" charset="0"/>
                  <a:cs typeface="Arial" pitchFamily="34" charset="0"/>
                </a:rPr>
                <a:t>sambil</a:t>
              </a:r>
              <a:r>
                <a:rPr lang="en-US" sz="2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dirty="0" err="1">
                  <a:latin typeface="Arial" pitchFamily="34" charset="0"/>
                  <a:cs typeface="Arial" pitchFamily="34" charset="0"/>
                </a:rPr>
                <a:t>membentuk</a:t>
              </a:r>
              <a:r>
                <a:rPr lang="en-US" sz="2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dirty="0" err="1">
                  <a:latin typeface="Arial" pitchFamily="34" charset="0"/>
                  <a:cs typeface="Arial" pitchFamily="34" charset="0"/>
                </a:rPr>
                <a:t>lingkaran</a:t>
              </a:r>
              <a:r>
                <a:rPr lang="en-US" sz="2000" dirty="0">
                  <a:latin typeface="Arial" pitchFamily="34" charset="0"/>
                  <a:cs typeface="Arial" pitchFamily="34" charset="0"/>
                </a:rPr>
                <a:t>. 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EFA756F-27C0-4782-B1DB-712A1157CD35}"/>
                </a:ext>
              </a:extLst>
            </p:cNvPr>
            <p:cNvCxnSpPr/>
            <p:nvPr/>
          </p:nvCxnSpPr>
          <p:spPr>
            <a:xfrm>
              <a:off x="6172200" y="762000"/>
              <a:ext cx="0" cy="5388864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64782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FA5FF1C-4580-429A-BAD2-0C9632414F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188" y="844210"/>
            <a:ext cx="2437489" cy="482787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1D0D32A-928F-4EC6-AC33-2504906966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431" y="634137"/>
            <a:ext cx="2079269" cy="5037945"/>
          </a:xfrm>
          <a:prstGeom prst="rect">
            <a:avLst/>
          </a:prstGeom>
        </p:spPr>
      </p:pic>
      <p:sp>
        <p:nvSpPr>
          <p:cNvPr id="4" name="Flowchart: Punched Tape 3">
            <a:extLst>
              <a:ext uri="{FF2B5EF4-FFF2-40B4-BE49-F238E27FC236}">
                <a16:creationId xmlns:a16="http://schemas.microsoft.com/office/drawing/2014/main" id="{CFAAD1E9-AD69-432A-AE7F-28B87CABFE06}"/>
              </a:ext>
            </a:extLst>
          </p:cNvPr>
          <p:cNvSpPr/>
          <p:nvPr/>
        </p:nvSpPr>
        <p:spPr>
          <a:xfrm>
            <a:off x="3077047" y="2278966"/>
            <a:ext cx="5222891" cy="2686929"/>
          </a:xfrm>
          <a:prstGeom prst="flowChartPunchedTap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Bahnschrift Condensed" panose="020B0502040204020203" pitchFamily="34" charset="0"/>
              </a:rPr>
              <a:t>TERIMA KASIH</a:t>
            </a:r>
          </a:p>
          <a:p>
            <a:pPr algn="ctr"/>
            <a:r>
              <a:rPr lang="en-US" sz="3600" dirty="0">
                <a:latin typeface="Bahnschrift Condensed" panose="020B0502040204020203" pitchFamily="34" charset="0"/>
              </a:rPr>
              <a:t> SELAMAT BELAJAR </a:t>
            </a:r>
          </a:p>
          <a:p>
            <a:pPr algn="ctr"/>
            <a:r>
              <a:rPr lang="en-US" sz="3600" dirty="0">
                <a:latin typeface="Bahnschrift Condensed" panose="020B0502040204020203" pitchFamily="34" charset="0"/>
              </a:rPr>
              <a:t>DAN TETAP SEMANGAT</a:t>
            </a:r>
            <a:endParaRPr lang="en-ID" sz="3600" dirty="0">
              <a:latin typeface="Bahnschrift Condensed" panose="020B0502040204020203" pitchFamily="34" charset="0"/>
            </a:endParaRPr>
          </a:p>
        </p:txBody>
      </p:sp>
      <p:sp>
        <p:nvSpPr>
          <p:cNvPr id="5" name="Flowchart: Punched Tape 4">
            <a:extLst>
              <a:ext uri="{FF2B5EF4-FFF2-40B4-BE49-F238E27FC236}">
                <a16:creationId xmlns:a16="http://schemas.microsoft.com/office/drawing/2014/main" id="{CBC39630-3F92-4AD3-A92B-3481D4D85067}"/>
              </a:ext>
            </a:extLst>
          </p:cNvPr>
          <p:cNvSpPr/>
          <p:nvPr/>
        </p:nvSpPr>
        <p:spPr>
          <a:xfrm>
            <a:off x="4121835" y="5539419"/>
            <a:ext cx="5008098" cy="540214"/>
          </a:xfrm>
          <a:prstGeom prst="flowChartPunchedTape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Bernard MT Condensed" panose="02050806060905020404" pitchFamily="18" charset="0"/>
              </a:rPr>
              <a:t>HENI NURHAENI, </a:t>
            </a:r>
            <a:r>
              <a:rPr lang="en-US" sz="2400" dirty="0" err="1">
                <a:solidFill>
                  <a:schemeClr val="tx1"/>
                </a:solidFill>
                <a:latin typeface="Bernard MT Condensed" panose="02050806060905020404" pitchFamily="18" charset="0"/>
              </a:rPr>
              <a:t>M.Pd</a:t>
            </a:r>
            <a:endParaRPr lang="en-ID" sz="2400" dirty="0">
              <a:solidFill>
                <a:schemeClr val="tx1"/>
              </a:solidFill>
              <a:latin typeface="Bernard MT Condensed" panose="020508060609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258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41</TotalTime>
  <Words>373</Words>
  <Application>Microsoft Office PowerPoint</Application>
  <PresentationFormat>Widescreen</PresentationFormat>
  <Paragraphs>45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Arial Rounded MT Bold</vt:lpstr>
      <vt:lpstr>Bahnschrift Condensed</vt:lpstr>
      <vt:lpstr>Bernard MT Condensed</vt:lpstr>
      <vt:lpstr>Garamond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heni hp</dc:creator>
  <cp:lastModifiedBy>heni hp</cp:lastModifiedBy>
  <cp:revision>3</cp:revision>
  <dcterms:created xsi:type="dcterms:W3CDTF">2021-04-12T11:23:24Z</dcterms:created>
  <dcterms:modified xsi:type="dcterms:W3CDTF">2021-04-12T12:05:18Z</dcterms:modified>
</cp:coreProperties>
</file>