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8" r:id="rId1"/>
  </p:sldMasterIdLst>
  <p:sldIdLst>
    <p:sldId id="272" r:id="rId2"/>
    <p:sldId id="271" r:id="rId3"/>
    <p:sldId id="284" r:id="rId4"/>
    <p:sldId id="257" r:id="rId5"/>
    <p:sldId id="258" r:id="rId6"/>
    <p:sldId id="259" r:id="rId7"/>
    <p:sldId id="260" r:id="rId8"/>
    <p:sldId id="261" r:id="rId9"/>
    <p:sldId id="285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9A3BDD-A662-40BD-8D0F-CDE9B3A97F6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47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F409-1419-431C-BFBA-E5B6028093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4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5F6C-CB21-4934-9845-367D7DAFA9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0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6543-6070-4330-BFC3-4F84AB48B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2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4B0C-9A0D-4E93-815C-FA521D2994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633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AEFD-F677-48D1-A65C-81AD87579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5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269C-1B6B-4A25-AC17-6954FF8CF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6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92BE-6514-429E-B164-9E1727D865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7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60E-2543-4C25-BBC9-A73C3F82C1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3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D6CF-FDFD-420C-980B-C58E28EF8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3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B28C-41DC-48B7-8150-898829D30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7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6FD4D6CF-FDFD-420C-980B-C58E28EF8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7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26EE-2B37-40C5-B7B3-130573B42954}"/>
              </a:ext>
            </a:extLst>
          </p:cNvPr>
          <p:cNvSpPr txBox="1">
            <a:spLocks/>
          </p:cNvSpPr>
          <p:nvPr/>
        </p:nvSpPr>
        <p:spPr>
          <a:xfrm>
            <a:off x="467544" y="2852936"/>
            <a:ext cx="7954652" cy="1656184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NILAI-NILAI YANG TEKANDUNG DALAM SILA PANCASILA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A33DB-EC0A-4712-80D7-616F9ECEBD9E}"/>
              </a:ext>
            </a:extLst>
          </p:cNvPr>
          <p:cNvSpPr txBox="1">
            <a:spLocks/>
          </p:cNvSpPr>
          <p:nvPr/>
        </p:nvSpPr>
        <p:spPr>
          <a:xfrm rot="10800000" flipV="1">
            <a:off x="323526" y="4653136"/>
            <a:ext cx="8457551" cy="7920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>
              <a:buNone/>
            </a:pP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ocado Creamy" pitchFamily="2" charset="0"/>
              </a:rPr>
              <a:t>PKN KELAS 5 TEMA 1 SUBTEMA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EFE9E9-354C-4524-8D3D-80C4F37CA2C2}"/>
              </a:ext>
            </a:extLst>
          </p:cNvPr>
          <p:cNvSpPr/>
          <p:nvPr/>
        </p:nvSpPr>
        <p:spPr>
          <a:xfrm>
            <a:off x="4716016" y="6021288"/>
            <a:ext cx="396044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HENI </a:t>
            </a:r>
            <a:r>
              <a:rPr lang="en-US" sz="1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NURHAENI,M.Pd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818C8-924F-42AB-9C29-FDE7A023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04664"/>
            <a:ext cx="1905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8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3645024"/>
            <a:ext cx="6768752" cy="201622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/>
            </a:br>
            <a:r>
              <a:rPr lang="en-US" sz="3600" b="1" dirty="0">
                <a:latin typeface="Algerian" panose="04020705040A02060702" pitchFamily="82" charset="0"/>
              </a:rPr>
              <a:t>TERIMA KASIH</a:t>
            </a:r>
            <a:br>
              <a:rPr lang="en-US" sz="3600" b="1" dirty="0">
                <a:latin typeface="Algerian" panose="04020705040A02060702" pitchFamily="82" charset="0"/>
              </a:rPr>
            </a:br>
            <a:r>
              <a:rPr lang="en-US" sz="3600" b="1" dirty="0">
                <a:latin typeface="Algerian" panose="04020705040A02060702" pitchFamily="82" charset="0"/>
              </a:rPr>
              <a:t>SELAMAT BELAJAR &amp;</a:t>
            </a:r>
            <a:br>
              <a:rPr lang="en-US" sz="3600" b="1" dirty="0">
                <a:latin typeface="Algerian" panose="04020705040A02060702" pitchFamily="82" charset="0"/>
              </a:rPr>
            </a:br>
            <a:r>
              <a:rPr lang="en-US" sz="3600" b="1" dirty="0">
                <a:latin typeface="Algerian" panose="04020705040A02060702" pitchFamily="82" charset="0"/>
              </a:rPr>
              <a:t>TETAP SEMANGAT</a:t>
            </a:r>
            <a:br>
              <a:rPr lang="en-US" sz="3600" b="1" dirty="0">
                <a:latin typeface="Algerian" panose="04020705040A02060702" pitchFamily="82" charset="0"/>
              </a:rPr>
            </a:br>
            <a:endParaRPr lang="en-US" sz="4400" b="1" dirty="0">
              <a:latin typeface="Algerian" panose="04020705040A020607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847B4-7E13-40C5-93EA-4FBBF47B2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781571"/>
            <a:ext cx="3672408" cy="264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97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ed479cd4-6834-4acf-8f04-c85ddd5d79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Butir Contoh Pengamalan Pancasila ke 1, 2, 3, 4, 5 dalam kehidupa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3448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9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</p:nvPr>
        </p:nvGraphicFramePr>
        <p:xfrm>
          <a:off x="457200" y="1905000"/>
          <a:ext cx="5562600" cy="41148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Sila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ke</a:t>
                      </a:r>
                      <a:r>
                        <a:rPr lang="en-US" sz="1800" dirty="0"/>
                        <a:t>-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Nilai</a:t>
                      </a:r>
                      <a:r>
                        <a:rPr lang="en-US" sz="1800" baseline="0" dirty="0" err="1"/>
                        <a:t>-Nilai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dalam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Sila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Pancasila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/>
                        <a:t>Masyarakat</a:t>
                      </a:r>
                      <a:r>
                        <a:rPr lang="en-US" sz="1800" kern="1200" dirty="0"/>
                        <a:t> Indonesia </a:t>
                      </a:r>
                      <a:r>
                        <a:rPr lang="en-US" sz="1800" kern="1200" dirty="0" err="1"/>
                        <a:t>mengakui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Tuhan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adalah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pencipta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alam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semesta</a:t>
                      </a:r>
                      <a:r>
                        <a:rPr lang="en-US" sz="1800" kern="1200" dirty="0"/>
                        <a:t>.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/>
                        <a:t>Mengakui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adanya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persamaan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derajat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antara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sesama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manusia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sehingga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setiap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warga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negara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memiliki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hak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dan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kewajiban</a:t>
                      </a:r>
                      <a:r>
                        <a:rPr lang="en-US" sz="1800" kern="1200" dirty="0"/>
                        <a:t> yang </a:t>
                      </a:r>
                      <a:r>
                        <a:rPr lang="en-US" sz="1800" kern="1200" dirty="0" err="1"/>
                        <a:t>sama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/>
                        <a:t>Diwujudkan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dengan</a:t>
                      </a:r>
                      <a:r>
                        <a:rPr lang="en-US" sz="1800" kern="1200" dirty="0"/>
                        <a:t> rasa </a:t>
                      </a:r>
                      <a:r>
                        <a:rPr lang="en-US" sz="1800" kern="1200" dirty="0" err="1"/>
                        <a:t>cinta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terhadap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tanah</a:t>
                      </a:r>
                      <a:r>
                        <a:rPr lang="en-US" sz="1800" kern="1200" dirty="0"/>
                        <a:t> air </a:t>
                      </a:r>
                      <a:r>
                        <a:rPr lang="en-US" sz="1800" kern="1200" dirty="0" err="1"/>
                        <a:t>dan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rela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berkorban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bagi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bangsa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dan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negara</a:t>
                      </a:r>
                      <a:r>
                        <a:rPr lang="en-US" sz="1800" kern="1200" dirty="0"/>
                        <a:t>.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/>
                        <a:t>Sebagai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pedoman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dalam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upaya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penyelesaian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masalah</a:t>
                      </a:r>
                      <a:r>
                        <a:rPr lang="en-US" sz="1800" kern="1200" dirty="0"/>
                        <a:t> yang </a:t>
                      </a:r>
                      <a:r>
                        <a:rPr lang="en-US" sz="1800" kern="1200" dirty="0" err="1"/>
                        <a:t>terjadi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di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masyarakat</a:t>
                      </a:r>
                      <a:r>
                        <a:rPr lang="en-US" sz="1800" kern="1200" dirty="0"/>
                        <a:t>.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/>
                        <a:t>Mengharapkan</a:t>
                      </a:r>
                      <a:r>
                        <a:rPr lang="en-US" sz="1800" kern="1200" dirty="0"/>
                        <a:t> agar </a:t>
                      </a:r>
                      <a:r>
                        <a:rPr lang="en-US" sz="1800" kern="1200" dirty="0" err="1"/>
                        <a:t>masyarakat</a:t>
                      </a:r>
                      <a:r>
                        <a:rPr lang="en-US" sz="1800" kern="1200" dirty="0"/>
                        <a:t> Indonesia </a:t>
                      </a:r>
                      <a:r>
                        <a:rPr lang="en-US" sz="1800" kern="1200" dirty="0" err="1"/>
                        <a:t>tidak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melakukan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perbuatan</a:t>
                      </a:r>
                      <a:r>
                        <a:rPr lang="en-US" sz="1800" kern="1200" dirty="0"/>
                        <a:t> yang </a:t>
                      </a:r>
                      <a:r>
                        <a:rPr lang="en-US" sz="1800" kern="1200" dirty="0" err="1"/>
                        <a:t>dapat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merugikan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kepentingan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umum</a:t>
                      </a:r>
                      <a:r>
                        <a:rPr lang="en-US" sz="1800" kern="1200" dirty="0"/>
                        <a:t>.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6400800" cy="9906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Nilai-Nilai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Terkandung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Tiap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Pancasila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467378"/>
            <a:chOff x="0" y="1412013"/>
            <a:chExt cx="9144000" cy="467378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68458" y="1466866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T1  St1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24258"/>
            <a:ext cx="2762439" cy="25335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836712"/>
            <a:ext cx="6048672" cy="1008112"/>
          </a:xfrm>
          <a:solidFill>
            <a:schemeClr val="accent6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lgerian" panose="04020705040A02060702" pitchFamily="82" charset="0"/>
              </a:rPr>
              <a:t>SILA KE 1 KETUHANAN YANG MAHA ESA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190" y="2636912"/>
            <a:ext cx="8026250" cy="374441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+mj-lt"/>
              </a:rPr>
              <a:t>Nilai-Nilai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sila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pertama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dalam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pancasila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yaitu</a:t>
            </a:r>
            <a:r>
              <a:rPr lang="en-US" sz="2400" b="1" dirty="0">
                <a:latin typeface="+mj-lt"/>
              </a:rPr>
              <a:t> :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latin typeface="+mj-lt"/>
              </a:rPr>
              <a:t>Percaya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kepada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Tuhan</a:t>
            </a:r>
            <a:r>
              <a:rPr lang="en-US" sz="2400" b="1" dirty="0">
                <a:latin typeface="+mj-lt"/>
              </a:rPr>
              <a:t> Yang </a:t>
            </a:r>
            <a:r>
              <a:rPr lang="en-US" sz="2400" b="1" dirty="0" err="1">
                <a:latin typeface="+mj-lt"/>
              </a:rPr>
              <a:t>Maha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Esa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sesuai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dengan</a:t>
            </a:r>
            <a:r>
              <a:rPr lang="en-US" sz="2400" b="1" dirty="0">
                <a:latin typeface="+mj-lt"/>
              </a:rPr>
              <a:t> agama </a:t>
            </a:r>
            <a:r>
              <a:rPr lang="en-US" sz="2400" b="1" dirty="0" err="1">
                <a:latin typeface="+mj-lt"/>
              </a:rPr>
              <a:t>dan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kepercayaan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masing-masing</a:t>
            </a:r>
            <a:r>
              <a:rPr lang="en-US" sz="2400" b="1" dirty="0">
                <a:latin typeface="+mj-lt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latin typeface="+mj-lt"/>
              </a:rPr>
              <a:t>Menjalin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kerjasama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antar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pemeluk</a:t>
            </a:r>
            <a:r>
              <a:rPr lang="en-US" sz="2400" b="1" dirty="0">
                <a:latin typeface="+mj-lt"/>
              </a:rPr>
              <a:t> agama </a:t>
            </a:r>
            <a:r>
              <a:rPr lang="en-US" sz="2400" b="1" dirty="0" err="1">
                <a:latin typeface="+mj-lt"/>
              </a:rPr>
              <a:t>dan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kepercayaan</a:t>
            </a:r>
            <a:r>
              <a:rPr lang="en-US" sz="2400" b="1" dirty="0">
                <a:latin typeface="+mj-lt"/>
              </a:rPr>
              <a:t> demi </a:t>
            </a:r>
            <a:r>
              <a:rPr lang="en-US" sz="2400" b="1" dirty="0" err="1">
                <a:latin typeface="+mj-lt"/>
              </a:rPr>
              <a:t>tercapai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kerukunan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hidup</a:t>
            </a:r>
            <a:r>
              <a:rPr lang="en-US" sz="2400" b="1" dirty="0">
                <a:latin typeface="+mj-lt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latin typeface="+mj-lt"/>
              </a:rPr>
              <a:t>Saling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menghormati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kebebasan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menjalankan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ajaran</a:t>
            </a:r>
            <a:r>
              <a:rPr lang="en-US" sz="2400" b="1" dirty="0">
                <a:latin typeface="+mj-lt"/>
              </a:rPr>
              <a:t> agama </a:t>
            </a:r>
            <a:r>
              <a:rPr lang="en-US" sz="2400" b="1" dirty="0" err="1">
                <a:latin typeface="+mj-lt"/>
              </a:rPr>
              <a:t>dan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kepercayaannya</a:t>
            </a:r>
            <a:r>
              <a:rPr lang="en-US" sz="2400" b="1" dirty="0">
                <a:latin typeface="+mj-lt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latin typeface="+mj-lt"/>
              </a:rPr>
              <a:t>Tidak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memaksakan</a:t>
            </a:r>
            <a:r>
              <a:rPr lang="en-US" sz="2400" b="1" dirty="0">
                <a:latin typeface="+mj-lt"/>
              </a:rPr>
              <a:t> agama </a:t>
            </a:r>
            <a:r>
              <a:rPr lang="en-US" sz="2400" b="1" dirty="0" err="1">
                <a:latin typeface="+mj-lt"/>
              </a:rPr>
              <a:t>atau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keercayaan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kepada</a:t>
            </a:r>
            <a:r>
              <a:rPr lang="en-US" sz="2400" b="1" dirty="0">
                <a:latin typeface="+mj-lt"/>
              </a:rPr>
              <a:t> orang lain.</a:t>
            </a:r>
            <a:endParaRPr lang="en-US" sz="2400" b="1" dirty="0">
              <a:latin typeface="Algerian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47C76-F8D0-4E9C-8159-05C2E4588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90" y="476672"/>
            <a:ext cx="1905570" cy="190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7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692696"/>
            <a:ext cx="5904656" cy="1296144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Sila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Kemanusiaan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yang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adil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dan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beradab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5" y="2636912"/>
            <a:ext cx="8219256" cy="33629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Nilai-Nilai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pancasila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sila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ke</a:t>
            </a:r>
            <a:r>
              <a:rPr lang="en-US" sz="2800" b="1" dirty="0">
                <a:latin typeface="+mj-lt"/>
              </a:rPr>
              <a:t> 2 </a:t>
            </a:r>
            <a:r>
              <a:rPr lang="en-US" sz="2800" b="1" dirty="0" err="1">
                <a:latin typeface="+mj-lt"/>
              </a:rPr>
              <a:t>yaitu</a:t>
            </a:r>
            <a:r>
              <a:rPr lang="en-US" sz="2800" b="1" dirty="0">
                <a:latin typeface="+mj-lt"/>
              </a:rPr>
              <a:t> :</a:t>
            </a:r>
          </a:p>
          <a:p>
            <a:pPr marL="514350" indent="-514350">
              <a:buAutoNum type="arabicPeriod"/>
            </a:pPr>
            <a:r>
              <a:rPr lang="en-US" sz="2800" b="1" dirty="0" err="1">
                <a:latin typeface="+mj-lt"/>
              </a:rPr>
              <a:t>Mengakui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persamaan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derajat,hak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dan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kewajiban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antar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sesama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manusia</a:t>
            </a:r>
            <a:r>
              <a:rPr lang="en-US" sz="2800" b="1" dirty="0">
                <a:latin typeface="+mj-lt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2800" b="1" dirty="0" err="1">
                <a:latin typeface="+mj-lt"/>
              </a:rPr>
              <a:t>Mencintai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sesama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manusia</a:t>
            </a:r>
            <a:r>
              <a:rPr lang="en-US" sz="2800" b="1" dirty="0">
                <a:latin typeface="+mj-lt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2800" b="1" dirty="0" err="1">
                <a:latin typeface="+mj-lt"/>
              </a:rPr>
              <a:t>Membiasakan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sikap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tenggang</a:t>
            </a:r>
            <a:r>
              <a:rPr lang="en-US" sz="2800" b="1" dirty="0">
                <a:latin typeface="+mj-lt"/>
              </a:rPr>
              <a:t> rasa.</a:t>
            </a:r>
          </a:p>
          <a:p>
            <a:pPr marL="514350" indent="-514350">
              <a:buAutoNum type="arabicPeriod"/>
            </a:pPr>
            <a:r>
              <a:rPr lang="en-US" sz="2800" b="1" dirty="0" err="1">
                <a:latin typeface="+mj-lt"/>
              </a:rPr>
              <a:t>Tidak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semena-mena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terhadap</a:t>
            </a:r>
            <a:r>
              <a:rPr lang="en-US" sz="2800" b="1" dirty="0">
                <a:latin typeface="+mj-lt"/>
              </a:rPr>
              <a:t> orang lain.</a:t>
            </a:r>
          </a:p>
          <a:p>
            <a:pPr marL="514350" indent="-514350">
              <a:buAutoNum type="arabicPeriod"/>
            </a:pPr>
            <a:r>
              <a:rPr lang="en-US" sz="2800" b="1" dirty="0" err="1">
                <a:latin typeface="+mj-lt"/>
              </a:rPr>
              <a:t>Berani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membela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kebenaran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dan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keadilan</a:t>
            </a:r>
            <a:r>
              <a:rPr lang="en-US" sz="2800" b="1" dirty="0">
                <a:latin typeface="+mj-lt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2800" b="1" dirty="0" err="1">
                <a:latin typeface="+mj-lt"/>
              </a:rPr>
              <a:t>Mengembangkan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sikap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saling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menghormati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dengan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bangsa</a:t>
            </a:r>
            <a:r>
              <a:rPr lang="en-US" sz="2800" b="1" dirty="0">
                <a:latin typeface="+mj-lt"/>
              </a:rPr>
              <a:t> lain.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4F95E-0C90-45A1-87C7-99DAD299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21216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21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548680"/>
            <a:ext cx="5904656" cy="86409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Sila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ke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3 </a:t>
            </a:r>
            <a:r>
              <a:rPr lang="en-US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Persatuan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Indonesia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ghly Crush" pitchFamily="50" charset="0"/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ghly Crush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5" y="2420888"/>
            <a:ext cx="7794360" cy="3675112"/>
          </a:xfrm>
          <a:blipFill>
            <a:blip r:embed="rId2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2400" b="1" dirty="0" err="1"/>
              <a:t>Nilai-nilai</a:t>
            </a:r>
            <a:r>
              <a:rPr lang="en-US" sz="2400" b="1" dirty="0"/>
              <a:t> </a:t>
            </a:r>
            <a:r>
              <a:rPr lang="en-US" sz="2400" b="1" dirty="0" err="1"/>
              <a:t>Pancasila</a:t>
            </a:r>
            <a:r>
              <a:rPr lang="en-US" sz="2400" b="1" dirty="0"/>
              <a:t> </a:t>
            </a:r>
            <a:r>
              <a:rPr lang="en-US" sz="2400" b="1" dirty="0" err="1"/>
              <a:t>sila</a:t>
            </a:r>
            <a:r>
              <a:rPr lang="en-US" sz="2400" b="1" dirty="0"/>
              <a:t> </a:t>
            </a:r>
            <a:r>
              <a:rPr lang="en-US" sz="2400" b="1" dirty="0" err="1"/>
              <a:t>ke</a:t>
            </a:r>
            <a:r>
              <a:rPr lang="en-US" sz="2400" b="1" dirty="0"/>
              <a:t> 3 </a:t>
            </a:r>
            <a:r>
              <a:rPr lang="en-US" sz="2400" b="1" dirty="0" err="1"/>
              <a:t>yaitu</a:t>
            </a:r>
            <a:r>
              <a:rPr lang="en-US" sz="2400" b="1" dirty="0"/>
              <a:t> :</a:t>
            </a:r>
          </a:p>
          <a:p>
            <a:pPr marL="457200" indent="-457200">
              <a:buAutoNum type="arabicPeriod"/>
            </a:pPr>
            <a:r>
              <a:rPr lang="en-US" sz="2400" b="1" dirty="0" err="1"/>
              <a:t>Menempatkan</a:t>
            </a:r>
            <a:r>
              <a:rPr lang="en-US" sz="2400" b="1" dirty="0"/>
              <a:t> </a:t>
            </a:r>
            <a:r>
              <a:rPr lang="en-US" sz="2400" b="1" dirty="0" err="1"/>
              <a:t>persatuan,kesatuan,kepentingan</a:t>
            </a:r>
            <a:r>
              <a:rPr lang="en-US" sz="2400" b="1" dirty="0"/>
              <a:t>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keselamatan</a:t>
            </a:r>
            <a:r>
              <a:rPr lang="en-US" sz="2400" b="1" dirty="0"/>
              <a:t> </a:t>
            </a:r>
            <a:r>
              <a:rPr lang="en-US" sz="2400" b="1" dirty="0" err="1"/>
              <a:t>bangsa</a:t>
            </a:r>
            <a:r>
              <a:rPr lang="en-US" sz="2400" b="1" dirty="0"/>
              <a:t> </a:t>
            </a:r>
            <a:r>
              <a:rPr lang="en-US" sz="2400" b="1" dirty="0" err="1"/>
              <a:t>diatas</a:t>
            </a:r>
            <a:r>
              <a:rPr lang="en-US" sz="2400" b="1" dirty="0"/>
              <a:t> </a:t>
            </a:r>
            <a:r>
              <a:rPr lang="en-US" sz="2400" b="1" dirty="0" err="1"/>
              <a:t>kepentingan</a:t>
            </a:r>
            <a:r>
              <a:rPr lang="en-US" sz="2400" b="1" dirty="0"/>
              <a:t> </a:t>
            </a:r>
            <a:r>
              <a:rPr lang="en-US" sz="2400" b="1" dirty="0" err="1"/>
              <a:t>pribadi</a:t>
            </a:r>
            <a:r>
              <a:rPr lang="en-US" sz="2400" b="1" dirty="0"/>
              <a:t>.</a:t>
            </a:r>
          </a:p>
          <a:p>
            <a:pPr marL="457200" indent="-457200">
              <a:buAutoNum type="arabicPeriod"/>
            </a:pPr>
            <a:r>
              <a:rPr lang="en-US" sz="2400" b="1" dirty="0" err="1"/>
              <a:t>Rela</a:t>
            </a:r>
            <a:r>
              <a:rPr lang="en-US" sz="2400" b="1" dirty="0"/>
              <a:t> </a:t>
            </a:r>
            <a:r>
              <a:rPr lang="en-US" sz="2400" b="1" dirty="0" err="1"/>
              <a:t>berkorban</a:t>
            </a:r>
            <a:r>
              <a:rPr lang="en-US" sz="2400" b="1" dirty="0"/>
              <a:t> </a:t>
            </a:r>
            <a:r>
              <a:rPr lang="en-US" sz="2400" b="1" dirty="0" err="1"/>
              <a:t>untuk</a:t>
            </a:r>
            <a:r>
              <a:rPr lang="en-US" sz="2400" b="1" dirty="0"/>
              <a:t> </a:t>
            </a:r>
            <a:r>
              <a:rPr lang="en-US" sz="2400" b="1" dirty="0" err="1"/>
              <a:t>kepentingan</a:t>
            </a:r>
            <a:r>
              <a:rPr lang="en-US" sz="2400" b="1" dirty="0"/>
              <a:t> </a:t>
            </a:r>
            <a:r>
              <a:rPr lang="en-US" sz="2400" b="1" dirty="0" err="1"/>
              <a:t>bangsa</a:t>
            </a:r>
            <a:r>
              <a:rPr lang="en-US" sz="2400" b="1" dirty="0"/>
              <a:t>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negara</a:t>
            </a:r>
            <a:r>
              <a:rPr lang="en-US" sz="2400" b="1" dirty="0"/>
              <a:t>.</a:t>
            </a:r>
          </a:p>
          <a:p>
            <a:pPr marL="457200" indent="-457200">
              <a:buAutoNum type="arabicPeriod"/>
            </a:pPr>
            <a:r>
              <a:rPr lang="en-US" sz="2400" b="1" dirty="0" err="1"/>
              <a:t>Cinta</a:t>
            </a:r>
            <a:r>
              <a:rPr lang="en-US" sz="2400" b="1" dirty="0"/>
              <a:t> </a:t>
            </a:r>
            <a:r>
              <a:rPr lang="en-US" sz="2400" b="1" dirty="0" err="1"/>
              <a:t>tanah</a:t>
            </a:r>
            <a:r>
              <a:rPr lang="en-US" sz="2400" b="1" dirty="0"/>
              <a:t> air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bangsa</a:t>
            </a:r>
            <a:r>
              <a:rPr lang="en-US" sz="2400" b="1" dirty="0"/>
              <a:t>.</a:t>
            </a:r>
          </a:p>
          <a:p>
            <a:pPr marL="457200" indent="-457200">
              <a:buAutoNum type="arabicPeriod"/>
            </a:pPr>
            <a:r>
              <a:rPr lang="en-US" sz="2400" b="1" dirty="0" err="1"/>
              <a:t>Bangga</a:t>
            </a:r>
            <a:r>
              <a:rPr lang="en-US" sz="2400" b="1" dirty="0"/>
              <a:t> </a:t>
            </a:r>
            <a:r>
              <a:rPr lang="en-US" sz="2400" b="1" dirty="0" err="1"/>
              <a:t>sebagai</a:t>
            </a:r>
            <a:r>
              <a:rPr lang="en-US" sz="2400" b="1" dirty="0"/>
              <a:t> </a:t>
            </a:r>
            <a:r>
              <a:rPr lang="en-US" sz="2400" b="1" dirty="0" err="1"/>
              <a:t>bangsa</a:t>
            </a:r>
            <a:r>
              <a:rPr lang="en-US" sz="2400" b="1" dirty="0"/>
              <a:t> Indonesia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bertanah</a:t>
            </a:r>
            <a:r>
              <a:rPr lang="en-US" sz="2400" b="1" dirty="0"/>
              <a:t> air Indonesia.</a:t>
            </a:r>
          </a:p>
          <a:p>
            <a:pPr marL="457200" indent="-457200">
              <a:buAutoNum type="arabicPeriod"/>
            </a:pPr>
            <a:r>
              <a:rPr lang="en-US" sz="2400" b="1" dirty="0" err="1"/>
              <a:t>Memajukan</a:t>
            </a:r>
            <a:r>
              <a:rPr lang="en-US" sz="2400" b="1" dirty="0"/>
              <a:t> </a:t>
            </a:r>
            <a:r>
              <a:rPr lang="en-US" sz="2400" b="1" dirty="0" err="1"/>
              <a:t>pergaulan</a:t>
            </a:r>
            <a:r>
              <a:rPr lang="en-US" sz="2400" b="1" dirty="0"/>
              <a:t> demi </a:t>
            </a:r>
            <a:r>
              <a:rPr lang="en-US" sz="2400" b="1" dirty="0" err="1"/>
              <a:t>persatuan</a:t>
            </a:r>
            <a:r>
              <a:rPr lang="en-US" sz="2400" b="1" dirty="0"/>
              <a:t>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kesatuan</a:t>
            </a:r>
            <a:r>
              <a:rPr lang="en-US" sz="2400" b="1" dirty="0"/>
              <a:t> </a:t>
            </a:r>
            <a:r>
              <a:rPr lang="en-US" sz="2400" b="1" dirty="0" err="1"/>
              <a:t>bangsa</a:t>
            </a:r>
            <a:r>
              <a:rPr lang="en-US" sz="2400" b="1" dirty="0"/>
              <a:t> yang </a:t>
            </a:r>
            <a:r>
              <a:rPr lang="en-US" sz="2400" b="1" dirty="0" err="1"/>
              <a:t>berbhineka</a:t>
            </a:r>
            <a:r>
              <a:rPr lang="en-US" sz="2400" b="1" dirty="0"/>
              <a:t> Tunggal </a:t>
            </a:r>
            <a:r>
              <a:rPr lang="en-US" sz="2400" b="1" dirty="0" err="1"/>
              <a:t>Ika</a:t>
            </a:r>
            <a:r>
              <a:rPr lang="en-US" sz="24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35BB1-0478-4546-A3D4-EE42976B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93" y="257200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73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620688"/>
            <a:ext cx="5915000" cy="122413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Sila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ke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4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kerakyatan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yang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dipimpin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oleh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hikmat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kebijaksanaan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dalam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permusyawaratan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dan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perwakilan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2532492"/>
            <a:ext cx="7560840" cy="3914830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j-lt"/>
              </a:rPr>
              <a:t>Nilai-nilai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pancasila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dalam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sila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keempat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yaitu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:</a:t>
            </a:r>
          </a:p>
          <a:p>
            <a:pPr marL="457200" indent="-457200"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+mj-lt"/>
              </a:rPr>
              <a:t>Mengutamakan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kepentingan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negara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masyarakat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diatas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kepentingan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pribadi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golongan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457200" indent="-457200"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+mj-lt"/>
              </a:rPr>
              <a:t>Tidak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memaksakan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kehendak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kepada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orang lain.</a:t>
            </a:r>
          </a:p>
          <a:p>
            <a:pPr marL="457200" indent="-457200"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+mj-lt"/>
              </a:rPr>
              <a:t>Mengutamakan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musyawarah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untuk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kepentingan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bersama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457200" indent="-457200"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+mj-lt"/>
              </a:rPr>
              <a:t>Musyawarah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dilakukan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guna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mencapai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mufakat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dengan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semangat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kekeluargaan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457200" indent="-457200"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+mj-lt"/>
              </a:rPr>
              <a:t>Menerima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hasil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musyawarah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dengan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itikad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baik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bertanggung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jawab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457200" indent="-457200"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+mj-lt"/>
              </a:rPr>
              <a:t>Musyawarah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dilakukan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dengan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akal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sehat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sesuai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dengan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hati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nurani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yang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luhur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B1E7D-B638-41BF-8B75-FF288E45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2656"/>
            <a:ext cx="1989827" cy="198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18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548680"/>
            <a:ext cx="5760640" cy="1224136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Sila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5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keadilan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sosial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bagi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seluruh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rakyat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Indonesia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780928"/>
            <a:ext cx="8280919" cy="3672408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Nilai-nilai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dalam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sila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kelima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Pancasila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yaitu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marL="628650" indent="-514350">
              <a:buAutoNum type="arabicPeriod"/>
            </a:pP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Bersikap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adil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  <a:p>
            <a:pPr marL="628650" indent="-514350">
              <a:buAutoNum type="arabicPeriod"/>
            </a:pP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Tidak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bersikap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boros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  <a:p>
            <a:pPr marL="628650" indent="-514350">
              <a:buAutoNum type="arabicPeriod"/>
            </a:pP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Tidak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bergaya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hidup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mewah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628650" indent="-514350">
              <a:buAutoNum type="arabicPeriod"/>
            </a:pP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Suka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bekerja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keras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  <a:p>
            <a:pPr marL="628650" indent="-514350">
              <a:buAutoNum type="arabicPeriod"/>
            </a:pP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Tidak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merugikan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kepentingan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umum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628650" indent="-514350">
              <a:buAutoNum type="arabicPeriod"/>
            </a:pP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Menghargai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hasil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karya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orang lain.</a:t>
            </a:r>
          </a:p>
          <a:p>
            <a:pPr marL="628650" indent="-514350">
              <a:buAutoNum type="arabicPeriod"/>
            </a:pP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Gemar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memberikan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pertolongan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kepada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orang lain.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CD82D-1D76-45A0-93C6-2D1773622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5599"/>
            <a:ext cx="2296761" cy="22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87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9A anak-anak piket kelas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2348880"/>
            <a:ext cx="4419600" cy="33792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1"/>
            <a:ext cx="4800600" cy="1219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Kerja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sama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suatu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budaya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bangsa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Indonesia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sering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disebut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gotong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royong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609600"/>
            <a:ext cx="6400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Sikap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Gotong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Royong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Sesuai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Nilai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Pancasila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7200" y="3339480"/>
            <a:ext cx="4114800" cy="2209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gotong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royong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masyarakat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memiliki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tujuan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sama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mewujudkan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kepentingan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bersama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tanpa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mempedulikan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perbedaan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suku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maupun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golongan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8" grpId="0" animBg="1"/>
    </p:bldLst>
  </p:timing>
</p:sld>
</file>

<file path=ppt/theme/theme1.xml><?xml version="1.0" encoding="utf-8"?>
<a:theme xmlns:a="http://schemas.openxmlformats.org/drawingml/2006/main" name="Basis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568</TotalTime>
  <Words>452</Words>
  <Application>Microsoft Office PowerPoint</Application>
  <PresentationFormat>On-screen Show (4:3)</PresentationFormat>
  <Paragraphs>59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Algerian</vt:lpstr>
      <vt:lpstr>Arial</vt:lpstr>
      <vt:lpstr>Arial Black</vt:lpstr>
      <vt:lpstr>Avocado Creamy</vt:lpstr>
      <vt:lpstr>Brighly Crush</vt:lpstr>
      <vt:lpstr>Corbel</vt:lpstr>
      <vt:lpstr>Basis</vt:lpstr>
      <vt:lpstr>PowerPoint Presentation</vt:lpstr>
      <vt:lpstr>PowerPoint Presentation</vt:lpstr>
      <vt:lpstr>Nilai-Nilai yang Terkandung dalam Tiap Sila Pancasila</vt:lpstr>
      <vt:lpstr>SILA KE 1 KETUHANAN YANG MAHA ESA</vt:lpstr>
      <vt:lpstr>Sila ke 2 Kemanusiaan yang adil dan beradab </vt:lpstr>
      <vt:lpstr>Sila ke 3 Persatuan Indonesia </vt:lpstr>
      <vt:lpstr>Sila ke 4 kerakyatan yang dipimpin oleh hikmat kebijaksanaan dalam permusyawaratan dan perwakilan</vt:lpstr>
      <vt:lpstr>Sila ke 5 keadilan sosial bagi seluruh rakyat Indonesia</vt:lpstr>
      <vt:lpstr>PowerPoint Presentation</vt:lpstr>
      <vt:lpstr> TERIMA KASIH SELAMAT BELAJAR &amp; TETAP SEMANGAT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PENERAPAN NILAI NILAI PANCASILA</dc:title>
  <dc:creator>HP</dc:creator>
  <cp:lastModifiedBy>heni hp</cp:lastModifiedBy>
  <cp:revision>27</cp:revision>
  <cp:lastPrinted>1601-01-01T00:00:00Z</cp:lastPrinted>
  <dcterms:created xsi:type="dcterms:W3CDTF">2020-07-15T11:05:02Z</dcterms:created>
  <dcterms:modified xsi:type="dcterms:W3CDTF">2021-07-27T14:08:44Z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TC010690791033</vt:lpwstr>
  </property>
</Properties>
</file>