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272" r:id="rId4"/>
    <p:sldId id="273" r:id="rId5"/>
    <p:sldId id="263" r:id="rId6"/>
    <p:sldId id="259" r:id="rId7"/>
    <p:sldId id="286" r:id="rId8"/>
    <p:sldId id="284" r:id="rId9"/>
    <p:sldId id="274" r:id="rId10"/>
    <p:sldId id="275" r:id="rId11"/>
    <p:sldId id="287" r:id="rId12"/>
    <p:sldId id="288" r:id="rId13"/>
    <p:sldId id="280" r:id="rId14"/>
    <p:sldId id="289" r:id="rId15"/>
    <p:sldId id="293" r:id="rId16"/>
    <p:sldId id="290" r:id="rId17"/>
    <p:sldId id="29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CFAAC"/>
    <a:srgbClr val="FFDDE4"/>
    <a:srgbClr val="FFEBEF"/>
    <a:srgbClr val="FFC9D5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116" d="100"/>
          <a:sy n="116" d="100"/>
        </p:scale>
        <p:origin x="-66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5864-30DA-4BB7-8782-9715F599301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D9932-947D-47F3-B033-5F39826D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FB4C01-B258-427F-A8DA-42ED87A0506B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E01934-4C8D-4272-B411-4101613246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637"/>
            <a:ext cx="3215861" cy="40046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528" y="1123950"/>
            <a:ext cx="36872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ROJECT 2017\Untitled-2.tif">
            <a:extLst>
              <a:ext uri="{FF2B5EF4-FFF2-40B4-BE49-F238E27FC236}">
                <a16:creationId xmlns="" xmlns:a16="http://schemas.microsoft.com/office/drawing/2014/main" id="{2B51AEFD-AEAF-444C-9A9C-DBFF04F4A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6054007" y="1409476"/>
            <a:ext cx="2632793" cy="33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ELISA\ERLANGGA LISA\2017\TEMPLATE PPT\SD Buping Tematik Terpadu K13N\papan canvas.png">
            <a:extLst>
              <a:ext uri="{FF2B5EF4-FFF2-40B4-BE49-F238E27FC236}">
                <a16:creationId xmlns="" xmlns:a16="http://schemas.microsoft.com/office/drawing/2014/main" id="{E06C8EAB-EC38-44AF-AB20-F2C6C9704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262064" y="514350"/>
            <a:ext cx="5791944" cy="42762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F4AA06-5683-472C-B377-B9B76CD39074}"/>
              </a:ext>
            </a:extLst>
          </p:cNvPr>
          <p:cNvSpPr/>
          <p:nvPr/>
        </p:nvSpPr>
        <p:spPr>
          <a:xfrm>
            <a:off x="414463" y="967690"/>
            <a:ext cx="5410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/>
              <a:t>Cara </a:t>
            </a:r>
            <a:r>
              <a:rPr lang="en-US" sz="2200" dirty="0" err="1"/>
              <a:t>menentukan</a:t>
            </a:r>
            <a:r>
              <a:rPr lang="en-US" sz="2200" dirty="0"/>
              <a:t>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en-US" sz="2200" dirty="0" err="1"/>
              <a:t>percakapan</a:t>
            </a:r>
            <a:r>
              <a:rPr lang="en-US" sz="2200" dirty="0"/>
              <a:t>,</a:t>
            </a:r>
            <a:r>
              <a:rPr lang="id-ID" sz="2200" dirty="0"/>
              <a:t> yaitu:</a:t>
            </a:r>
            <a:r>
              <a:rPr lang="en-US" sz="2200" dirty="0"/>
              <a:t> </a:t>
            </a:r>
            <a:endParaRPr lang="id-ID" sz="2200" dirty="0"/>
          </a:p>
          <a:p>
            <a:pPr lvl="0"/>
            <a:r>
              <a:rPr lang="id-ID" sz="2200" dirty="0"/>
              <a:t>1. </a:t>
            </a:r>
            <a:r>
              <a:rPr lang="en-US" sz="2200" dirty="0" err="1"/>
              <a:t>dengarkan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baca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id-ID" sz="2200" dirty="0"/>
              <a:t>percakapan</a:t>
            </a:r>
          </a:p>
          <a:p>
            <a:pPr lvl="0"/>
            <a:r>
              <a:rPr lang="id-ID" sz="2200" dirty="0"/>
              <a:t>2. t</a:t>
            </a:r>
            <a:r>
              <a:rPr lang="en-US" sz="2200" dirty="0" err="1"/>
              <a:t>entukan</a:t>
            </a:r>
            <a:r>
              <a:rPr lang="en-US" sz="2200" dirty="0"/>
              <a:t> </a:t>
            </a:r>
            <a:r>
              <a:rPr lang="en-US" sz="2200" dirty="0" err="1"/>
              <a:t>topik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en-US" sz="2200" dirty="0" err="1"/>
              <a:t>percakapan</a:t>
            </a:r>
            <a:endParaRPr lang="id-ID" sz="2200" dirty="0"/>
          </a:p>
          <a:p>
            <a:pPr marL="273050" lvl="0" indent="-273050"/>
            <a:r>
              <a:rPr lang="id-ID" sz="2200" dirty="0"/>
              <a:t>3. t</a:t>
            </a:r>
            <a:r>
              <a:rPr lang="en-US" sz="2200" dirty="0" err="1"/>
              <a:t>entukan</a:t>
            </a:r>
            <a:r>
              <a:rPr lang="en-US" sz="2200" dirty="0"/>
              <a:t>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yang </a:t>
            </a:r>
            <a:r>
              <a:rPr lang="en-US" sz="2200" dirty="0" err="1" smtClean="0"/>
              <a:t>terkandung</a:t>
            </a:r>
            <a:r>
              <a:rPr lang="en-US" sz="2200" dirty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kalimat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id-ID" sz="2200" dirty="0"/>
              <a:t> </a:t>
            </a:r>
            <a:r>
              <a:rPr lang="en-US" sz="2200" dirty="0" err="1"/>
              <a:t>percakapan</a:t>
            </a:r>
            <a:endParaRPr lang="id-ID" sz="2200" dirty="0"/>
          </a:p>
          <a:p>
            <a:pPr lvl="0"/>
            <a:r>
              <a:rPr lang="id-ID" sz="2200" dirty="0"/>
              <a:t>4. </a:t>
            </a:r>
            <a:r>
              <a:rPr lang="en-US" sz="2200" dirty="0" err="1"/>
              <a:t>catat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endParaRPr lang="id-ID" sz="2200" dirty="0"/>
          </a:p>
        </p:txBody>
      </p:sp>
      <p:pic>
        <p:nvPicPr>
          <p:cNvPr id="12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99A768CC-586D-4085-AC88-2566EA57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A0322A-375A-4078-8882-51089FD491FA}"/>
              </a:ext>
            </a:extLst>
          </p:cNvPr>
          <p:cNvSpPr txBox="1"/>
          <p:nvPr/>
        </p:nvSpPr>
        <p:spPr>
          <a:xfrm>
            <a:off x="4343400" y="42481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7276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612212-7F3D-43A8-814A-9FD9B531F349}"/>
              </a:ext>
            </a:extLst>
          </p:cNvPr>
          <p:cNvSpPr/>
          <p:nvPr/>
        </p:nvSpPr>
        <p:spPr>
          <a:xfrm>
            <a:off x="152400" y="13335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tx2">
                    <a:lumMod val="75000"/>
                  </a:schemeClr>
                </a:solidFill>
              </a:rPr>
              <a:t>Bacalah teks percakapan berikut!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A7AA43-A173-49EA-ADA1-D96AFEE974D0}"/>
              </a:ext>
            </a:extLst>
          </p:cNvPr>
          <p:cNvSpPr/>
          <p:nvPr/>
        </p:nvSpPr>
        <p:spPr>
          <a:xfrm>
            <a:off x="152400" y="666750"/>
            <a:ext cx="655320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Bayu</a:t>
            </a:r>
            <a:r>
              <a:rPr lang="en-US" dirty="0"/>
              <a:t>	 : </a:t>
            </a:r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Galih</a:t>
            </a:r>
            <a:r>
              <a:rPr lang="en-US" dirty="0"/>
              <a:t>,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?</a:t>
            </a:r>
            <a:endParaRPr lang="id-ID" dirty="0"/>
          </a:p>
          <a:p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Galih</a:t>
            </a:r>
            <a:r>
              <a:rPr lang="en-US" dirty="0"/>
              <a:t>: </a:t>
            </a:r>
            <a:r>
              <a:rPr lang="en-US" dirty="0" err="1"/>
              <a:t>Iya</a:t>
            </a:r>
            <a:r>
              <a:rPr lang="en-US" dirty="0"/>
              <a:t>,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tari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saman</a:t>
            </a:r>
            <a:r>
              <a:rPr lang="id-ID" dirty="0"/>
              <a:t> di</a:t>
            </a:r>
            <a:endParaRPr lang="en-US" dirty="0"/>
          </a:p>
          <a:p>
            <a:r>
              <a:rPr lang="en-US" dirty="0"/>
              <a:t>	   </a:t>
            </a:r>
            <a:r>
              <a:rPr lang="id-ID" dirty="0"/>
              <a:t>sanggar.</a:t>
            </a:r>
          </a:p>
          <a:p>
            <a:r>
              <a:rPr lang="en-US" dirty="0" err="1"/>
              <a:t>Bayu</a:t>
            </a:r>
            <a:r>
              <a:rPr lang="en-US" dirty="0"/>
              <a:t>	 : </a:t>
            </a:r>
            <a:r>
              <a:rPr lang="en-US" b="1" dirty="0">
                <a:solidFill>
                  <a:schemeClr val="accent2"/>
                </a:solidFill>
              </a:rPr>
              <a:t>Tari </a:t>
            </a:r>
            <a:r>
              <a:rPr lang="en-US" b="1" dirty="0" err="1">
                <a:solidFill>
                  <a:schemeClr val="accent2"/>
                </a:solidFill>
              </a:rPr>
              <a:t>saman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Aceh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ya</a:t>
            </a:r>
            <a:endParaRPr lang="en-US" dirty="0"/>
          </a:p>
          <a:p>
            <a:r>
              <a:rPr lang="en-US" dirty="0"/>
              <a:t>	   </a:t>
            </a:r>
            <a:r>
              <a:rPr lang="en-US" dirty="0" err="1"/>
              <a:t>Kak</a:t>
            </a:r>
            <a:r>
              <a:rPr lang="en-US" dirty="0"/>
              <a:t>? Wah,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menari</a:t>
            </a:r>
            <a:endParaRPr lang="en-US" dirty="0"/>
          </a:p>
          <a:p>
            <a:r>
              <a:rPr lang="en-US" dirty="0"/>
              <a:t>	   </a:t>
            </a: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Galih</a:t>
            </a:r>
            <a:r>
              <a:rPr lang="en-US" dirty="0"/>
              <a:t>: </a:t>
            </a:r>
            <a:r>
              <a:rPr lang="en-US" dirty="0" err="1"/>
              <a:t>Iya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Bayu</a:t>
            </a:r>
            <a:r>
              <a:rPr lang="en-US" dirty="0"/>
              <a:t>	 :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menari</a:t>
            </a:r>
            <a:r>
              <a:rPr lang="en-US" dirty="0"/>
              <a:t>? </a:t>
            </a:r>
            <a:endParaRPr lang="id-ID" dirty="0"/>
          </a:p>
          <a:p>
            <a:r>
              <a:rPr lang="en-US" dirty="0" err="1"/>
              <a:t>Kak</a:t>
            </a:r>
            <a:r>
              <a:rPr lang="en-US" dirty="0"/>
              <a:t> </a:t>
            </a:r>
            <a:r>
              <a:rPr lang="en-US" dirty="0" err="1"/>
              <a:t>Galih</a:t>
            </a:r>
            <a:r>
              <a:rPr lang="en-US" dirty="0"/>
              <a:t>: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menari</a:t>
            </a:r>
            <a:r>
              <a:rPr lang="id-ID" dirty="0"/>
              <a:t> </a:t>
            </a: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.</a:t>
            </a:r>
          </a:p>
          <a:p>
            <a:r>
              <a:rPr lang="en-US" dirty="0"/>
              <a:t>	   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dan</a:t>
            </a:r>
          </a:p>
          <a:p>
            <a:r>
              <a:rPr lang="en-US" dirty="0"/>
              <a:t>	   </a:t>
            </a:r>
            <a:r>
              <a:rPr lang="en-US" dirty="0" err="1"/>
              <a:t>melestarikan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7EBE86-B933-42A2-8425-DD3208280274}"/>
              </a:ext>
            </a:extLst>
          </p:cNvPr>
          <p:cNvSpPr/>
          <p:nvPr/>
        </p:nvSpPr>
        <p:spPr>
          <a:xfrm>
            <a:off x="6930656" y="1082248"/>
            <a:ext cx="20574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Kata-kata yang sering muncul adalah “</a:t>
            </a:r>
            <a:r>
              <a:rPr lang="id-ID" b="1" dirty="0"/>
              <a:t>tari saman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Maka, topik teks tersebut adalah tentang  tari saman.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20C251-F7BF-4E32-B6BC-CFE079DF8DFC}"/>
              </a:ext>
            </a:extLst>
          </p:cNvPr>
          <p:cNvSpPr txBox="1"/>
          <p:nvPr/>
        </p:nvSpPr>
        <p:spPr>
          <a:xfrm>
            <a:off x="5715000" y="4248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256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16" presetClass="entr" presetSubtype="21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53988F-5B21-4410-907E-9CB7F7A75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44"/>
            <a:ext cx="2648025" cy="39779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AA60BCB-2DA1-463D-9F93-F18B06B2D3BC}"/>
              </a:ext>
            </a:extLst>
          </p:cNvPr>
          <p:cNvSpPr/>
          <p:nvPr/>
        </p:nvSpPr>
        <p:spPr>
          <a:xfrm>
            <a:off x="2648025" y="431722"/>
            <a:ext cx="6480026" cy="38164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F1DFCE-0A19-420E-AA3D-8FF388E71EB5}"/>
              </a:ext>
            </a:extLst>
          </p:cNvPr>
          <p:cNvSpPr/>
          <p:nvPr/>
        </p:nvSpPr>
        <p:spPr>
          <a:xfrm>
            <a:off x="2814153" y="476035"/>
            <a:ext cx="60745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/>
              <a:t>L</a:t>
            </a:r>
            <a:r>
              <a:rPr lang="en-US" sz="2200" dirty="0" err="1"/>
              <a:t>angkah-langkah</a:t>
            </a:r>
            <a:r>
              <a:rPr lang="en-US" sz="2200" dirty="0"/>
              <a:t> </a:t>
            </a:r>
            <a:r>
              <a:rPr lang="en-US" sz="2200" dirty="0" err="1"/>
              <a:t>menceritakan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:</a:t>
            </a:r>
            <a:endParaRPr lang="id-ID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err="1"/>
              <a:t>Catat</a:t>
            </a:r>
            <a:r>
              <a:rPr lang="en-US" sz="2200" dirty="0"/>
              <a:t> </a:t>
            </a:r>
            <a:r>
              <a:rPr lang="en-US" sz="2200" dirty="0" err="1"/>
              <a:t>informasi-informasi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err="1"/>
              <a:t>Tentukan</a:t>
            </a:r>
            <a:r>
              <a:rPr lang="en-US" sz="2200" dirty="0"/>
              <a:t>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yang </a:t>
            </a:r>
            <a:r>
              <a:rPr lang="en-US" sz="2200" dirty="0" err="1"/>
              <a:t>dibaca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didengar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err="1"/>
              <a:t>Buat</a:t>
            </a:r>
            <a:r>
              <a:rPr lang="en-US" sz="2200" dirty="0"/>
              <a:t> </a:t>
            </a:r>
            <a:r>
              <a:rPr lang="en-US" sz="2200" dirty="0" err="1"/>
              <a:t>kalimat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yang </a:t>
            </a:r>
            <a:r>
              <a:rPr lang="en-US" sz="2200" dirty="0" err="1"/>
              <a:t>berisi</a:t>
            </a:r>
            <a:r>
              <a:rPr lang="en-US" sz="2200" dirty="0"/>
              <a:t>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endParaRPr lang="en-US" sz="2200" dirty="0"/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err="1"/>
              <a:t>Susun</a:t>
            </a:r>
            <a:r>
              <a:rPr lang="en-US" sz="2200" dirty="0"/>
              <a:t> </a:t>
            </a:r>
            <a:r>
              <a:rPr lang="en-US" sz="2200" dirty="0" err="1"/>
              <a:t>kalimat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dan </a:t>
            </a:r>
            <a:r>
              <a:rPr lang="en-US" sz="2200" dirty="0" err="1"/>
              <a:t>kalimat</a:t>
            </a:r>
            <a:r>
              <a:rPr lang="en-US" sz="2200" dirty="0"/>
              <a:t> </a:t>
            </a:r>
            <a:r>
              <a:rPr lang="en-US" sz="2200" dirty="0" err="1"/>
              <a:t>pengembang</a:t>
            </a:r>
            <a:r>
              <a:rPr lang="id-ID" sz="2200" dirty="0"/>
              <a:t> </a:t>
            </a:r>
            <a:r>
              <a:rPr lang="en-US" sz="2200" dirty="0" err="1"/>
              <a:t>hingga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id-ID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yang </a:t>
            </a:r>
            <a:r>
              <a:rPr lang="en-US" sz="2200" dirty="0" err="1"/>
              <a:t>urut</a:t>
            </a:r>
            <a:endParaRPr lang="id-ID" sz="2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F27B1D-DC57-4AFD-BC8E-C6BD32C3A9DF}"/>
              </a:ext>
            </a:extLst>
          </p:cNvPr>
          <p:cNvSpPr txBox="1"/>
          <p:nvPr/>
        </p:nvSpPr>
        <p:spPr>
          <a:xfrm>
            <a:off x="3810000" y="42481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9074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4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ELISA\ERLANGGA LISA\2017\TEMPLATE PPT\SD Buping Tematik Terpadu K13N\papan canvas.png">
            <a:extLst>
              <a:ext uri="{FF2B5EF4-FFF2-40B4-BE49-F238E27FC236}">
                <a16:creationId xmlns="" xmlns:a16="http://schemas.microsoft.com/office/drawing/2014/main" id="{6557389B-8D25-40AE-B98B-1295E7553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2971800" y="1053940"/>
            <a:ext cx="5572481" cy="39123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E2B6B2-20D8-4544-9F73-5CD6978F5F98}"/>
              </a:ext>
            </a:extLst>
          </p:cNvPr>
          <p:cNvSpPr/>
          <p:nvPr/>
        </p:nvSpPr>
        <p:spPr>
          <a:xfrm>
            <a:off x="3472041" y="150629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.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kaki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kaki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paling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.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rata dan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otot-otot</a:t>
            </a:r>
            <a:r>
              <a:rPr lang="en-US" dirty="0"/>
              <a:t>.</a:t>
            </a:r>
            <a:endParaRPr lang="id-ID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228600" y="7429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/>
              <a:t>Mengembangkan</a:t>
            </a:r>
            <a:r>
              <a:rPr lang="en-US" sz="2000" b="1" dirty="0"/>
              <a:t> </a:t>
            </a:r>
            <a:r>
              <a:rPr lang="en-US" sz="2000" b="1" dirty="0" err="1"/>
              <a:t>Pokok</a:t>
            </a:r>
            <a:r>
              <a:rPr lang="en-US" sz="2000" b="1" dirty="0"/>
              <a:t> </a:t>
            </a:r>
            <a:r>
              <a:rPr lang="en-US" sz="2000" b="1" dirty="0" err="1"/>
              <a:t>Pikiran</a:t>
            </a:r>
            <a:endParaRPr lang="id-ID" sz="2000" dirty="0"/>
          </a:p>
        </p:txBody>
      </p:sp>
      <p:pic>
        <p:nvPicPr>
          <p:cNvPr id="23" name="Picture 2" descr="D:\PROJECT 2017\4a.st2.p2.3 bu gu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2" y="1374558"/>
            <a:ext cx="1867955" cy="32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B5E82D-1416-4A40-B944-B37486F8116D}"/>
              </a:ext>
            </a:extLst>
          </p:cNvPr>
          <p:cNvSpPr txBox="1"/>
          <p:nvPr/>
        </p:nvSpPr>
        <p:spPr>
          <a:xfrm>
            <a:off x="2819400" y="45529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6" presetClass="entr" presetSubtype="16" fill="hold" grpId="0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256790A-3220-440D-BFB1-7C723309C8E3}"/>
              </a:ext>
            </a:extLst>
          </p:cNvPr>
          <p:cNvSpPr/>
          <p:nvPr/>
        </p:nvSpPr>
        <p:spPr>
          <a:xfrm>
            <a:off x="2987824" y="742950"/>
            <a:ext cx="5317976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tokoh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gambar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gambar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pemandangan</a:t>
            </a:r>
            <a:r>
              <a:rPr lang="en-US" dirty="0"/>
              <a:t> pada </a:t>
            </a:r>
            <a:r>
              <a:rPr lang="en-US" dirty="0" err="1"/>
              <a:t>gambar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objek</a:t>
            </a:r>
            <a:r>
              <a:rPr lang="en-US" dirty="0"/>
              <a:t> lain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gambar</a:t>
            </a:r>
            <a:endParaRPr lang="id-ID" dirty="0"/>
          </a:p>
        </p:txBody>
      </p:sp>
      <p:pic>
        <p:nvPicPr>
          <p:cNvPr id="5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8AF67A27-1AAA-46F6-8D52-AC3ACC8B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:\TRANSIT JOB GAMBAR\Tematik 4E\Subtema 1\2.5 anak berpikir.jpg">
            <a:extLst>
              <a:ext uri="{FF2B5EF4-FFF2-40B4-BE49-F238E27FC236}">
                <a16:creationId xmlns="" xmlns:a16="http://schemas.microsoft.com/office/drawing/2014/main" id="{5382A6FB-C08D-4CA4-A9E8-FDB9F212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9331C"/>
              </a:clrFrom>
              <a:clrTo>
                <a:srgbClr val="8933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966"/>
            <a:ext cx="2987824" cy="27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196D61-D661-4875-920C-94EFCCF67655}"/>
              </a:ext>
            </a:extLst>
          </p:cNvPr>
          <p:cNvSpPr txBox="1"/>
          <p:nvPr/>
        </p:nvSpPr>
        <p:spPr>
          <a:xfrm>
            <a:off x="2819400" y="3486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3320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5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C6754B-CA62-410B-B7DF-0C803606E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750"/>
            <a:ext cx="5791200" cy="3192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7918B39-7017-4A7C-8816-2E48CD33C831}"/>
              </a:ext>
            </a:extLst>
          </p:cNvPr>
          <p:cNvSpPr/>
          <p:nvPr/>
        </p:nvSpPr>
        <p:spPr>
          <a:xfrm>
            <a:off x="304800" y="267232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Perhatikan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berikut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id-ID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E:\ELISA\MEDIA ESPS IPS KELAS 4\BAB 4\Post it hijau.png">
            <a:extLst>
              <a:ext uri="{FF2B5EF4-FFF2-40B4-BE49-F238E27FC236}">
                <a16:creationId xmlns="" xmlns:a16="http://schemas.microsoft.com/office/drawing/2014/main" id="{C60BF40F-8BE2-4166-8AB9-6FA1C990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30" y="1078319"/>
            <a:ext cx="2865270" cy="27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3877E5-1998-44AE-8B93-C65F79A72676}"/>
              </a:ext>
            </a:extLst>
          </p:cNvPr>
          <p:cNvSpPr/>
          <p:nvPr/>
        </p:nvSpPr>
        <p:spPr>
          <a:xfrm>
            <a:off x="6480619" y="1212676"/>
            <a:ext cx="25158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Pokok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pikiran</a:t>
            </a:r>
            <a:r>
              <a:rPr lang="en-US" sz="2200" dirty="0">
                <a:solidFill>
                  <a:schemeClr val="bg1"/>
                </a:solidFill>
              </a:rPr>
              <a:t> yang  </a:t>
            </a:r>
            <a:r>
              <a:rPr lang="en-US" sz="2200" dirty="0" err="1">
                <a:solidFill>
                  <a:schemeClr val="bg1"/>
                </a:solidFill>
              </a:rPr>
              <a:t>sesuai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dengan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gambar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yaitu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kelas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kotor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membuat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tidak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nyaman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saat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i="1" dirty="0" err="1">
                <a:solidFill>
                  <a:schemeClr val="bg1"/>
                </a:solidFill>
              </a:rPr>
              <a:t>belajar</a:t>
            </a:r>
            <a:r>
              <a:rPr lang="en-US" sz="22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82A3D3-C7AE-46AD-BAEF-9D3329C3B968}"/>
              </a:ext>
            </a:extLst>
          </p:cNvPr>
          <p:cNvSpPr txBox="1"/>
          <p:nvPr/>
        </p:nvSpPr>
        <p:spPr>
          <a:xfrm>
            <a:off x="4648200" y="45529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0783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5C448D3D-D97E-493F-87B3-FBA5910FEC1A}"/>
              </a:ext>
            </a:extLst>
          </p:cNvPr>
          <p:cNvSpPr/>
          <p:nvPr/>
        </p:nvSpPr>
        <p:spPr>
          <a:xfrm>
            <a:off x="609600" y="514350"/>
            <a:ext cx="5596099" cy="3098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200" dirty="0"/>
          </a:p>
          <a:p>
            <a:endParaRPr lang="id-ID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D0CFDC-F8A9-41E9-A369-FD4C3AC50AB4}"/>
              </a:ext>
            </a:extLst>
          </p:cNvPr>
          <p:cNvSpPr/>
          <p:nvPr/>
        </p:nvSpPr>
        <p:spPr>
          <a:xfrm>
            <a:off x="1185665" y="771073"/>
            <a:ext cx="46982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id-ID" dirty="0"/>
              <a:t>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pengembang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 err="1"/>
              <a:t>Merangkai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6" name="Picture 3" descr="Z:\ILUSTRASI\TRANSIT JOB GAMBAR\Tematik 2H\subtema 1\1.10 nina berbicara pakai seragam.jpg">
            <a:extLst>
              <a:ext uri="{FF2B5EF4-FFF2-40B4-BE49-F238E27FC236}">
                <a16:creationId xmlns="" xmlns:a16="http://schemas.microsoft.com/office/drawing/2014/main" id="{FDDE2319-11D2-4C08-A2D5-E5503FA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4350"/>
            <a:ext cx="1913603" cy="3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32A2CC-502E-493C-96A4-CEEB70CC9426}"/>
              </a:ext>
            </a:extLst>
          </p:cNvPr>
          <p:cNvSpPr txBox="1"/>
          <p:nvPr/>
        </p:nvSpPr>
        <p:spPr>
          <a:xfrm>
            <a:off x="1600200" y="37147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5365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" presetID="22" presetClass="entr" presetSubtype="4" fill="hold" grpId="0" nodeType="after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02EFC7-2463-4CA8-93CA-9373D83D7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69114"/>
            <a:ext cx="1467240" cy="3943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A46434-4BB4-45CA-A3AA-9161A535D85D}"/>
              </a:ext>
            </a:extLst>
          </p:cNvPr>
          <p:cNvSpPr/>
          <p:nvPr/>
        </p:nvSpPr>
        <p:spPr>
          <a:xfrm>
            <a:off x="304800" y="267232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Perhatikan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kembali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kelas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kotor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Berikut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contoh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cerita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berdasarkan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gambar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d-ID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8AB52D85-AEFA-4E81-B740-F441F68FF18A}"/>
              </a:ext>
            </a:extLst>
          </p:cNvPr>
          <p:cNvSpPr/>
          <p:nvPr/>
        </p:nvSpPr>
        <p:spPr>
          <a:xfrm>
            <a:off x="304800" y="1146300"/>
            <a:ext cx="5596099" cy="3098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200" dirty="0"/>
          </a:p>
          <a:p>
            <a:endParaRPr lang="id-ID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DA8230F-0D8A-4BEA-A2B5-33236BFCAD3D}"/>
              </a:ext>
            </a:extLst>
          </p:cNvPr>
          <p:cNvSpPr/>
          <p:nvPr/>
        </p:nvSpPr>
        <p:spPr>
          <a:xfrm>
            <a:off x="457200" y="1309628"/>
            <a:ext cx="502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dirty="0" err="1"/>
              <a:t>Kenyamanan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Kelas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sarang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senantiasa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</a:t>
            </a:r>
            <a:r>
              <a:rPr lang="en-US" dirty="0" err="1"/>
              <a:t>Caranya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piket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pada </a:t>
            </a:r>
            <a:r>
              <a:rPr lang="en-US" dirty="0" err="1"/>
              <a:t>tempatnya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DBB60D-E69C-4D74-B2A0-EEB0292A2480}"/>
              </a:ext>
            </a:extLst>
          </p:cNvPr>
          <p:cNvSpPr txBox="1"/>
          <p:nvPr/>
        </p:nvSpPr>
        <p:spPr>
          <a:xfrm>
            <a:off x="1089890" y="4343132"/>
            <a:ext cx="12386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46401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" presetID="22" presetClass="entr" presetSubtype="4" fill="hold" grpId="0" nodeType="afterEffect" nodePh="1">
                                  <p:stCondLst>
                                    <p:cond delay="6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674918"/>
            <a:ext cx="5172075" cy="4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5224" y="328601"/>
            <a:ext cx="4945824" cy="4071949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0070C0"/>
                  </a:solidFill>
                  <a:cs typeface="Calibri" pitchFamily="34" charset="0"/>
                </a:rPr>
                <a:t>Organ Gerak Hewan dan Manusia</a:t>
              </a:r>
              <a:endParaRPr 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wipe/>
      </p:transition>
    </mc:Choice>
    <mc:Fallback xmlns=""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LUSTRASI\TRANSIT JOB GAMBAR\Tematik 2H\subtema 1\1.23 nina berce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06" y="854154"/>
            <a:ext cx="1905000" cy="36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1631304"/>
            <a:ext cx="487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Topik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pembicaraan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8" name="Rectangle 17"/>
          <p:cNvSpPr/>
          <p:nvPr/>
        </p:nvSpPr>
        <p:spPr>
          <a:xfrm>
            <a:off x="255181" y="2535047"/>
            <a:ext cx="4876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Cara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, </a:t>
            </a:r>
            <a:r>
              <a:rPr lang="id-ID" sz="2400" dirty="0"/>
              <a:t>yaitu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baca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/>
              <a:t>cari</a:t>
            </a:r>
            <a:r>
              <a:rPr lang="en-US" sz="2400" dirty="0"/>
              <a:t> kata </a:t>
            </a:r>
            <a:r>
              <a:rPr lang="en-US" sz="2400" dirty="0" err="1"/>
              <a:t>kunci</a:t>
            </a:r>
            <a:r>
              <a:rPr lang="id-ID" sz="2400" dirty="0"/>
              <a:t> dalam teks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74295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Topik</a:t>
            </a:r>
            <a:r>
              <a:rPr lang="en-US" sz="2400" b="1" dirty="0"/>
              <a:t>,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Pikiran</a:t>
            </a:r>
            <a:r>
              <a:rPr lang="en-US" sz="2400" b="1" dirty="0"/>
              <a:t>, </a:t>
            </a:r>
            <a:r>
              <a:rPr lang="en-US" sz="2400" b="1" dirty="0" err="1"/>
              <a:t>Kalimat</a:t>
            </a:r>
            <a:r>
              <a:rPr lang="en-US" sz="2400" b="1" dirty="0"/>
              <a:t> Utama, dan</a:t>
            </a:r>
            <a:r>
              <a:rPr lang="id-ID" sz="2400" b="1" dirty="0"/>
              <a:t> </a:t>
            </a:r>
            <a:r>
              <a:rPr lang="en-US" sz="2400" b="1" dirty="0" err="1"/>
              <a:t>Kalimat</a:t>
            </a:r>
            <a:r>
              <a:rPr lang="en-US" sz="2400" b="1" dirty="0"/>
              <a:t> </a:t>
            </a:r>
            <a:r>
              <a:rPr lang="en-US" sz="2400" b="1" dirty="0" err="1"/>
              <a:t>Pelengkap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endParaRPr lang="id-ID" sz="2400" dirty="0"/>
          </a:p>
          <a:p>
            <a:endParaRPr lang="id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9F95A0-D6D7-4D9C-853A-76D475F6CF0C}"/>
              </a:ext>
            </a:extLst>
          </p:cNvPr>
          <p:cNvSpPr txBox="1"/>
          <p:nvPr/>
        </p:nvSpPr>
        <p:spPr>
          <a:xfrm>
            <a:off x="914400" y="4536952"/>
            <a:ext cx="60960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 2017\Untitled-2.tif">
            <a:extLst>
              <a:ext uri="{FF2B5EF4-FFF2-40B4-BE49-F238E27FC236}">
                <a16:creationId xmlns="" xmlns:a16="http://schemas.microsoft.com/office/drawing/2014/main" id="{AB7728BB-6625-4F3F-80C3-7462DDFE6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5991984" y="1364493"/>
            <a:ext cx="2632793" cy="33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ELISA\ERLANGGA LISA\2017\TEMPLATE PPT\SD Buping Tematik Terpadu K13N\papan canvas.png">
            <a:extLst>
              <a:ext uri="{FF2B5EF4-FFF2-40B4-BE49-F238E27FC236}">
                <a16:creationId xmlns="" xmlns:a16="http://schemas.microsoft.com/office/drawing/2014/main" id="{4F278E91-4D0A-4A7E-BEED-75565C665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377578" y="590551"/>
            <a:ext cx="5614406" cy="41684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EE04524-C5B6-4137-BD66-BD51F85D9506}"/>
              </a:ext>
            </a:extLst>
          </p:cNvPr>
          <p:cNvSpPr/>
          <p:nvPr/>
        </p:nvSpPr>
        <p:spPr>
          <a:xfrm>
            <a:off x="533400" y="1276350"/>
            <a:ext cx="5229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Pokok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pikiran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id-ID" dirty="0"/>
              <a:t>adalah</a:t>
            </a:r>
            <a:r>
              <a:rPr lang="en-US" dirty="0"/>
              <a:t> inti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F2036C-79EF-4BA7-BCFF-4113F3E65C9B}"/>
              </a:ext>
            </a:extLst>
          </p:cNvPr>
          <p:cNvSpPr/>
          <p:nvPr/>
        </p:nvSpPr>
        <p:spPr>
          <a:xfrm>
            <a:off x="533400" y="19226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b="1" dirty="0">
                <a:solidFill>
                  <a:schemeClr val="accent2"/>
                </a:solidFill>
              </a:rPr>
              <a:t>ide </a:t>
            </a:r>
            <a:r>
              <a:rPr lang="en-US" b="1" dirty="0" err="1">
                <a:solidFill>
                  <a:schemeClr val="accent2"/>
                </a:solidFill>
              </a:rPr>
              <a:t>pokok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gagasan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utama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07E186-6CCB-4783-B8F9-A61DDC0D3A4A}"/>
              </a:ext>
            </a:extLst>
          </p:cNvPr>
          <p:cNvSpPr/>
          <p:nvPr/>
        </p:nvSpPr>
        <p:spPr>
          <a:xfrm>
            <a:off x="533400" y="2654102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id-ID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  <a:endParaRPr lang="id-ID" dirty="0"/>
          </a:p>
          <a:p>
            <a:r>
              <a:rPr lang="id-ID" dirty="0"/>
              <a:t>1. B</a:t>
            </a:r>
            <a:r>
              <a:rPr lang="en-US" dirty="0"/>
              <a:t>aca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dengarkan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id-ID" dirty="0"/>
              <a:t>.</a:t>
            </a:r>
          </a:p>
          <a:p>
            <a:pPr lvl="0"/>
            <a:r>
              <a:rPr lang="id-ID" dirty="0"/>
              <a:t>2. T</a:t>
            </a:r>
            <a:r>
              <a:rPr lang="en-US" dirty="0" err="1"/>
              <a:t>entukan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0E8D7A-2676-4D07-B6D1-4A5C72A4F99C}"/>
              </a:ext>
            </a:extLst>
          </p:cNvPr>
          <p:cNvSpPr txBox="1"/>
          <p:nvPr/>
        </p:nvSpPr>
        <p:spPr>
          <a:xfrm>
            <a:off x="685800" y="42481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7494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25" y="1115078"/>
            <a:ext cx="2514600" cy="36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0" y="584902"/>
            <a:ext cx="5105400" cy="4044248"/>
            <a:chOff x="3581400" y="584902"/>
            <a:chExt cx="5105400" cy="4044248"/>
          </a:xfrm>
        </p:grpSpPr>
        <p:sp>
          <p:nvSpPr>
            <p:cNvPr id="10" name="Rectangle 9"/>
            <p:cNvSpPr/>
            <p:nvPr/>
          </p:nvSpPr>
          <p:spPr>
            <a:xfrm>
              <a:off x="3769425" y="725053"/>
              <a:ext cx="4917375" cy="39040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584902"/>
              <a:ext cx="4953000" cy="38918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82CF7B-3DD6-48B4-B929-04B5BE7BD650}"/>
              </a:ext>
            </a:extLst>
          </p:cNvPr>
          <p:cNvSpPr/>
          <p:nvPr/>
        </p:nvSpPr>
        <p:spPr>
          <a:xfrm>
            <a:off x="952500" y="7373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</a:rPr>
              <a:t>Kalimat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utama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id-ID" sz="2400" dirty="0"/>
              <a:t>adalah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F4B3F5-C03A-4CC3-8B93-430C219F2D50}"/>
              </a:ext>
            </a:extLst>
          </p:cNvPr>
          <p:cNvSpPr/>
          <p:nvPr/>
        </p:nvSpPr>
        <p:spPr>
          <a:xfrm>
            <a:off x="838200" y="244711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2400" b="1" dirty="0" err="1">
                <a:solidFill>
                  <a:schemeClr val="accent2"/>
                </a:solidFill>
              </a:rPr>
              <a:t>Kalimat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penjelas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id-ID" sz="2400" dirty="0"/>
              <a:t>adalah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rinci</a:t>
            </a:r>
            <a:r>
              <a:rPr lang="en-US" sz="2400" dirty="0"/>
              <a:t> </a:t>
            </a:r>
            <a:r>
              <a:rPr lang="en-US" sz="2400" dirty="0" err="1"/>
              <a:t>hal-hal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pada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.</a:t>
            </a:r>
            <a:endParaRPr lang="id-ID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/>
          </a:p>
        </p:txBody>
      </p:sp>
      <p:pic>
        <p:nvPicPr>
          <p:cNvPr id="14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69F5660D-B81D-4844-B5F6-164570A7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451849-9319-475D-94C8-CC9DFB0CA9A5}"/>
              </a:ext>
            </a:extLst>
          </p:cNvPr>
          <p:cNvSpPr txBox="1"/>
          <p:nvPr/>
        </p:nvSpPr>
        <p:spPr>
          <a:xfrm>
            <a:off x="381000" y="4476751"/>
            <a:ext cx="56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6542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6" presetClass="entr" presetSubtype="21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3596DB9-B942-40F6-9A54-1E3B7BF9E80A}"/>
              </a:ext>
            </a:extLst>
          </p:cNvPr>
          <p:cNvGrpSpPr/>
          <p:nvPr/>
        </p:nvGrpSpPr>
        <p:grpSpPr>
          <a:xfrm>
            <a:off x="5943600" y="1189422"/>
            <a:ext cx="2865270" cy="2764656"/>
            <a:chOff x="5943600" y="1189422"/>
            <a:chExt cx="2865270" cy="2764656"/>
          </a:xfrm>
        </p:grpSpPr>
        <p:pic>
          <p:nvPicPr>
            <p:cNvPr id="30" name="Picture 2" descr="E:\ELISA\MEDIA ESPS IPS KELAS 4\BAB 4\Post it hijau.png">
              <a:extLst>
                <a:ext uri="{FF2B5EF4-FFF2-40B4-BE49-F238E27FC236}">
                  <a16:creationId xmlns="" xmlns:a16="http://schemas.microsoft.com/office/drawing/2014/main" id="{0CC9204E-5D44-407E-AB67-A95874F63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189422"/>
              <a:ext cx="2865270" cy="276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DDE29AF-A51D-4FB8-8A64-28318B7647EF}"/>
                </a:ext>
              </a:extLst>
            </p:cNvPr>
            <p:cNvSpPr/>
            <p:nvPr/>
          </p:nvSpPr>
          <p:spPr>
            <a:xfrm>
              <a:off x="6145489" y="1323779"/>
              <a:ext cx="2515847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200" dirty="0">
                  <a:solidFill>
                    <a:schemeClr val="bg1"/>
                  </a:solidFill>
                </a:rPr>
                <a:t>Kata-kata yang sering muncul adalah “</a:t>
              </a:r>
              <a:r>
                <a:rPr lang="id-ID" sz="2200" b="1" dirty="0">
                  <a:solidFill>
                    <a:srgbClr val="FFC000"/>
                  </a:solidFill>
                </a:rPr>
                <a:t>kanguru</a:t>
              </a:r>
              <a:r>
                <a:rPr lang="id-ID" sz="2200" dirty="0">
                  <a:solidFill>
                    <a:schemeClr val="bg1"/>
                  </a:solidFill>
                </a:rPr>
                <a:t>”.</a:t>
              </a:r>
            </a:p>
            <a:p>
              <a:r>
                <a:rPr lang="id-ID" sz="2200" dirty="0">
                  <a:solidFill>
                    <a:schemeClr val="bg1"/>
                  </a:solidFill>
                </a:rPr>
                <a:t>Maka, topik teks tersebut adalah tentang kanguru.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7D8F67C-C0AE-47D4-942C-04C1EF799EA7}"/>
              </a:ext>
            </a:extLst>
          </p:cNvPr>
          <p:cNvSpPr/>
          <p:nvPr/>
        </p:nvSpPr>
        <p:spPr>
          <a:xfrm>
            <a:off x="793680" y="1358734"/>
            <a:ext cx="4818470" cy="3681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419970A-C23B-42DF-A780-50152A7369D1}"/>
              </a:ext>
            </a:extLst>
          </p:cNvPr>
          <p:cNvSpPr/>
          <p:nvPr/>
        </p:nvSpPr>
        <p:spPr>
          <a:xfrm>
            <a:off x="228600" y="234783"/>
            <a:ext cx="4644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Bacalah</a:t>
            </a:r>
            <a:r>
              <a:rPr lang="en-US" sz="2200" b="1" dirty="0"/>
              <a:t> </a:t>
            </a:r>
            <a:r>
              <a:rPr lang="en-US" sz="2200" b="1" dirty="0" err="1"/>
              <a:t>teks</a:t>
            </a:r>
            <a:r>
              <a:rPr lang="en-US" sz="2200" b="1" dirty="0"/>
              <a:t> </a:t>
            </a:r>
            <a:r>
              <a:rPr lang="en-US" sz="2200" b="1" dirty="0" err="1"/>
              <a:t>berikut</a:t>
            </a:r>
            <a:r>
              <a:rPr lang="en-US" sz="2200" b="1" dirty="0"/>
              <a:t>!</a:t>
            </a:r>
            <a:endParaRPr lang="id-ID" sz="22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59F5012-9447-40FE-8E3D-D32FC48B4131}"/>
              </a:ext>
            </a:extLst>
          </p:cNvPr>
          <p:cNvSpPr/>
          <p:nvPr/>
        </p:nvSpPr>
        <p:spPr>
          <a:xfrm>
            <a:off x="300110" y="814757"/>
            <a:ext cx="5495956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534988" algn="l"/>
              </a:tabLst>
            </a:pPr>
            <a:r>
              <a:rPr lang="id-ID" sz="2200" dirty="0"/>
              <a:t>	</a:t>
            </a:r>
            <a:r>
              <a:rPr lang="id-ID" sz="2200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anguru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/>
              <a:t>merupakan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hewan</a:t>
            </a:r>
            <a:r>
              <a:rPr lang="en-US" sz="2200" dirty="0"/>
              <a:t> </a:t>
            </a:r>
            <a:r>
              <a:rPr lang="en-US" sz="2200" dirty="0" err="1"/>
              <a:t>khas</a:t>
            </a:r>
            <a:r>
              <a:rPr lang="en-US" sz="2200" dirty="0"/>
              <a:t> </a:t>
            </a:r>
            <a:r>
              <a:rPr lang="en-US" sz="2200" dirty="0" err="1"/>
              <a:t>benua</a:t>
            </a:r>
            <a:r>
              <a:rPr lang="en-US" sz="2200" dirty="0"/>
              <a:t> Australia. </a:t>
            </a:r>
            <a:r>
              <a:rPr lang="en-US" sz="2200" dirty="0" err="1"/>
              <a:t>Walaupun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hewan</a:t>
            </a:r>
            <a:r>
              <a:rPr lang="en-US" sz="2200" dirty="0"/>
              <a:t> </a:t>
            </a:r>
            <a:r>
              <a:rPr lang="en-US" sz="2200" dirty="0" err="1"/>
              <a:t>khas</a:t>
            </a:r>
            <a:r>
              <a:rPr lang="en-US" sz="2200" dirty="0"/>
              <a:t> Indonesia,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dijumpai</a:t>
            </a:r>
            <a:r>
              <a:rPr lang="en-US" sz="2200" dirty="0"/>
              <a:t> di Indonesia.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200" dirty="0"/>
              <a:t> </a:t>
            </a:r>
            <a:r>
              <a:rPr lang="en-US" sz="2200" dirty="0" err="1"/>
              <a:t>berjalan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meloncat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kelinci</a:t>
            </a:r>
            <a:r>
              <a:rPr lang="en-US" sz="2200" dirty="0"/>
              <a:t>. Kaki </a:t>
            </a:r>
            <a:r>
              <a:rPr lang="en-US" sz="2200" dirty="0" err="1"/>
              <a:t>depan</a:t>
            </a:r>
            <a:r>
              <a:rPr lang="en-US" sz="2200" dirty="0"/>
              <a:t> yang </a:t>
            </a:r>
            <a:r>
              <a:rPr lang="en-US" sz="2200" dirty="0" err="1"/>
              <a:t>berukuran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kecil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kaki </a:t>
            </a:r>
            <a:r>
              <a:rPr lang="en-US" sz="2200" dirty="0" err="1"/>
              <a:t>belakang</a:t>
            </a:r>
            <a:r>
              <a:rPr lang="en-US" sz="2200" dirty="0"/>
              <a:t> </a:t>
            </a:r>
            <a:r>
              <a:rPr lang="en-US" sz="2200" dirty="0" err="1"/>
              <a:t>membuat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kanguru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berpindah</a:t>
            </a:r>
            <a:r>
              <a:rPr lang="en-US" sz="2200" dirty="0"/>
              <a:t> </a:t>
            </a:r>
            <a:r>
              <a:rPr lang="en-US" sz="2200" dirty="0" err="1"/>
              <a:t>tempat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meloncat</a:t>
            </a:r>
            <a:r>
              <a:rPr lang="en-US" sz="2200" dirty="0"/>
              <a:t>.</a:t>
            </a:r>
            <a:endParaRPr lang="id-ID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A38F4C-CB19-442A-BFC2-BD8268617165}"/>
              </a:ext>
            </a:extLst>
          </p:cNvPr>
          <p:cNvSpPr/>
          <p:nvPr/>
        </p:nvSpPr>
        <p:spPr>
          <a:xfrm>
            <a:off x="232397" y="4019550"/>
            <a:ext cx="77686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Ide </a:t>
            </a:r>
            <a:r>
              <a:rPr lang="en-US" sz="2200" dirty="0" err="1"/>
              <a:t>pokok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kanguru</a:t>
            </a:r>
            <a:r>
              <a:rPr lang="en-US" sz="2200" dirty="0"/>
              <a:t>, </a:t>
            </a:r>
            <a:r>
              <a:rPr lang="en-US" sz="2200" dirty="0" err="1"/>
              <a:t>hewan</a:t>
            </a:r>
            <a:r>
              <a:rPr lang="en-US" sz="2200" dirty="0"/>
              <a:t> </a:t>
            </a:r>
            <a:r>
              <a:rPr lang="en-US" sz="2200" dirty="0" err="1"/>
              <a:t>khas</a:t>
            </a:r>
            <a:r>
              <a:rPr lang="en-US" sz="2200" dirty="0"/>
              <a:t> </a:t>
            </a:r>
            <a:r>
              <a:rPr lang="en-US" sz="2200" dirty="0" err="1"/>
              <a:t>benua</a:t>
            </a:r>
            <a:r>
              <a:rPr lang="en-US" sz="2200" dirty="0"/>
              <a:t> Australia.</a:t>
            </a:r>
            <a:endParaRPr lang="id-ID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90CCDD-47E8-4767-A765-2B05096F90A4}"/>
              </a:ext>
            </a:extLst>
          </p:cNvPr>
          <p:cNvSpPr txBox="1"/>
          <p:nvPr/>
        </p:nvSpPr>
        <p:spPr>
          <a:xfrm>
            <a:off x="6629400" y="8147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5665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9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D54313E-1B0C-4F33-AA8A-387EEA5FD9CD}"/>
              </a:ext>
            </a:extLst>
          </p:cNvPr>
          <p:cNvGrpSpPr/>
          <p:nvPr/>
        </p:nvGrpSpPr>
        <p:grpSpPr>
          <a:xfrm>
            <a:off x="262994" y="886917"/>
            <a:ext cx="5677124" cy="3614876"/>
            <a:chOff x="-1" y="209550"/>
            <a:chExt cx="6225220" cy="4419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9AF3EC6-16FE-4444-8855-9EE6EEC38945}"/>
                </a:ext>
              </a:extLst>
            </p:cNvPr>
            <p:cNvGrpSpPr/>
            <p:nvPr/>
          </p:nvGrpSpPr>
          <p:grpSpPr>
            <a:xfrm>
              <a:off x="-1" y="209550"/>
              <a:ext cx="6225220" cy="4419600"/>
              <a:chOff x="228599" y="209550"/>
              <a:chExt cx="5315920" cy="4419600"/>
            </a:xfrm>
          </p:grpSpPr>
          <p:pic>
            <p:nvPicPr>
              <p:cNvPr id="8" name="Picture 4" descr="E:\ELISA\PPT ESPS\2016\ESPS KURNAS\post it 2.png">
                <a:extLst>
                  <a:ext uri="{FF2B5EF4-FFF2-40B4-BE49-F238E27FC236}">
                    <a16:creationId xmlns="" xmlns:a16="http://schemas.microsoft.com/office/drawing/2014/main" id="{FB25C326-0758-46CC-BAD7-3DFB47FF1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600" y="1349691"/>
                <a:ext cx="5315918" cy="327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E:\ELISA\PPT ESPS\2016\ESPS KURNAS\post it 2.png">
                <a:extLst>
                  <a:ext uri="{FF2B5EF4-FFF2-40B4-BE49-F238E27FC236}">
                    <a16:creationId xmlns="" xmlns:a16="http://schemas.microsoft.com/office/drawing/2014/main" id="{0FC12506-FE86-4C1C-ADF3-E2BEA6B378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3" b="8180"/>
              <a:stretch>
                <a:fillRect/>
              </a:stretch>
            </p:blipFill>
            <p:spPr bwMode="auto">
              <a:xfrm flipH="1">
                <a:off x="228599" y="224371"/>
                <a:ext cx="2505535" cy="310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 descr="E:\ELISA\PPT ESPS\2016\ESPS KURNAS\post it 2.png">
                <a:extLst>
                  <a:ext uri="{FF2B5EF4-FFF2-40B4-BE49-F238E27FC236}">
                    <a16:creationId xmlns="" xmlns:a16="http://schemas.microsoft.com/office/drawing/2014/main" id="{7BFA538B-F441-43E3-A347-CA2F2B246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80"/>
              <a:stretch>
                <a:fillRect/>
              </a:stretch>
            </p:blipFill>
            <p:spPr bwMode="auto">
              <a:xfrm flipH="1">
                <a:off x="2258851" y="209550"/>
                <a:ext cx="3285668" cy="310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858C5AF-20F8-49FC-9ABC-DBB9E5BC0C9C}"/>
                </a:ext>
              </a:extLst>
            </p:cNvPr>
            <p:cNvSpPr/>
            <p:nvPr/>
          </p:nvSpPr>
          <p:spPr>
            <a:xfrm>
              <a:off x="457200" y="1075075"/>
              <a:ext cx="56488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82E1845-9969-4F5C-ABAA-1E015D8D6937}"/>
                </a:ext>
              </a:extLst>
            </p:cNvPr>
            <p:cNvSpPr/>
            <p:nvPr/>
          </p:nvSpPr>
          <p:spPr>
            <a:xfrm>
              <a:off x="422621" y="358261"/>
              <a:ext cx="5444747" cy="526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d-ID" sz="2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6470BD2-EDD8-4106-9240-12C7A8FF7796}"/>
              </a:ext>
            </a:extLst>
          </p:cNvPr>
          <p:cNvCxnSpPr>
            <a:cxnSpLocks/>
          </p:cNvCxnSpPr>
          <p:nvPr/>
        </p:nvCxnSpPr>
        <p:spPr>
          <a:xfrm flipV="1">
            <a:off x="5333998" y="1582744"/>
            <a:ext cx="1660230" cy="121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B03A24-6D00-4F1A-A040-072DE5DF2C16}"/>
              </a:ext>
            </a:extLst>
          </p:cNvPr>
          <p:cNvSpPr txBox="1"/>
          <p:nvPr/>
        </p:nvSpPr>
        <p:spPr>
          <a:xfrm>
            <a:off x="7005421" y="1366799"/>
            <a:ext cx="169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Kalimat utama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CF6449-8405-4B7B-A615-6B9A22277F04}"/>
              </a:ext>
            </a:extLst>
          </p:cNvPr>
          <p:cNvCxnSpPr>
            <a:cxnSpLocks/>
          </p:cNvCxnSpPr>
          <p:nvPr/>
        </p:nvCxnSpPr>
        <p:spPr>
          <a:xfrm flipV="1">
            <a:off x="5334000" y="3160626"/>
            <a:ext cx="1660228" cy="84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1B4450-3BF2-4B22-9818-F4D7D2894481}"/>
              </a:ext>
            </a:extLst>
          </p:cNvPr>
          <p:cNvSpPr txBox="1"/>
          <p:nvPr/>
        </p:nvSpPr>
        <p:spPr>
          <a:xfrm>
            <a:off x="6994228" y="285287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Kalimat pe</a:t>
            </a:r>
            <a:r>
              <a:rPr lang="en-US" sz="2000" dirty="0"/>
              <a:t>n</a:t>
            </a:r>
            <a:r>
              <a:rPr lang="id-ID" sz="2000" dirty="0"/>
              <a:t>jelas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D5D80E4-6F51-473A-92D8-9EDCB0C6C329}"/>
              </a:ext>
            </a:extLst>
          </p:cNvPr>
          <p:cNvSpPr/>
          <p:nvPr/>
        </p:nvSpPr>
        <p:spPr>
          <a:xfrm>
            <a:off x="304800" y="267232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Bacalah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</a:rPr>
              <a:t> teks berikut!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56341B-CAE3-4B74-A682-BBFA7707F271}"/>
              </a:ext>
            </a:extLst>
          </p:cNvPr>
          <p:cNvSpPr/>
          <p:nvPr/>
        </p:nvSpPr>
        <p:spPr>
          <a:xfrm>
            <a:off x="431775" y="1184890"/>
            <a:ext cx="4902223" cy="74143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25F48E9-A956-4DAF-980E-4B3DE48BA687}"/>
              </a:ext>
            </a:extLst>
          </p:cNvPr>
          <p:cNvSpPr/>
          <p:nvPr/>
        </p:nvSpPr>
        <p:spPr>
          <a:xfrm>
            <a:off x="316669" y="1979632"/>
            <a:ext cx="5017330" cy="23198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BFC92A-F437-48BF-A991-6B2E43B52B30}"/>
              </a:ext>
            </a:extLst>
          </p:cNvPr>
          <p:cNvSpPr/>
          <p:nvPr/>
        </p:nvSpPr>
        <p:spPr>
          <a:xfrm>
            <a:off x="539693" y="12046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kaki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kaki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paling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.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siput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rata dan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otot-otot</a:t>
            </a:r>
            <a:r>
              <a:rPr lang="en-US" dirty="0"/>
              <a:t>.</a:t>
            </a:r>
            <a:endParaRPr lang="id-ID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ECF704-9CC5-4274-A7D8-C1381BB8DF74}"/>
              </a:ext>
            </a:extLst>
          </p:cNvPr>
          <p:cNvSpPr txBox="1"/>
          <p:nvPr/>
        </p:nvSpPr>
        <p:spPr>
          <a:xfrm>
            <a:off x="2514600" y="45438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41EDC13-DCDD-4CA6-A0D8-A9EECF8B6B89}"/>
              </a:ext>
            </a:extLst>
          </p:cNvPr>
          <p:cNvSpPr txBox="1"/>
          <p:nvPr/>
        </p:nvSpPr>
        <p:spPr>
          <a:xfrm>
            <a:off x="6216815" y="361950"/>
            <a:ext cx="1022185" cy="61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22D0746-EE31-40F5-9CB8-9BCCEDB79451}"/>
              </a:ext>
            </a:extLst>
          </p:cNvPr>
          <p:cNvSpPr txBox="1"/>
          <p:nvPr/>
        </p:nvSpPr>
        <p:spPr>
          <a:xfrm>
            <a:off x="7239000" y="4244461"/>
            <a:ext cx="533400" cy="37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591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250"/>
                            </p:stCondLst>
                            <p:childTnLst>
                              <p:par>
                                <p:cTn id="41" presetID="16" presetClass="entr" presetSubtype="21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" grpId="0" animBg="1"/>
      <p:bldP spid="19" grpId="0" animBg="1"/>
      <p:bldP spid="11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22875"/>
            <a:ext cx="485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Dengarkan</a:t>
            </a:r>
            <a:r>
              <a:rPr lang="en-US" sz="2400" dirty="0"/>
              <a:t> audio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2908301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847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 2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" y="1352550"/>
            <a:ext cx="3909263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05300" y="3734621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1600" b="1" dirty="0">
                <a:latin typeface="+mn-lt"/>
              </a:rPr>
              <a:t>KLIK simbol di atas</a:t>
            </a:r>
            <a:endParaRPr lang="en-US" altLang="id-ID" sz="16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200" y="742950"/>
            <a:ext cx="2111829" cy="2889141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hlm.2</a:t>
              </a:r>
            </a:p>
          </p:txBody>
        </p:sp>
      </p:grpSp>
      <p:pic>
        <p:nvPicPr>
          <p:cNvPr id="17" name="Picture 1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MA 1 02060231.0002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2500" y="238443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10678" y="1495325"/>
            <a:ext cx="4313663" cy="830997"/>
          </a:xfrm>
          <a:prstGeom prst="rect">
            <a:avLst/>
          </a:prstGeom>
          <a:solidFill>
            <a:srgbClr val="DCFAA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accent2"/>
                </a:solidFill>
              </a:rPr>
              <a:t>Pokok pikiran </a:t>
            </a:r>
            <a:r>
              <a:rPr lang="id-ID" sz="2400" dirty="0"/>
              <a:t>adalah inti dari suatu teks. </a:t>
            </a:r>
          </a:p>
        </p:txBody>
      </p:sp>
      <p:pic>
        <p:nvPicPr>
          <p:cNvPr id="3074" name="Picture 2" descr="D:\PROJECT 2017\TEMATIK\TEMATIK PENILAIAN COY\TEMATIK 4D\SUBTEMA 1\11A. Bu guru (FLIP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555953"/>
            <a:ext cx="2057400" cy="41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228600" y="74295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Pikiran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</a:t>
            </a:r>
            <a:r>
              <a:rPr lang="en-US" sz="2400" b="1" dirty="0" err="1"/>
              <a:t>Percakapan</a:t>
            </a:r>
            <a:endParaRPr lang="id-ID" sz="2400" dirty="0"/>
          </a:p>
        </p:txBody>
      </p:sp>
      <p:sp>
        <p:nvSpPr>
          <p:cNvPr id="2" name="Rectangle 1"/>
          <p:cNvSpPr/>
          <p:nvPr/>
        </p:nvSpPr>
        <p:spPr>
          <a:xfrm>
            <a:off x="384544" y="2541329"/>
            <a:ext cx="4572000" cy="1200329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Pokok pikiran juga dapat ditemukan dalam teks percakapan.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38F32D-7CF3-49C6-B67B-4698230203D0}"/>
              </a:ext>
            </a:extLst>
          </p:cNvPr>
          <p:cNvSpPr txBox="1"/>
          <p:nvPr/>
        </p:nvSpPr>
        <p:spPr>
          <a:xfrm>
            <a:off x="2514600" y="38671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6" presetClass="entr" presetSubtype="21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595</Words>
  <Application>Microsoft Office PowerPoint</Application>
  <PresentationFormat>On-screen Show (16:9)</PresentationFormat>
  <Paragraphs>86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Regina Dian Novita</cp:lastModifiedBy>
  <cp:revision>146</cp:revision>
  <dcterms:created xsi:type="dcterms:W3CDTF">2016-06-25T05:09:46Z</dcterms:created>
  <dcterms:modified xsi:type="dcterms:W3CDTF">2018-05-17T02:08:46Z</dcterms:modified>
</cp:coreProperties>
</file>