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65" r:id="rId3"/>
    <p:sldId id="258" r:id="rId4"/>
    <p:sldId id="266" r:id="rId5"/>
    <p:sldId id="276" r:id="rId6"/>
    <p:sldId id="275" r:id="rId7"/>
    <p:sldId id="260" r:id="rId8"/>
    <p:sldId id="280" r:id="rId9"/>
    <p:sldId id="277" r:id="rId10"/>
    <p:sldId id="278" r:id="rId11"/>
    <p:sldId id="279" r:id="rId12"/>
    <p:sldId id="281" r:id="rId13"/>
    <p:sldId id="282" r:id="rId14"/>
    <p:sldId id="283" r:id="rId15"/>
    <p:sldId id="284" r:id="rId16"/>
    <p:sldId id="285" r:id="rId17"/>
    <p:sldId id="286" r:id="rId18"/>
    <p:sldId id="288" r:id="rId19"/>
    <p:sldId id="289" r:id="rId20"/>
    <p:sldId id="290" r:id="rId21"/>
    <p:sldId id="291" r:id="rId22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3399"/>
    <a:srgbClr val="00CC00"/>
    <a:srgbClr val="008000"/>
    <a:srgbClr val="FFFFCC"/>
    <a:srgbClr val="FEF0F0"/>
    <a:srgbClr val="FDFFEF"/>
    <a:srgbClr val="E5F9E3"/>
    <a:srgbClr val="C0F2BC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-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B514B-B064-4926-ACC3-6F964488BD71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BD8FB-6F65-49E5-89B0-0099C4A18C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4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C81A3-497A-4A03-AA61-B6FA17588FA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CBC34-1A81-4127-A187-D3E29F2D7F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2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CBC34-1A81-4127-A187-D3E29F2D7F0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2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CBC34-1A81-4127-A187-D3E29F2D7F0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LISA\ERLANGGA LISA\2017\TEMPLATE PPT\SD Buping Tematik Terpadu K13N\SD Buping Tematik Terpadu K13N banne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60734" y="1352550"/>
            <a:ext cx="4494565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Media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Mengajar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Buku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Pendamping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TEMATIK TERPADU</a:t>
            </a:r>
          </a:p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IPA</a:t>
            </a:r>
          </a:p>
          <a:p>
            <a:pPr algn="ctr"/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u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ntuk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SD/MI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Kelas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V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b="1650"/>
          <a:stretch/>
        </p:blipFill>
        <p:spPr>
          <a:xfrm>
            <a:off x="827584" y="474132"/>
            <a:ext cx="3275643" cy="395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479898" y="1059582"/>
            <a:ext cx="5412582" cy="31683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568298" y="1119968"/>
            <a:ext cx="5324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73050">
              <a:spcAft>
                <a:spcPts val="600"/>
              </a:spcAft>
              <a:buFont typeface="Wingdings" pitchFamily="2" charset="2"/>
              <a:buChar char="§"/>
              <a:tabLst>
                <a:tab pos="534988" algn="l"/>
              </a:tabLst>
            </a:pP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Tempat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melekatnya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otot</a:t>
            </a:r>
            <a:endParaRPr lang="en-US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Y:\TRANSIT JOB GAMBAR\Tematik 4E\Subtema 1\2.5 anak berpik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44833"/>
            <a:ext cx="3033711" cy="30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568298" y="368871"/>
            <a:ext cx="3171309" cy="603250"/>
            <a:chOff x="3857620" y="310842"/>
            <a:chExt cx="3171309" cy="603250"/>
          </a:xfrm>
        </p:grpSpPr>
        <p:pic>
          <p:nvPicPr>
            <p:cNvPr id="9" name="Picture 8" descr="E:\ELISA\PPT ESPS\2016\ESPS edisi kurnas\PERINTILAN ESPS KURNAS\pita label 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620" y="310842"/>
              <a:ext cx="3171309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3923928" y="339502"/>
              <a:ext cx="26151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Fungsi</a:t>
              </a:r>
              <a:r>
                <a:rPr lang="en-US" sz="2800" b="1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Rangka</a:t>
              </a:r>
              <a:endParaRPr lang="id-ID" sz="2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568298" y="1581633"/>
            <a:ext cx="5324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73050">
              <a:spcAft>
                <a:spcPts val="600"/>
              </a:spcAft>
              <a:buFont typeface="Wingdings" pitchFamily="2" charset="2"/>
              <a:buChar char="§"/>
              <a:tabLst>
                <a:tab pos="534988" algn="l"/>
              </a:tabLst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Sebagai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alat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pasif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87712" y="2043298"/>
            <a:ext cx="5324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73050">
              <a:spcAft>
                <a:spcPts val="600"/>
              </a:spcAft>
              <a:buFont typeface="Wingdings" pitchFamily="2" charset="2"/>
              <a:buChar char="§"/>
              <a:tabLst>
                <a:tab pos="534988" algn="l"/>
              </a:tabLst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Memberi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bentuk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tubuh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87712" y="2504963"/>
            <a:ext cx="5324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73050">
              <a:spcAft>
                <a:spcPts val="600"/>
              </a:spcAft>
              <a:buFont typeface="Wingdings" pitchFamily="2" charset="2"/>
              <a:buChar char="§"/>
              <a:tabLst>
                <a:tab pos="534988" algn="l"/>
              </a:tabLst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Melindungi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organ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tubuh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penting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68298" y="2966628"/>
            <a:ext cx="5324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73050">
              <a:spcAft>
                <a:spcPts val="600"/>
              </a:spcAft>
              <a:buFont typeface="Wingdings" pitchFamily="2" charset="2"/>
              <a:buChar char="§"/>
              <a:tabLst>
                <a:tab pos="534988" algn="l"/>
              </a:tabLst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Menopang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tubuh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agar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berdiri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tegak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4850" y="3428293"/>
            <a:ext cx="5324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73050">
              <a:spcAft>
                <a:spcPts val="600"/>
              </a:spcAft>
              <a:buFont typeface="Wingdings" pitchFamily="2" charset="2"/>
              <a:buChar char="§"/>
              <a:tabLst>
                <a:tab pos="534988" algn="l"/>
              </a:tabLst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Tempat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pembuatan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sel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darah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merah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sel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darah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putih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678" y="214296"/>
            <a:ext cx="2786082" cy="453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1197096" y="1275606"/>
            <a:ext cx="3014864" cy="1233136"/>
            <a:chOff x="1197096" y="1632796"/>
            <a:chExt cx="3014864" cy="1233136"/>
          </a:xfrm>
        </p:grpSpPr>
        <p:grpSp>
          <p:nvGrpSpPr>
            <p:cNvPr id="19" name="Group 18"/>
            <p:cNvGrpSpPr/>
            <p:nvPr/>
          </p:nvGrpSpPr>
          <p:grpSpPr>
            <a:xfrm>
              <a:off x="1197096" y="1785932"/>
              <a:ext cx="1817317" cy="1080000"/>
              <a:chOff x="576082" y="1921664"/>
              <a:chExt cx="1934564" cy="1188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94517" y="1921664"/>
                <a:ext cx="1916129" cy="11880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576082" y="1921664"/>
                <a:ext cx="1919608" cy="116116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pipih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misalnya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pada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belikat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27" name="Elbow Connector 26"/>
            <p:cNvCxnSpPr/>
            <p:nvPr/>
          </p:nvCxnSpPr>
          <p:spPr>
            <a:xfrm flipV="1">
              <a:off x="3000363" y="1632796"/>
              <a:ext cx="1211597" cy="692574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714348" y="3000377"/>
            <a:ext cx="3714776" cy="1383770"/>
            <a:chOff x="714348" y="3307769"/>
            <a:chExt cx="3714776" cy="1290691"/>
          </a:xfrm>
        </p:grpSpPr>
        <p:grpSp>
          <p:nvGrpSpPr>
            <p:cNvPr id="21" name="Group 20"/>
            <p:cNvGrpSpPr/>
            <p:nvPr/>
          </p:nvGrpSpPr>
          <p:grpSpPr>
            <a:xfrm>
              <a:off x="714348" y="3307769"/>
              <a:ext cx="2520000" cy="1007354"/>
              <a:chOff x="714348" y="3307769"/>
              <a:chExt cx="2520000" cy="100735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714348" y="3307769"/>
                <a:ext cx="2520000" cy="10073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714348" y="3307770"/>
                <a:ext cx="2448000" cy="952841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pendek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misalnya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pada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pergelangan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kaki.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29" name="Elbow Connector 28"/>
            <p:cNvCxnSpPr/>
            <p:nvPr/>
          </p:nvCxnSpPr>
          <p:spPr>
            <a:xfrm>
              <a:off x="3201720" y="3835138"/>
              <a:ext cx="1227404" cy="763322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643438" y="563056"/>
            <a:ext cx="3877322" cy="1080000"/>
            <a:chOff x="4786314" y="991684"/>
            <a:chExt cx="3877322" cy="1080000"/>
          </a:xfrm>
        </p:grpSpPr>
        <p:sp>
          <p:nvSpPr>
            <p:cNvPr id="17" name="Rectangle 16"/>
            <p:cNvSpPr/>
            <p:nvPr/>
          </p:nvSpPr>
          <p:spPr>
            <a:xfrm>
              <a:off x="6143636" y="991684"/>
              <a:ext cx="2520000" cy="108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143636" y="1000114"/>
              <a:ext cx="2500330" cy="1021556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tidak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beraturan</a:t>
              </a:r>
              <a:r>
                <a:rPr lang="en-US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dirty="0" err="1" smtClean="0">
                  <a:latin typeface="Calibri" pitchFamily="34" charset="0"/>
                  <a:cs typeface="Calibri" pitchFamily="34" charset="0"/>
                </a:rPr>
                <a:t>misalnya</a:t>
              </a:r>
              <a:r>
                <a:rPr lang="en-US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dirty="0" err="1" smtClean="0">
                  <a:latin typeface="Calibri" pitchFamily="34" charset="0"/>
                  <a:cs typeface="Calibri" pitchFamily="34" charset="0"/>
                </a:rPr>
                <a:t>pada</a:t>
              </a:r>
              <a:r>
                <a:rPr lang="en-US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dirty="0" err="1" smtClean="0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dirty="0" err="1" smtClean="0">
                  <a:latin typeface="Calibri" pitchFamily="34" charset="0"/>
                  <a:cs typeface="Calibri" pitchFamily="34" charset="0"/>
                </a:rPr>
                <a:t>rahang</a:t>
              </a:r>
              <a:r>
                <a:rPr lang="en-US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786314" y="1214428"/>
              <a:ext cx="1357322" cy="1588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786314" y="2349006"/>
            <a:ext cx="3514512" cy="1080000"/>
            <a:chOff x="4857752" y="2563320"/>
            <a:chExt cx="3514512" cy="1080000"/>
          </a:xfrm>
        </p:grpSpPr>
        <p:grpSp>
          <p:nvGrpSpPr>
            <p:cNvPr id="42" name="Group 41"/>
            <p:cNvGrpSpPr/>
            <p:nvPr/>
          </p:nvGrpSpPr>
          <p:grpSpPr>
            <a:xfrm>
              <a:off x="6572264" y="2563320"/>
              <a:ext cx="1800000" cy="1080000"/>
              <a:chOff x="6572264" y="2563320"/>
              <a:chExt cx="1800000" cy="108000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572264" y="2563320"/>
                <a:ext cx="1800000" cy="10800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6572264" y="2571750"/>
                <a:ext cx="1800000" cy="1021556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pipa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misalnya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pada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paha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43" name="Straight Connector 42"/>
            <p:cNvCxnSpPr/>
            <p:nvPr/>
          </p:nvCxnSpPr>
          <p:spPr>
            <a:xfrm>
              <a:off x="4857752" y="3214692"/>
              <a:ext cx="1728000" cy="1588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214282" y="214296"/>
            <a:ext cx="3311438" cy="720000"/>
            <a:chOff x="214282" y="214296"/>
            <a:chExt cx="3311438" cy="720000"/>
          </a:xfrm>
        </p:grpSpPr>
        <p:sp>
          <p:nvSpPr>
            <p:cNvPr id="23" name="Rectangle 22"/>
            <p:cNvSpPr/>
            <p:nvPr/>
          </p:nvSpPr>
          <p:spPr>
            <a:xfrm>
              <a:off x="285720" y="214296"/>
              <a:ext cx="324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4282" y="214296"/>
              <a:ext cx="3240000" cy="707886"/>
            </a:xfrm>
            <a:prstGeom prst="rect">
              <a:avLst/>
            </a:prstGeom>
            <a:solidFill>
              <a:srgbClr val="FF3399"/>
            </a:solidFill>
          </p:spPr>
          <p:txBody>
            <a:bodyPr>
              <a:spAutoFit/>
            </a:bodyPr>
            <a:lstStyle/>
            <a:p>
              <a:pPr marL="177800">
                <a:tabLst>
                  <a:tab pos="82550" algn="l"/>
                </a:tabLst>
              </a:pP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Berdasarkan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bentuknya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,</a:t>
              </a:r>
            </a:p>
            <a:p>
              <a:pPr marL="177800"/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dibedakan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menjadi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:</a:t>
              </a:r>
              <a:endPara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968698" y="4395735"/>
            <a:ext cx="1545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shutterstock.com</a:t>
            </a:r>
            <a:endParaRPr lang="en-US" sz="10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85720" y="1406262"/>
            <a:ext cx="3600000" cy="2880000"/>
            <a:chOff x="285720" y="1142990"/>
            <a:chExt cx="3600000" cy="2880000"/>
          </a:xfrm>
        </p:grpSpPr>
        <p:grpSp>
          <p:nvGrpSpPr>
            <p:cNvPr id="22" name="Group 21"/>
            <p:cNvGrpSpPr/>
            <p:nvPr/>
          </p:nvGrpSpPr>
          <p:grpSpPr>
            <a:xfrm>
              <a:off x="357158" y="1214429"/>
              <a:ext cx="3429024" cy="2428892"/>
              <a:chOff x="285720" y="1214428"/>
              <a:chExt cx="3526531" cy="2069555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785786" y="2188335"/>
                <a:ext cx="2390395" cy="1095648"/>
                <a:chOff x="1266579" y="2713375"/>
                <a:chExt cx="2147988" cy="1123741"/>
              </a:xfrm>
              <a:solidFill>
                <a:srgbClr val="FFFFCC"/>
              </a:solidFill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14" r="7407"/>
                <a:stretch/>
              </p:blipFill>
              <p:spPr>
                <a:xfrm>
                  <a:off x="2561472" y="2713375"/>
                  <a:ext cx="853095" cy="112373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58"/>
                <a:stretch>
                  <a:fillRect/>
                </a:stretch>
              </p:blipFill>
              <p:spPr>
                <a:xfrm>
                  <a:off x="1266579" y="2713375"/>
                  <a:ext cx="847242" cy="1123741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0" name="Rectangle 19"/>
              <p:cNvSpPr/>
              <p:nvPr/>
            </p:nvSpPr>
            <p:spPr>
              <a:xfrm>
                <a:off x="285720" y="1214428"/>
                <a:ext cx="3526531" cy="865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2550"/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rawan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dirty="0" err="1" smtClean="0">
                    <a:latin typeface="Calibri" pitchFamily="34" charset="0"/>
                    <a:cs typeface="Calibri" pitchFamily="34" charset="0"/>
                  </a:rPr>
                  <a:t>misalnya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dirty="0" err="1" smtClean="0">
                    <a:latin typeface="Calibri" pitchFamily="34" charset="0"/>
                    <a:cs typeface="Calibri" pitchFamily="34" charset="0"/>
                  </a:rPr>
                  <a:t>pada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dirty="0" err="1" smtClean="0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dirty="0" err="1" smtClean="0">
                    <a:latin typeface="Calibri" pitchFamily="34" charset="0"/>
                    <a:cs typeface="Calibri" pitchFamily="34" charset="0"/>
                  </a:rPr>
                  <a:t>hidung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dirty="0" err="1" smtClean="0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dirty="0" err="1" smtClean="0">
                    <a:latin typeface="Calibri" pitchFamily="34" charset="0"/>
                    <a:cs typeface="Calibri" pitchFamily="34" charset="0"/>
                  </a:rPr>
                  <a:t>daun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dirty="0" err="1" smtClean="0">
                    <a:latin typeface="Calibri" pitchFamily="34" charset="0"/>
                    <a:cs typeface="Calibri" pitchFamily="34" charset="0"/>
                  </a:rPr>
                  <a:t>telinga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2000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85720" y="1142990"/>
              <a:ext cx="3600000" cy="2880000"/>
            </a:xfrm>
            <a:prstGeom prst="rect">
              <a:avLst/>
            </a:prstGeom>
            <a:noFill/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86248" y="686262"/>
            <a:ext cx="3960000" cy="3600000"/>
            <a:chOff x="4286248" y="686262"/>
            <a:chExt cx="3960000" cy="3600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81"/>
            <a:stretch>
              <a:fillRect/>
            </a:stretch>
          </p:blipFill>
          <p:spPr>
            <a:xfrm>
              <a:off x="5072066" y="2428874"/>
              <a:ext cx="1214445" cy="142767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15206" y="1214428"/>
              <a:ext cx="582260" cy="285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4500562" y="928676"/>
              <a:ext cx="23574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2550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keras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dirty="0" err="1" smtClean="0">
                  <a:latin typeface="Calibri" pitchFamily="34" charset="0"/>
                  <a:cs typeface="Calibri" pitchFamily="34" charset="0"/>
                </a:rPr>
                <a:t>misalnya</a:t>
              </a:r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dirty="0" err="1" smtClean="0">
                  <a:latin typeface="Calibri" pitchFamily="34" charset="0"/>
                  <a:cs typeface="Calibri" pitchFamily="34" charset="0"/>
                </a:rPr>
                <a:t>pada</a:t>
              </a:r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dirty="0" err="1" smtClean="0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dirty="0" err="1" smtClean="0">
                  <a:latin typeface="Calibri" pitchFamily="34" charset="0"/>
                  <a:cs typeface="Calibri" pitchFamily="34" charset="0"/>
                </a:rPr>
                <a:t>tengkorak</a:t>
              </a:r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dirty="0" err="1" smtClean="0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dirty="0" err="1" smtClean="0">
                  <a:latin typeface="Calibri" pitchFamily="34" charset="0"/>
                  <a:cs typeface="Calibri" pitchFamily="34" charset="0"/>
                </a:rPr>
                <a:t>lengan</a:t>
              </a:r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86248" y="686262"/>
              <a:ext cx="3960000" cy="3600000"/>
            </a:xfrm>
            <a:prstGeom prst="rect">
              <a:avLst/>
            </a:prstGeom>
            <a:noFill/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5720" y="279552"/>
            <a:ext cx="3606214" cy="720000"/>
            <a:chOff x="285720" y="279552"/>
            <a:chExt cx="3606214" cy="720000"/>
          </a:xfrm>
          <a:solidFill>
            <a:srgbClr val="FF3399"/>
          </a:solidFill>
        </p:grpSpPr>
        <p:sp>
          <p:nvSpPr>
            <p:cNvPr id="5" name="TextBox 4"/>
            <p:cNvSpPr txBox="1"/>
            <p:nvPr/>
          </p:nvSpPr>
          <p:spPr>
            <a:xfrm>
              <a:off x="291934" y="279552"/>
              <a:ext cx="3600000" cy="7200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95250"/>
              <a:endPara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5720" y="285734"/>
              <a:ext cx="357190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95250"/>
              <a:r>
                <a:rPr lang="en-US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Berdasarkan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penyusunnya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,</a:t>
              </a:r>
            </a:p>
            <a:p>
              <a:pPr marL="95250"/>
              <a:r>
                <a:rPr lang="en-US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dibedakan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menjadi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:</a:t>
              </a:r>
              <a:endParaRPr lang="en-US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85720" y="240742"/>
            <a:ext cx="6374512" cy="1368276"/>
            <a:chOff x="2296272" y="720868"/>
            <a:chExt cx="3786214" cy="171451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2296272" y="720868"/>
              <a:ext cx="3786214" cy="1714512"/>
            </a:xfrm>
            <a:prstGeom prst="rect">
              <a:avLst/>
            </a:prstGeom>
            <a:solidFill>
              <a:srgbClr val="FEF0F0"/>
            </a:solidFill>
            <a:ln w="127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381964" y="888898"/>
              <a:ext cx="3626773" cy="1272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manusia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terbagi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menjadi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beberapa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bagian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yaitu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kepala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(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tengkorak</a:t>
              </a:r>
              <a:r>
                <a:rPr lang="en-US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)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badan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anggota</a:t>
              </a:r>
              <a:r>
                <a:rPr lang="en-US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atas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anggota</a:t>
              </a:r>
              <a:r>
                <a:rPr lang="en-US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bawah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0035" y="2000245"/>
            <a:ext cx="1857388" cy="2098477"/>
            <a:chOff x="2662533" y="2862571"/>
            <a:chExt cx="1571636" cy="194957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846" y="2862571"/>
              <a:ext cx="1061040" cy="13522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662533" y="4268864"/>
              <a:ext cx="1571636" cy="54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kepala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(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tengkorak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)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68760" y="1812006"/>
            <a:ext cx="1546050" cy="2617131"/>
            <a:chOff x="4571995" y="2624627"/>
            <a:chExt cx="1138342" cy="20165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5" y="2624627"/>
              <a:ext cx="1138342" cy="172127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658355" y="4380342"/>
              <a:ext cx="1051982" cy="260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badan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57752" y="2180303"/>
            <a:ext cx="2234528" cy="2105959"/>
            <a:chOff x="5786446" y="2466055"/>
            <a:chExt cx="2234528" cy="210595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446" y="2466055"/>
              <a:ext cx="605242" cy="210595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429388" y="3929072"/>
              <a:ext cx="15915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anggota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bawah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29454" y="1071552"/>
            <a:ext cx="1695937" cy="2714644"/>
            <a:chOff x="7233845" y="1000114"/>
            <a:chExt cx="1695937" cy="27146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845" y="1000114"/>
              <a:ext cx="613630" cy="271464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858148" y="1071552"/>
              <a:ext cx="10716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anggota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atas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5720" y="285734"/>
            <a:ext cx="700092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tempat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pertemuan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beberapa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buah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tulang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br>
              <a:rPr lang="en-US" sz="20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Sendi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otot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membuat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tulang-tulang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digerakkan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51520" y="1477700"/>
            <a:ext cx="5900066" cy="2880000"/>
            <a:chOff x="857224" y="1477700"/>
            <a:chExt cx="7200000" cy="2880000"/>
          </a:xfrm>
        </p:grpSpPr>
        <p:sp>
          <p:nvSpPr>
            <p:cNvPr id="27" name="Round Diagonal Corner Rectangle 26"/>
            <p:cNvSpPr/>
            <p:nvPr/>
          </p:nvSpPr>
          <p:spPr>
            <a:xfrm>
              <a:off x="857224" y="1477700"/>
              <a:ext cx="7200000" cy="2880000"/>
            </a:xfrm>
            <a:prstGeom prst="round2DiagRect">
              <a:avLst>
                <a:gd name="adj1" fmla="val 22155"/>
                <a:gd name="adj2" fmla="val 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96590" y="1563638"/>
              <a:ext cx="628654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Pada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sistem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manusia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terdapat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beberapa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jenis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sendi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yaitu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: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612160" y="3579862"/>
            <a:ext cx="5400000" cy="369332"/>
          </a:xfrm>
          <a:prstGeom prst="rect">
            <a:avLst/>
          </a:prstGeom>
          <a:ln w="317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5. 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geser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digerakkan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dengan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cara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digeser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2160" y="3219822"/>
            <a:ext cx="5400000" cy="36933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4. 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engsel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digerakkan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satu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arah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2160" y="2602421"/>
            <a:ext cx="5400000" cy="369332"/>
          </a:xfrm>
          <a:prstGeom prst="rect">
            <a:avLst/>
          </a:prstGeom>
          <a:ln w="317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2. 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peluru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digerakkan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segala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arah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1560" y="2917700"/>
            <a:ext cx="5400000" cy="369332"/>
          </a:xfrm>
          <a:prstGeom prst="rect">
            <a:avLst/>
          </a:prstGeom>
          <a:ln w="317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3. 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pelana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digerakkan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dua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arah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1560" y="2272685"/>
            <a:ext cx="5400000" cy="369332"/>
          </a:xfrm>
          <a:prstGeom prst="rect">
            <a:avLst/>
          </a:prstGeom>
          <a:ln w="317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1. 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putar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memiliki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pergerakan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memutar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  </a:t>
            </a:r>
          </a:p>
        </p:txBody>
      </p:sp>
      <p:pic>
        <p:nvPicPr>
          <p:cNvPr id="14" name="Picture 2" descr="D:\PROJECT 2017\Untitled-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20" y="1576821"/>
            <a:ext cx="1692772" cy="314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7158" y="1000114"/>
            <a:ext cx="2357454" cy="2148788"/>
            <a:chOff x="2857488" y="1928808"/>
            <a:chExt cx="2357454" cy="21487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678" y="1928808"/>
              <a:ext cx="1874520" cy="11148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57488" y="3000378"/>
              <a:ext cx="23574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solidFill>
                    <a:srgbClr val="00B0F0"/>
                  </a:solidFill>
                </a:rPr>
                <a:t>Sendi</a:t>
              </a:r>
              <a:r>
                <a:rPr lang="en-US" sz="1600" b="1" dirty="0" smtClean="0">
                  <a:solidFill>
                    <a:srgbClr val="00B0F0"/>
                  </a:solidFill>
                </a:rPr>
                <a:t> </a:t>
              </a:r>
              <a:r>
                <a:rPr lang="en-US" sz="1600" b="1" dirty="0" err="1" smtClean="0">
                  <a:solidFill>
                    <a:srgbClr val="00B0F0"/>
                  </a:solidFill>
                </a:rPr>
                <a:t>putar</a:t>
              </a:r>
              <a:r>
                <a:rPr lang="en-US" sz="1600" b="1" dirty="0" smtClean="0"/>
                <a:t>, </a:t>
              </a:r>
              <a:r>
                <a:rPr lang="en-US" sz="1600" b="1" dirty="0" err="1" smtClean="0"/>
                <a:t>misalnya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pada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pertemuan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tulang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leher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dan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tengkorak</a:t>
              </a:r>
              <a:r>
                <a:rPr lang="en-US" sz="1600" b="1" dirty="0" smtClean="0"/>
                <a:t>.</a:t>
              </a:r>
              <a:endParaRPr lang="en-US" sz="16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93207" y="1071552"/>
            <a:ext cx="2536049" cy="2124504"/>
            <a:chOff x="5538380" y="928676"/>
            <a:chExt cx="2536049" cy="21245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4165" y="928676"/>
              <a:ext cx="1426793" cy="105873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8380" y="1975962"/>
              <a:ext cx="25360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solidFill>
                    <a:srgbClr val="00B0F0"/>
                  </a:solidFill>
                </a:rPr>
                <a:t>Sendi</a:t>
              </a:r>
              <a:r>
                <a:rPr lang="en-US" sz="1600" b="1" dirty="0" smtClean="0">
                  <a:solidFill>
                    <a:srgbClr val="00B0F0"/>
                  </a:solidFill>
                </a:rPr>
                <a:t> </a:t>
              </a:r>
              <a:r>
                <a:rPr lang="en-US" sz="1600" b="1" dirty="0" err="1" smtClean="0">
                  <a:solidFill>
                    <a:srgbClr val="00B0F0"/>
                  </a:solidFill>
                </a:rPr>
                <a:t>peluru</a:t>
              </a:r>
              <a:r>
                <a:rPr lang="en-US" sz="1600" b="1" dirty="0" smtClean="0"/>
                <a:t>, </a:t>
              </a:r>
              <a:r>
                <a:rPr lang="en-US" sz="1600" b="1" dirty="0" err="1" smtClean="0"/>
                <a:t>misalnya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pada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pertemuan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tulang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panggul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dan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tulang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paha</a:t>
              </a:r>
              <a:r>
                <a:rPr lang="en-US" sz="1600" b="1" dirty="0" smtClean="0"/>
                <a:t>.</a:t>
              </a:r>
              <a:endParaRPr lang="en-US" sz="16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57752" y="3404704"/>
            <a:ext cx="2857520" cy="1071570"/>
            <a:chOff x="3071802" y="2214560"/>
            <a:chExt cx="2857520" cy="10715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802" y="2214560"/>
              <a:ext cx="1397150" cy="107157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286248" y="2453176"/>
              <a:ext cx="16430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solidFill>
                    <a:srgbClr val="00B0F0"/>
                  </a:solidFill>
                </a:rPr>
                <a:t>Sendi</a:t>
              </a:r>
              <a:r>
                <a:rPr lang="en-US" sz="1600" b="1" dirty="0" smtClean="0">
                  <a:solidFill>
                    <a:srgbClr val="00B0F0"/>
                  </a:solidFill>
                </a:rPr>
                <a:t> </a:t>
              </a:r>
              <a:r>
                <a:rPr lang="en-US" sz="1600" b="1" dirty="0" err="1" smtClean="0">
                  <a:solidFill>
                    <a:srgbClr val="00B0F0"/>
                  </a:solidFill>
                </a:rPr>
                <a:t>engsel</a:t>
              </a:r>
              <a:r>
                <a:rPr lang="en-US" sz="1600" b="1" dirty="0" smtClean="0"/>
                <a:t>, </a:t>
              </a:r>
              <a:r>
                <a:rPr lang="en-US" sz="1600" b="1" dirty="0" err="1" smtClean="0"/>
                <a:t>misalnya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pada</a:t>
              </a:r>
              <a:endParaRPr lang="en-US" sz="1600" b="1" dirty="0" smtClean="0"/>
            </a:p>
            <a:p>
              <a:pPr algn="ctr"/>
              <a:r>
                <a:rPr lang="en-US" sz="1600" b="1" dirty="0" err="1" smtClean="0"/>
                <a:t>siku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dan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lutut</a:t>
              </a:r>
              <a:r>
                <a:rPr lang="en-US" sz="1600" b="1" dirty="0" smtClean="0"/>
                <a:t>.</a:t>
              </a:r>
              <a:endParaRPr lang="en-US" sz="16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57884" y="928676"/>
            <a:ext cx="2714644" cy="2250090"/>
            <a:chOff x="5127321" y="2756200"/>
            <a:chExt cx="2548442" cy="22500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964" y="2756200"/>
              <a:ext cx="1455150" cy="117287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27321" y="3929072"/>
              <a:ext cx="25484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solidFill>
                    <a:srgbClr val="00B0F0"/>
                  </a:solidFill>
                </a:rPr>
                <a:t>Sendi</a:t>
              </a:r>
              <a:r>
                <a:rPr lang="en-US" sz="1600" b="1" dirty="0" smtClean="0">
                  <a:solidFill>
                    <a:srgbClr val="00B0F0"/>
                  </a:solidFill>
                </a:rPr>
                <a:t> </a:t>
              </a:r>
              <a:r>
                <a:rPr lang="en-US" sz="1600" b="1" dirty="0" err="1" smtClean="0">
                  <a:solidFill>
                    <a:srgbClr val="00B0F0"/>
                  </a:solidFill>
                </a:rPr>
                <a:t>pelana</a:t>
              </a:r>
              <a:r>
                <a:rPr lang="en-US" sz="1600" b="1" dirty="0" smtClean="0"/>
                <a:t>, </a:t>
              </a:r>
              <a:r>
                <a:rPr lang="en-US" sz="1600" b="1" dirty="0" err="1" smtClean="0"/>
                <a:t>misalnya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pada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pertemuan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tulang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telapak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tangan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dan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tulang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ibu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jari</a:t>
              </a:r>
              <a:r>
                <a:rPr lang="en-US" sz="1600" b="1" dirty="0" smtClean="0"/>
                <a:t>.</a:t>
              </a:r>
              <a:endParaRPr lang="en-US" sz="16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2910" y="3429006"/>
            <a:ext cx="3643338" cy="1195810"/>
            <a:chOff x="3393879" y="3710605"/>
            <a:chExt cx="3643338" cy="119581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0" t="5336" r="5045" b="4699"/>
            <a:stretch/>
          </p:blipFill>
          <p:spPr>
            <a:xfrm>
              <a:off x="3393879" y="3710605"/>
              <a:ext cx="1463873" cy="100428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57752" y="3829197"/>
              <a:ext cx="21794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solidFill>
                    <a:srgbClr val="00B0F0"/>
                  </a:solidFill>
                </a:rPr>
                <a:t>Sendi</a:t>
              </a:r>
              <a:r>
                <a:rPr lang="en-US" sz="1600" b="1" dirty="0" smtClean="0">
                  <a:solidFill>
                    <a:srgbClr val="00B0F0"/>
                  </a:solidFill>
                </a:rPr>
                <a:t> </a:t>
              </a:r>
              <a:r>
                <a:rPr lang="en-US" sz="1600" b="1" dirty="0" err="1" smtClean="0">
                  <a:solidFill>
                    <a:srgbClr val="00B0F0"/>
                  </a:solidFill>
                </a:rPr>
                <a:t>geser</a:t>
              </a:r>
              <a:r>
                <a:rPr lang="en-US" sz="1600" b="1" dirty="0" smtClean="0"/>
                <a:t>, </a:t>
              </a:r>
              <a:r>
                <a:rPr lang="en-US" sz="1600" b="1" dirty="0" err="1" smtClean="0"/>
                <a:t>misalnya</a:t>
              </a:r>
              <a:r>
                <a:rPr lang="en-US" sz="1600" b="1" dirty="0" smtClean="0"/>
                <a:t> di </a:t>
              </a:r>
              <a:r>
                <a:rPr lang="en-US" sz="1600" b="1" dirty="0" err="1" smtClean="0"/>
                <a:t>antara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tulang-tulang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pergelangan</a:t>
              </a:r>
              <a:r>
                <a:rPr lang="en-US" sz="1600" b="1" dirty="0" smtClean="0"/>
                <a:t> kaki.</a:t>
              </a:r>
              <a:endParaRPr lang="en-US" sz="16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5720" y="245800"/>
            <a:ext cx="5214974" cy="540000"/>
            <a:chOff x="285720" y="388676"/>
            <a:chExt cx="5214974" cy="540000"/>
          </a:xfrm>
        </p:grpSpPr>
        <p:sp>
          <p:nvSpPr>
            <p:cNvPr id="21" name="TextBox 20"/>
            <p:cNvSpPr txBox="1"/>
            <p:nvPr/>
          </p:nvSpPr>
          <p:spPr>
            <a:xfrm>
              <a:off x="285720" y="388676"/>
              <a:ext cx="5214974" cy="540000"/>
            </a:xfrm>
            <a:prstGeom prst="rect">
              <a:avLst/>
            </a:prstGeom>
            <a:solidFill>
              <a:srgbClr val="FF3399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28596" y="428610"/>
              <a:ext cx="491352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Jenis-jenis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sendi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pada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sistem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manusia</a:t>
              </a:r>
              <a:endPara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857884" y="4501705"/>
            <a:ext cx="19223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commons.wikimedia.org</a:t>
            </a:r>
            <a:endParaRPr lang="en-US" sz="10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214296"/>
            <a:ext cx="4929222" cy="442674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Otot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manusia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terbagi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3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jenis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yaitu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14282" y="1000114"/>
            <a:ext cx="2928958" cy="3500461"/>
            <a:chOff x="142844" y="1343029"/>
            <a:chExt cx="2928958" cy="3500461"/>
          </a:xfrm>
        </p:grpSpPr>
        <p:grpSp>
          <p:nvGrpSpPr>
            <p:cNvPr id="14" name="Group 13"/>
            <p:cNvGrpSpPr/>
            <p:nvPr/>
          </p:nvGrpSpPr>
          <p:grpSpPr>
            <a:xfrm>
              <a:off x="142844" y="1343029"/>
              <a:ext cx="2928958" cy="3500461"/>
              <a:chOff x="142844" y="1343029"/>
              <a:chExt cx="2928958" cy="3500461"/>
            </a:xfrm>
          </p:grpSpPr>
          <p:pic>
            <p:nvPicPr>
              <p:cNvPr id="3" name="Picture 2" descr="1.13 jantung edit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1472" y="1343029"/>
                <a:ext cx="2127287" cy="1657349"/>
              </a:xfrm>
              <a:prstGeom prst="rect">
                <a:avLst/>
              </a:prstGeom>
            </p:spPr>
          </p:pic>
          <p:sp>
            <p:nvSpPr>
              <p:cNvPr id="10" name="Oval 9"/>
              <p:cNvSpPr/>
              <p:nvPr/>
            </p:nvSpPr>
            <p:spPr>
              <a:xfrm>
                <a:off x="142844" y="3200417"/>
                <a:ext cx="2928958" cy="164307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57158" y="3486169"/>
                <a:ext cx="25592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Otot</a:t>
                </a:r>
                <a:r>
                  <a:rPr lang="en-US" b="1" dirty="0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jantung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bekerja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secara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tidak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sadar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berfungsi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menggerakkan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jantung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. </a:t>
                </a:r>
                <a:endParaRPr lang="en-US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 rot="5400000">
              <a:off x="1156119" y="3097026"/>
              <a:ext cx="785818" cy="1588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143240" y="928676"/>
            <a:ext cx="2857520" cy="3216805"/>
            <a:chOff x="3143240" y="1283771"/>
            <a:chExt cx="2857520" cy="3216805"/>
          </a:xfrm>
        </p:grpSpPr>
        <p:grpSp>
          <p:nvGrpSpPr>
            <p:cNvPr id="16" name="Group 15"/>
            <p:cNvGrpSpPr/>
            <p:nvPr/>
          </p:nvGrpSpPr>
          <p:grpSpPr>
            <a:xfrm>
              <a:off x="3143240" y="1283771"/>
              <a:ext cx="2857520" cy="3216805"/>
              <a:chOff x="3143240" y="1214428"/>
              <a:chExt cx="2857520" cy="3216805"/>
            </a:xfrm>
          </p:grpSpPr>
          <p:pic>
            <p:nvPicPr>
              <p:cNvPr id="2" name="Picture 1" descr="1.9 pencernaan edit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7620" y="2928288"/>
                <a:ext cx="1428760" cy="1502945"/>
              </a:xfrm>
              <a:prstGeom prst="rect">
                <a:avLst/>
              </a:prstGeom>
            </p:spPr>
          </p:pic>
          <p:sp>
            <p:nvSpPr>
              <p:cNvPr id="11" name="Oval 10"/>
              <p:cNvSpPr/>
              <p:nvPr/>
            </p:nvSpPr>
            <p:spPr>
              <a:xfrm>
                <a:off x="3143240" y="1214428"/>
                <a:ext cx="2857520" cy="1643074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57554" y="1428742"/>
                <a:ext cx="242889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Otot</a:t>
                </a:r>
                <a:r>
                  <a:rPr lang="en-US" b="1" dirty="0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polos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bekerja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secara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tidak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sadar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contohnya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pada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saluran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pencernaan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r>
                  <a:rPr lang="en-US" b="1" dirty="0" smtClean="0"/>
                  <a:t> </a:t>
                </a:r>
                <a:endParaRPr lang="en-US" b="1" dirty="0"/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4572000" y="2717091"/>
              <a:ext cx="0" cy="854791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857884" y="1000114"/>
            <a:ext cx="2643206" cy="3214710"/>
            <a:chOff x="5857884" y="1123833"/>
            <a:chExt cx="2643206" cy="2830830"/>
          </a:xfrm>
        </p:grpSpPr>
        <p:grpSp>
          <p:nvGrpSpPr>
            <p:cNvPr id="19" name="Group 18"/>
            <p:cNvGrpSpPr/>
            <p:nvPr/>
          </p:nvGrpSpPr>
          <p:grpSpPr>
            <a:xfrm>
              <a:off x="5857884" y="1123833"/>
              <a:ext cx="2643206" cy="2830830"/>
              <a:chOff x="5857884" y="980957"/>
              <a:chExt cx="2643206" cy="2830830"/>
            </a:xfrm>
          </p:grpSpPr>
          <p:pic>
            <p:nvPicPr>
              <p:cNvPr id="4" name="Picture 3" descr="1.11 rangka edit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57950" y="980957"/>
                <a:ext cx="2124076" cy="1346839"/>
              </a:xfrm>
              <a:prstGeom prst="rect">
                <a:avLst/>
              </a:prstGeom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5857884" y="2490733"/>
                <a:ext cx="2643206" cy="1321054"/>
                <a:chOff x="6000760" y="2493544"/>
                <a:chExt cx="2643206" cy="1381102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6000760" y="2493544"/>
                  <a:ext cx="2643206" cy="1381102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6286512" y="2625078"/>
                  <a:ext cx="2143140" cy="11050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err="1" smtClean="0">
                      <a:solidFill>
                        <a:srgbClr val="00B0F0"/>
                      </a:solidFill>
                      <a:latin typeface="Calibri" pitchFamily="34" charset="0"/>
                      <a:cs typeface="Calibri" pitchFamily="34" charset="0"/>
                    </a:rPr>
                    <a:t>Otot</a:t>
                  </a:r>
                  <a:r>
                    <a:rPr lang="en-US" b="1" dirty="0" smtClean="0">
                      <a:solidFill>
                        <a:srgbClr val="00B0F0"/>
                      </a:solidFill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rgbClr val="00B0F0"/>
                      </a:solidFill>
                      <a:latin typeface="Calibri" pitchFamily="34" charset="0"/>
                      <a:cs typeface="Calibri" pitchFamily="34" charset="0"/>
                    </a:rPr>
                    <a:t>lurik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,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bekerja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secara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sadar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,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contohnya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otot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pada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rangka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.</a:t>
                  </a:r>
                  <a:r>
                    <a:rPr lang="en-US" b="1" dirty="0" smtClean="0"/>
                    <a:t> </a:t>
                  </a:r>
                  <a:endParaRPr lang="en-US" b="1" dirty="0"/>
                </a:p>
              </p:txBody>
            </p:sp>
          </p:grpSp>
        </p:grpSp>
        <p:cxnSp>
          <p:nvCxnSpPr>
            <p:cNvPr id="27" name="Straight Connector 26"/>
            <p:cNvCxnSpPr/>
            <p:nvPr/>
          </p:nvCxnSpPr>
          <p:spPr>
            <a:xfrm flipH="1">
              <a:off x="6732240" y="1878013"/>
              <a:ext cx="794" cy="857256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857884" y="4501705"/>
            <a:ext cx="1545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shutterstock.com</a:t>
            </a:r>
            <a:endParaRPr lang="en-US" sz="10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214296"/>
            <a:ext cx="8501122" cy="442674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Tulang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otot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saling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bekerja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sama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menghasilkan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berbagai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gerakan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75404" y="866262"/>
            <a:ext cx="5040000" cy="3420000"/>
            <a:chOff x="3675404" y="866262"/>
            <a:chExt cx="5040000" cy="3420000"/>
          </a:xfrm>
        </p:grpSpPr>
        <p:sp>
          <p:nvSpPr>
            <p:cNvPr id="12" name="Rectangle 11"/>
            <p:cNvSpPr/>
            <p:nvPr/>
          </p:nvSpPr>
          <p:spPr>
            <a:xfrm>
              <a:off x="3675404" y="866262"/>
              <a:ext cx="5040000" cy="342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07904" y="1071552"/>
              <a:ext cx="4896544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3050" indent="-273050">
                <a:spcBef>
                  <a:spcPts val="12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Gerakan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menekuk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meluruskan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lutut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siku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 marL="273050" indent="-273050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Gerakan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menurunkan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atau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menekan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ke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bawah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rahang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membuka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.</a:t>
              </a:r>
              <a:endParaRPr lang="id-ID" sz="2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pPr marL="273050" indent="-273050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Gerakan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menaikkan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jalan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di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tempat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 marL="273050" indent="-273050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Gerakan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memutar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memutar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lengan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. </a:t>
              </a:r>
            </a:p>
            <a:p>
              <a:pPr marL="273050" indent="-273050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Gerakan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menjauhkan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mendekatkan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merentangkan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tangan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. </a:t>
              </a:r>
              <a:endParaRPr lang="id-ID" sz="2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9512" y="4461045"/>
            <a:ext cx="2270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000" i="1" dirty="0" err="1" smtClean="0">
                <a:latin typeface="Calibri" pitchFamily="34" charset="0"/>
                <a:cs typeface="Calibri" pitchFamily="34" charset="0"/>
              </a:rPr>
              <a:t>dokumentasi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i="1" dirty="0" err="1" smtClean="0">
                <a:latin typeface="Calibri" pitchFamily="34" charset="0"/>
                <a:cs typeface="Calibri" pitchFamily="34" charset="0"/>
              </a:rPr>
              <a:t>penerbit</a:t>
            </a:r>
            <a:endParaRPr lang="en-US" sz="10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15566"/>
            <a:ext cx="1699685" cy="2103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1113006"/>
            <a:ext cx="1664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Gerak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merentangkan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tangan</a:t>
            </a:r>
            <a:endParaRPr lang="en-US" sz="1400" b="1" dirty="0"/>
          </a:p>
        </p:txBody>
      </p:sp>
      <p:sp>
        <p:nvSpPr>
          <p:cNvPr id="5" name="Left Arrow 4"/>
          <p:cNvSpPr/>
          <p:nvPr/>
        </p:nvSpPr>
        <p:spPr>
          <a:xfrm>
            <a:off x="2123728" y="1131590"/>
            <a:ext cx="288032" cy="23460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9553" y="2206652"/>
            <a:ext cx="3024335" cy="2103120"/>
            <a:chOff x="539553" y="2206652"/>
            <a:chExt cx="3024335" cy="21031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596" y="2206652"/>
              <a:ext cx="1998292" cy="210312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9553" y="3416682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/>
                <a:t>Gerak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menekuk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siku</a:t>
              </a:r>
              <a:endParaRPr lang="en-US" sz="1400" b="1" dirty="0"/>
            </a:p>
          </p:txBody>
        </p:sp>
        <p:sp>
          <p:nvSpPr>
            <p:cNvPr id="16" name="Left Arrow 15"/>
            <p:cNvSpPr/>
            <p:nvPr/>
          </p:nvSpPr>
          <p:spPr>
            <a:xfrm flipH="1">
              <a:off x="1547664" y="3443684"/>
              <a:ext cx="288032" cy="234608"/>
            </a:xfrm>
            <a:prstGeom prst="lef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Y:\TRANSIT JOB GAMBAR\BUPING B.INDO 4 K 13\ik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6"/>
          <a:stretch>
            <a:fillRect/>
          </a:stretch>
        </p:blipFill>
        <p:spPr bwMode="auto">
          <a:xfrm>
            <a:off x="84840" y="1635646"/>
            <a:ext cx="1843954" cy="307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1403648" y="771550"/>
            <a:ext cx="6240186" cy="1014382"/>
          </a:xfrm>
          <a:prstGeom prst="wedgeRoundRectCallout">
            <a:avLst>
              <a:gd name="adj1" fmla="val -42183"/>
              <a:gd name="adj2" fmla="val 77524"/>
              <a:gd name="adj3" fmla="val 16667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7664" y="843558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Tulang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otot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manusia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dapat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mengalami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gangguan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penyakit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12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16" name="Picture 15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3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3.1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2071670" y="2139702"/>
            <a:ext cx="5643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Gangguan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penyakit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terjadi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alat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manusia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yaitu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86314" y="2854652"/>
            <a:ext cx="3458094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Atrofi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Hipertrofi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342900" lvl="0" indent="-342900"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Kram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otot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342900" lvl="0" indent="-342900"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Osteoartritis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Skoliosis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lordosis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kifosis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28793" y="2854652"/>
            <a:ext cx="2964677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Retak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fisura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patah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tulang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fraktura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) 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Rakitis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Osteoporosis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Tetanus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5634" y="1142990"/>
            <a:ext cx="4255489" cy="275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214296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Skoliosis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lordosis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kifosis</a:t>
            </a: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merupakan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kelainan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belakang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Ketiganya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dapat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disebabkan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oleh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kebiasaan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bersikap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tubuh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salah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496" y="2214560"/>
            <a:ext cx="3107746" cy="1631216"/>
            <a:chOff x="356821" y="2428874"/>
            <a:chExt cx="3553183" cy="1631216"/>
          </a:xfrm>
        </p:grpSpPr>
        <p:cxnSp>
          <p:nvCxnSpPr>
            <p:cNvPr id="7" name="Straight Connector 6"/>
            <p:cNvCxnSpPr/>
            <p:nvPr/>
          </p:nvCxnSpPr>
          <p:spPr>
            <a:xfrm rot="10800000" flipV="1">
              <a:off x="2766521" y="3071814"/>
              <a:ext cx="1143483" cy="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56821" y="2428874"/>
              <a:ext cx="2716857" cy="163121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2000" b="1" dirty="0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Skoliosis </a:t>
              </a:r>
              <a:r>
                <a:rPr lang="nn-NO" sz="2000" b="1" dirty="0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</a:t>
              </a:r>
              <a:r>
                <a:rPr lang="nn-NO" sz="2000" b="1" dirty="0" smtClean="0">
                  <a:latin typeface="Calibri" pitchFamily="34" charset="0"/>
                  <a:cs typeface="Calibri" pitchFamily="34" charset="0"/>
                </a:rPr>
                <a:t>tulang punggung membengkok ke samping, seperti membentuk huruf </a:t>
              </a:r>
              <a:r>
                <a:rPr lang="nn-NO" sz="2000" b="1" dirty="0" smtClean="0">
                  <a:latin typeface="Calibri" pitchFamily="34" charset="0"/>
                  <a:cs typeface="Calibri" pitchFamily="34" charset="0"/>
                </a:rPr>
                <a:t>S.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43175" y="2857502"/>
            <a:ext cx="3368985" cy="1783414"/>
            <a:chOff x="3071803" y="3001172"/>
            <a:chExt cx="3368985" cy="1783414"/>
          </a:xfrm>
        </p:grpSpPr>
        <p:cxnSp>
          <p:nvCxnSpPr>
            <p:cNvPr id="10" name="Straight Connector 9"/>
            <p:cNvCxnSpPr/>
            <p:nvPr/>
          </p:nvCxnSpPr>
          <p:spPr>
            <a:xfrm rot="5400000" flipH="1" flipV="1">
              <a:off x="4179091" y="3536163"/>
              <a:ext cx="1071570" cy="158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071803" y="4076700"/>
              <a:ext cx="3368985" cy="70788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Lordosis</a:t>
              </a:r>
              <a:r>
                <a:rPr lang="en-US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punggung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membengkok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ke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arah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depan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80112" y="1500180"/>
            <a:ext cx="3411504" cy="1323439"/>
            <a:chOff x="5661098" y="1785932"/>
            <a:chExt cx="3411504" cy="1323439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661098" y="2359024"/>
              <a:ext cx="1982736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939002" y="1785932"/>
              <a:ext cx="2133600" cy="1323439"/>
            </a:xfrm>
            <a:prstGeom prst="rect">
              <a:avLst/>
            </a:prstGeom>
            <a:solidFill>
              <a:srgbClr val="CCCC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Kifosis</a:t>
              </a:r>
              <a:r>
                <a:rPr lang="en-US" sz="2000" b="1" dirty="0" smtClean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smtClean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punggung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membengkok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ke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arah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belakang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798672" y="3686809"/>
            <a:ext cx="1545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shutterstock.com</a:t>
            </a:r>
            <a:endParaRPr lang="en-US" sz="10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14744" y="285734"/>
            <a:ext cx="5257800" cy="4328802"/>
            <a:chOff x="3866840" y="133350"/>
            <a:chExt cx="5257800" cy="4328802"/>
          </a:xfrm>
        </p:grpSpPr>
        <p:sp>
          <p:nvSpPr>
            <p:cNvPr id="3" name="Oval 2"/>
            <p:cNvSpPr/>
            <p:nvPr/>
          </p:nvSpPr>
          <p:spPr>
            <a:xfrm>
              <a:off x="4191000" y="133350"/>
              <a:ext cx="4328802" cy="4328802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81220" y="1562110"/>
              <a:ext cx="36576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8000"/>
                  </a:solidFill>
                  <a:cs typeface="Calibri" pitchFamily="34" charset="0"/>
                </a:rPr>
                <a:t>Organ </a:t>
              </a:r>
              <a:r>
                <a:rPr lang="en-US" sz="4000" b="1" dirty="0" err="1" smtClean="0">
                  <a:solidFill>
                    <a:srgbClr val="008000"/>
                  </a:solidFill>
                  <a:cs typeface="Calibri" pitchFamily="34" charset="0"/>
                </a:rPr>
                <a:t>Gerak</a:t>
              </a:r>
              <a:r>
                <a:rPr lang="en-US" sz="4000" b="1" dirty="0" smtClean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008000"/>
                  </a:solidFill>
                  <a:cs typeface="Calibri" pitchFamily="34" charset="0"/>
                </a:rPr>
                <a:t>Hewan</a:t>
              </a:r>
              <a:r>
                <a:rPr lang="en-US" sz="4000" b="1" dirty="0" smtClean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008000"/>
                  </a:solidFill>
                  <a:cs typeface="Calibri" pitchFamily="34" charset="0"/>
                </a:rPr>
                <a:t>dan</a:t>
              </a:r>
              <a:r>
                <a:rPr lang="en-US" sz="4000" b="1" dirty="0" smtClean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008000"/>
                  </a:solidFill>
                  <a:cs typeface="Calibri" pitchFamily="34" charset="0"/>
                </a:rPr>
                <a:t>Manusia</a:t>
              </a:r>
              <a:endParaRPr lang="en-US" sz="4000" b="1" dirty="0">
                <a:solidFill>
                  <a:srgbClr val="008000"/>
                </a:solidFill>
                <a:cs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66840" y="847730"/>
              <a:ext cx="5257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err="1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Tema</a:t>
              </a:r>
              <a:r>
                <a:rPr lang="en-US" sz="4000" dirty="0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1</a:t>
              </a:r>
            </a:p>
          </p:txBody>
        </p:sp>
      </p:grp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5004" r="6461"/>
          <a:stretch/>
        </p:blipFill>
        <p:spPr>
          <a:xfrm>
            <a:off x="107504" y="483518"/>
            <a:ext cx="3928810" cy="38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24044" y="662374"/>
            <a:ext cx="3854802" cy="3781584"/>
            <a:chOff x="324044" y="662374"/>
            <a:chExt cx="3854802" cy="3781584"/>
          </a:xfrm>
        </p:grpSpPr>
        <p:grpSp>
          <p:nvGrpSpPr>
            <p:cNvPr id="9" name="Group 8"/>
            <p:cNvGrpSpPr/>
            <p:nvPr/>
          </p:nvGrpSpPr>
          <p:grpSpPr>
            <a:xfrm>
              <a:off x="324044" y="662374"/>
              <a:ext cx="3854802" cy="3781543"/>
              <a:chOff x="252606" y="1233878"/>
              <a:chExt cx="3854802" cy="3781543"/>
            </a:xfrm>
          </p:grpSpPr>
          <p:pic>
            <p:nvPicPr>
              <p:cNvPr id="2253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18115" y="2729405"/>
                <a:ext cx="3233606" cy="2286016"/>
              </a:xfrm>
              <a:prstGeom prst="rect">
                <a:avLst/>
              </a:prstGeom>
              <a:noFill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52606" y="1233878"/>
                <a:ext cx="385480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Atrofi</a:t>
                </a:r>
                <a:r>
                  <a:rPr lang="en-US" b="1" dirty="0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otot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mengecilnya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otot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akibat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hilangnya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kemampuan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berkontraksi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.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Dapat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disebabkan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kurang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bergerak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kurang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gizi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atau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infeksi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virus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penyebab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polio.</a:t>
                </a:r>
                <a:endParaRPr lang="en-US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57158" y="4197737"/>
              <a:ext cx="20546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err="1" smtClean="0">
                  <a:latin typeface="Calibri" pitchFamily="34" charset="0"/>
                  <a:cs typeface="Calibri" pitchFamily="34" charset="0"/>
                </a:rPr>
                <a:t>dokumentasi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000" i="1" dirty="0" err="1" smtClean="0">
                  <a:latin typeface="Calibri" pitchFamily="34" charset="0"/>
                  <a:cs typeface="Calibri" pitchFamily="34" charset="0"/>
                </a:rPr>
                <a:t>penerbit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71600" y="3005539"/>
              <a:ext cx="1152128" cy="646331"/>
              <a:chOff x="1259632" y="3005539"/>
              <a:chExt cx="1152128" cy="646331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259632" y="3219822"/>
                <a:ext cx="36004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/>
              <p:cNvSpPr txBox="1"/>
              <p:nvPr/>
            </p:nvSpPr>
            <p:spPr>
              <a:xfrm>
                <a:off x="1475656" y="3005539"/>
                <a:ext cx="93610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Otot</a:t>
                </a:r>
                <a:r>
                  <a:rPr lang="en-US" dirty="0" smtClean="0"/>
                  <a:t> normal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699792" y="2789515"/>
              <a:ext cx="1152128" cy="646331"/>
              <a:chOff x="2915816" y="2718050"/>
              <a:chExt cx="1152128" cy="646331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915816" y="2932333"/>
                <a:ext cx="36004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3131840" y="2718050"/>
                <a:ext cx="93610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Otot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atrofi</a:t>
                </a:r>
                <a:endParaRPr lang="en-US" dirty="0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4067944" y="237297"/>
            <a:ext cx="4464496" cy="4411652"/>
            <a:chOff x="4067944" y="237297"/>
            <a:chExt cx="4464496" cy="4411652"/>
          </a:xfrm>
        </p:grpSpPr>
        <p:sp>
          <p:nvSpPr>
            <p:cNvPr id="16" name="TextBox 15"/>
            <p:cNvSpPr txBox="1"/>
            <p:nvPr/>
          </p:nvSpPr>
          <p:spPr>
            <a:xfrm>
              <a:off x="4915316" y="237297"/>
              <a:ext cx="15456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067944" y="552082"/>
              <a:ext cx="4464496" cy="4096867"/>
              <a:chOff x="4067944" y="552082"/>
              <a:chExt cx="4464496" cy="409686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067944" y="552082"/>
                <a:ext cx="4357718" cy="4096867"/>
                <a:chOff x="3567878" y="752279"/>
                <a:chExt cx="4357718" cy="4096867"/>
              </a:xfrm>
            </p:grpSpPr>
            <p:pic>
              <p:nvPicPr>
                <p:cNvPr id="22532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080046" y="752279"/>
                  <a:ext cx="2798762" cy="2133710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3567878" y="3371818"/>
                  <a:ext cx="4357718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rgbClr val="00B0F0"/>
                      </a:solidFill>
                      <a:latin typeface="Calibri" pitchFamily="34" charset="0"/>
                      <a:cs typeface="Calibri" pitchFamily="34" charset="0"/>
                    </a:rPr>
                    <a:t>Rakitis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,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adalah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pertumbuhan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tulang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kaki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tidak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normal, yang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menyebabkan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kaki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membentuk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huruf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X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atau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O.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Dapat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disebabkan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kekurangan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vitamin D,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kalsium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,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serta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b="1" dirty="0" err="1" smtClean="0">
                      <a:latin typeface="Calibri" pitchFamily="34" charset="0"/>
                      <a:cs typeface="Calibri" pitchFamily="34" charset="0"/>
                    </a:rPr>
                    <a:t>fosfor</a:t>
                  </a:r>
                  <a:r>
                    <a:rPr lang="en-US" b="1" dirty="0" smtClean="0">
                      <a:latin typeface="Calibri" pitchFamily="34" charset="0"/>
                      <a:cs typeface="Calibri" pitchFamily="34" charset="0"/>
                    </a:rPr>
                    <a:t>.</a:t>
                  </a:r>
                  <a:endParaRPr lang="en-US" b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5076056" y="2685792"/>
                <a:ext cx="12241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Kaki normal</a:t>
                </a:r>
                <a:endParaRPr lang="en-US" sz="1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1911" y="2571750"/>
                <a:ext cx="10424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Kaki </a:t>
                </a:r>
                <a:r>
                  <a:rPr lang="en-US" sz="1400" dirty="0" err="1" smtClean="0"/>
                  <a:t>bentuk</a:t>
                </a:r>
                <a:r>
                  <a:rPr lang="en-US" sz="1400" dirty="0" smtClean="0"/>
                  <a:t> O</a:t>
                </a:r>
                <a:endParaRPr lang="en-US" sz="1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90023" y="2589460"/>
                <a:ext cx="10424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Kaki </a:t>
                </a:r>
                <a:r>
                  <a:rPr lang="en-US" sz="1400" dirty="0" err="1" smtClean="0"/>
                  <a:t>bentuk</a:t>
                </a:r>
                <a:r>
                  <a:rPr lang="en-US" sz="1400" dirty="0" smtClean="0"/>
                  <a:t> X</a:t>
                </a:r>
                <a:endParaRPr lang="en-US" sz="14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3928" y="1170493"/>
            <a:ext cx="49685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5613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b="1" dirty="0" err="1" smtClean="0">
                <a:latin typeface="Calibri" pitchFamily="34" charset="0"/>
                <a:cs typeface="Calibri" pitchFamily="34" charset="0"/>
              </a:rPr>
              <a:t>Duduk</a:t>
            </a: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 smtClean="0">
                <a:latin typeface="Calibri" pitchFamily="34" charset="0"/>
                <a:cs typeface="Calibri" pitchFamily="34" charset="0"/>
              </a:rPr>
              <a:t>berdiri</a:t>
            </a: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 smtClean="0">
                <a:latin typeface="Calibri" pitchFamily="34" charset="0"/>
                <a:cs typeface="Calibri" pitchFamily="34" charset="0"/>
              </a:rPr>
              <a:t>dengan</a:t>
            </a: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 smtClean="0">
                <a:latin typeface="Calibri" pitchFamily="34" charset="0"/>
                <a:cs typeface="Calibri" pitchFamily="34" charset="0"/>
              </a:rPr>
              <a:t>posisi</a:t>
            </a: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 smtClean="0">
                <a:latin typeface="Calibri" pitchFamily="34" charset="0"/>
                <a:cs typeface="Calibri" pitchFamily="34" charset="0"/>
              </a:rPr>
              <a:t>tubuh</a:t>
            </a: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100" b="1" dirty="0" err="1" smtClean="0">
                <a:latin typeface="Calibri" pitchFamily="34" charset="0"/>
                <a:cs typeface="Calibri" pitchFamily="34" charset="0"/>
              </a:rPr>
              <a:t>benar</a:t>
            </a:r>
            <a:endParaRPr lang="en-US" sz="21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4377465"/>
            <a:ext cx="1976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rd.com;</a:t>
            </a:r>
            <a:r>
              <a:rPr lang="en-US" sz="1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shutterstock.com</a:t>
            </a:r>
            <a:endParaRPr lang="en-US" sz="10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" y="123478"/>
            <a:ext cx="2575874" cy="2575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491880" y="557844"/>
            <a:ext cx="5472608" cy="510778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Cara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memelihara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kesehatan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organ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gerak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13786" y="1909157"/>
            <a:ext cx="49685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5613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b="1" dirty="0" err="1" smtClean="0">
                <a:latin typeface="Calibri" pitchFamily="34" charset="0"/>
                <a:cs typeface="Calibri" pitchFamily="34" charset="0"/>
              </a:rPr>
              <a:t>Membawa</a:t>
            </a: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beban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dengan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 smtClean="0">
                <a:latin typeface="Calibri" pitchFamily="34" charset="0"/>
                <a:cs typeface="Calibri" pitchFamily="34" charset="0"/>
              </a:rPr>
              <a:t>seimbang</a:t>
            </a:r>
            <a:endParaRPr lang="en-US" sz="21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3928" y="2345497"/>
            <a:ext cx="49685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5613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b="1" dirty="0" err="1">
                <a:latin typeface="Calibri" pitchFamily="34" charset="0"/>
                <a:cs typeface="Calibri" pitchFamily="34" charset="0"/>
              </a:rPr>
              <a:t>Olahraga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secara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 smtClean="0">
                <a:latin typeface="Calibri" pitchFamily="34" charset="0"/>
                <a:cs typeface="Calibri" pitchFamily="34" charset="0"/>
              </a:rPr>
              <a:t>teratur</a:t>
            </a:r>
            <a:endParaRPr lang="en-US" sz="21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95549" y="2760995"/>
            <a:ext cx="496855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5613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b="1" dirty="0" err="1">
                <a:latin typeface="Calibri" pitchFamily="34" charset="0"/>
                <a:cs typeface="Calibri" pitchFamily="34" charset="0"/>
              </a:rPr>
              <a:t>Makan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makanan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bergizi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terutama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mengandung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kalsium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fosfor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vitamin </a:t>
            </a: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D</a:t>
            </a:r>
            <a:endParaRPr lang="en-US" sz="21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51920" y="3740428"/>
            <a:ext cx="49685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5613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b="1" dirty="0" err="1">
                <a:latin typeface="Calibri" pitchFamily="34" charset="0"/>
                <a:cs typeface="Calibri" pitchFamily="34" charset="0"/>
              </a:rPr>
              <a:t>Memberikan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vaksin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polio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pada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b="1" dirty="0" err="1">
                <a:latin typeface="Calibri" pitchFamily="34" charset="0"/>
                <a:cs typeface="Calibri" pitchFamily="34" charset="0"/>
              </a:rPr>
              <a:t>balita</a:t>
            </a:r>
            <a:endParaRPr lang="en-US" sz="21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b="18981"/>
          <a:stretch/>
        </p:blipFill>
        <p:spPr>
          <a:xfrm>
            <a:off x="755576" y="2760995"/>
            <a:ext cx="2428640" cy="151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85720" y="483518"/>
            <a:ext cx="8480264" cy="4227322"/>
            <a:chOff x="285720" y="642924"/>
            <a:chExt cx="8480264" cy="4000528"/>
          </a:xfrm>
        </p:grpSpPr>
        <p:pic>
          <p:nvPicPr>
            <p:cNvPr id="20" name="Picture 2" descr="E:\ELISA\ERLANGGA LISA\2017\TEMPLATE PPT\SD Buping Tematik Terpadu K13N\papan canvas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4542"/>
            <a:stretch/>
          </p:blipFill>
          <p:spPr bwMode="auto">
            <a:xfrm>
              <a:off x="2285984" y="642924"/>
              <a:ext cx="6480000" cy="395239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D:\PROJECT 2017\Untitled-2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5720" y="1249770"/>
              <a:ext cx="1928826" cy="3393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9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10" name="Picture 9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1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3.1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2411760" y="1059582"/>
            <a:ext cx="6126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Organ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atau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alat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berbeda-beda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9593" y="1563638"/>
            <a:ext cx="61262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Alat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bergantung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tempat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hidup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serta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aktivitas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saat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berada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di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lingkungan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hidupnya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8272" y="2639388"/>
            <a:ext cx="5552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bergerak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untuk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mencari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makan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air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tempat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berlindung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melarikan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diri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dari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musuhnya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2" grpId="0" build="allAtOnce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" r="4930"/>
          <a:stretch/>
        </p:blipFill>
        <p:spPr>
          <a:xfrm>
            <a:off x="6572264" y="1816301"/>
            <a:ext cx="2546162" cy="1964566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 rot="10800000" flipH="1">
            <a:off x="428596" y="500048"/>
            <a:ext cx="4643470" cy="3500462"/>
          </a:xfrm>
          <a:prstGeom prst="homePlate">
            <a:avLst>
              <a:gd name="adj" fmla="val 1200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490292" y="750081"/>
            <a:ext cx="38315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0" indent="-184150"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bergerak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dengan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cara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berjalan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berlari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melompat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memanjat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merayap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melata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memiliki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alat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berupa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kaki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477741" y="2499742"/>
            <a:ext cx="38315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0" indent="-184150">
              <a:buFont typeface="Wingdings" pitchFamily="2" charset="2"/>
              <a:buChar char="§"/>
            </a:pPr>
            <a:r>
              <a:rPr lang="en-US" sz="2000" b="1" dirty="0" err="1">
                <a:latin typeface="Calibri" pitchFamily="34" charset="0"/>
                <a:cs typeface="Calibri" pitchFamily="34" charset="0"/>
              </a:rPr>
              <a:t>Contohnya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kucing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berjalan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katak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melompat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cecak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merayap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3" t="10683" r="11212" b="7871"/>
          <a:stretch/>
        </p:blipFill>
        <p:spPr>
          <a:xfrm>
            <a:off x="5004047" y="2614007"/>
            <a:ext cx="1609613" cy="17579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13660" y="3986237"/>
            <a:ext cx="1545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shutterstock.com</a:t>
            </a:r>
            <a:endParaRPr lang="en-US" sz="10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E:\ANAK SD\XPRESS IPA 2019\PAK YADI\TAMBAHAN SETTING-2\GAMBAR SETT-2 MATERI\MATERI 2\12 cecak shutterstock_256023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t="24827" b="19965"/>
          <a:stretch/>
        </p:blipFill>
        <p:spPr bwMode="auto">
          <a:xfrm>
            <a:off x="5333642" y="750080"/>
            <a:ext cx="2780002" cy="117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4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569598"/>
            <a:ext cx="3338559" cy="2234400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 rot="10800000">
            <a:off x="3428992" y="797770"/>
            <a:ext cx="5518554" cy="3286148"/>
          </a:xfrm>
          <a:prstGeom prst="homePlate">
            <a:avLst>
              <a:gd name="adj" fmla="val 3307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 flipV="1">
            <a:off x="4467001" y="1073533"/>
            <a:ext cx="43552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0" indent="-184150"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hidup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di air,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seperti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lumba-lumba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ikan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badut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bergerak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dengan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cara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berenang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menggunakan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sirip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7" y="195486"/>
            <a:ext cx="2084127" cy="23898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1713" y="4515966"/>
            <a:ext cx="1309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pixabay.com</a:t>
            </a:r>
            <a:endParaRPr lang="en-US" sz="10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0159" y="987574"/>
            <a:ext cx="1543689" cy="10899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9595" y="2273862"/>
            <a:ext cx="1545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shutterstock.com</a:t>
            </a:r>
            <a:endParaRPr lang="en-US" sz="1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0800000" flipV="1">
            <a:off x="4448298" y="2571751"/>
            <a:ext cx="43552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0" indent="-184150">
              <a:buFont typeface="Wingdings" pitchFamily="2" charset="2"/>
              <a:buChar char="§"/>
            </a:pPr>
            <a:r>
              <a:rPr lang="en-US" sz="2000" b="1" dirty="0" err="1">
                <a:latin typeface="Calibri" pitchFamily="34" charset="0"/>
                <a:cs typeface="Calibri" pitchFamily="34" charset="0"/>
              </a:rPr>
              <a:t>Gurita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cumi-cumi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bergerak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dengan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menyemburkan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air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dari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alat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isap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lengan-lengannya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542403" y="915566"/>
            <a:ext cx="365301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83163" y="729749"/>
            <a:ext cx="8640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Sirip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392511" y="1851670"/>
            <a:ext cx="365301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99792" y="1635646"/>
            <a:ext cx="8640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Sirip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5720" y="3219822"/>
            <a:ext cx="7596518" cy="1526975"/>
            <a:chOff x="285720" y="3219822"/>
            <a:chExt cx="7596518" cy="1526975"/>
          </a:xfrm>
        </p:grpSpPr>
        <p:grpSp>
          <p:nvGrpSpPr>
            <p:cNvPr id="36" name="Group 35"/>
            <p:cNvGrpSpPr/>
            <p:nvPr/>
          </p:nvGrpSpPr>
          <p:grpSpPr>
            <a:xfrm>
              <a:off x="285720" y="3219822"/>
              <a:ext cx="7277245" cy="1434740"/>
              <a:chOff x="285720" y="3219822"/>
              <a:chExt cx="7277245" cy="143474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85720" y="3429005"/>
                <a:ext cx="5357850" cy="864000"/>
                <a:chOff x="214282" y="928676"/>
                <a:chExt cx="5357850" cy="1214446"/>
              </a:xfrm>
            </p:grpSpPr>
            <p:sp>
              <p:nvSpPr>
                <p:cNvPr id="29" name="Pentagon 28"/>
                <p:cNvSpPr/>
                <p:nvPr/>
              </p:nvSpPr>
              <p:spPr>
                <a:xfrm>
                  <a:off x="214282" y="928676"/>
                  <a:ext cx="5357850" cy="1214446"/>
                </a:xfrm>
                <a:prstGeom prst="homePlat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357158" y="984583"/>
                  <a:ext cx="4863484" cy="9950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71463" lvl="0" indent="-184150">
                    <a:buFont typeface="Wingdings" pitchFamily="2" charset="2"/>
                    <a:buChar char="§"/>
                  </a:pP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Penyu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bergerak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di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darat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(</a:t>
                  </a:r>
                  <a:r>
                    <a:rPr lang="en-US" sz="2000" b="1" dirty="0" err="1" smtClean="0">
                      <a:solidFill>
                        <a:srgbClr val="008000"/>
                      </a:solidFill>
                      <a:latin typeface="Calibri" pitchFamily="34" charset="0"/>
                      <a:cs typeface="Calibri" pitchFamily="34" charset="0"/>
                    </a:rPr>
                    <a:t>merayap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)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dan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di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air (</a:t>
                  </a:r>
                  <a:r>
                    <a:rPr lang="en-US" sz="2000" b="1" dirty="0" err="1" smtClean="0">
                      <a:solidFill>
                        <a:srgbClr val="008000"/>
                      </a:solidFill>
                      <a:latin typeface="Calibri" pitchFamily="34" charset="0"/>
                      <a:cs typeface="Calibri" pitchFamily="34" charset="0"/>
                    </a:rPr>
                    <a:t>berenang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)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dengan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smtClean="0">
                      <a:solidFill>
                        <a:srgbClr val="00B0F0"/>
                      </a:solidFill>
                      <a:latin typeface="Calibri" pitchFamily="34" charset="0"/>
                      <a:cs typeface="Calibri" pitchFamily="34" charset="0"/>
                    </a:rPr>
                    <a:t>kaki </a:t>
                  </a:r>
                  <a:r>
                    <a:rPr lang="en-US" sz="2000" b="1" dirty="0" err="1" smtClean="0">
                      <a:solidFill>
                        <a:srgbClr val="00B0F0"/>
                      </a:solidFill>
                      <a:latin typeface="Calibri" pitchFamily="34" charset="0"/>
                      <a:cs typeface="Calibri" pitchFamily="34" charset="0"/>
                    </a:rPr>
                    <a:t>pendayung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. </a:t>
                  </a:r>
                </a:p>
              </p:txBody>
            </p:sp>
          </p:grpSp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503910" y="3219822"/>
                <a:ext cx="2059055" cy="1434740"/>
              </a:xfrm>
              <a:prstGeom prst="rect">
                <a:avLst/>
              </a:prstGeom>
              <a:noFill/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6572264" y="4500576"/>
              <a:ext cx="13099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5720" y="357172"/>
            <a:ext cx="8320375" cy="1733822"/>
            <a:chOff x="285720" y="357172"/>
            <a:chExt cx="8320375" cy="1733822"/>
          </a:xfrm>
        </p:grpSpPr>
        <p:grpSp>
          <p:nvGrpSpPr>
            <p:cNvPr id="35" name="Group 34"/>
            <p:cNvGrpSpPr/>
            <p:nvPr/>
          </p:nvGrpSpPr>
          <p:grpSpPr>
            <a:xfrm>
              <a:off x="285720" y="357172"/>
              <a:ext cx="8320375" cy="1733822"/>
              <a:chOff x="285720" y="357172"/>
              <a:chExt cx="8320375" cy="1733822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787495" y="357172"/>
                <a:ext cx="1818600" cy="1733822"/>
              </a:xfrm>
              <a:prstGeom prst="rect">
                <a:avLst/>
              </a:prstGeom>
              <a:noFill/>
            </p:spPr>
          </p:pic>
          <p:grpSp>
            <p:nvGrpSpPr>
              <p:cNvPr id="12" name="Group 11"/>
              <p:cNvGrpSpPr/>
              <p:nvPr/>
            </p:nvGrpSpPr>
            <p:grpSpPr>
              <a:xfrm flipH="1">
                <a:off x="285720" y="555526"/>
                <a:ext cx="5500726" cy="1016092"/>
                <a:chOff x="3929058" y="2335529"/>
                <a:chExt cx="4970959" cy="1456646"/>
              </a:xfrm>
            </p:grpSpPr>
            <p:sp>
              <p:nvSpPr>
                <p:cNvPr id="10" name="Pentagon 9"/>
                <p:cNvSpPr/>
                <p:nvPr/>
              </p:nvSpPr>
              <p:spPr>
                <a:xfrm rot="10800000">
                  <a:off x="3929058" y="2358406"/>
                  <a:ext cx="4970959" cy="1433769"/>
                </a:xfrm>
                <a:prstGeom prst="homePlate">
                  <a:avLst>
                    <a:gd name="adj" fmla="val 33071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4286248" y="2335529"/>
                  <a:ext cx="4572032" cy="14560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71463" lvl="0" indent="-184150">
                    <a:buFont typeface="Wingdings" pitchFamily="2" charset="2"/>
                    <a:buChar char="§"/>
                  </a:pP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Hewan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yang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dapat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solidFill>
                        <a:srgbClr val="008000"/>
                      </a:solidFill>
                      <a:latin typeface="Calibri" pitchFamily="34" charset="0"/>
                      <a:cs typeface="Calibri" pitchFamily="34" charset="0"/>
                    </a:rPr>
                    <a:t>terbang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bergerak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dengan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solidFill>
                        <a:srgbClr val="00B0F0"/>
                      </a:solidFill>
                      <a:latin typeface="Calibri" pitchFamily="34" charset="0"/>
                      <a:cs typeface="Calibri" pitchFamily="34" charset="0"/>
                    </a:rPr>
                    <a:t>sayap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,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misalnya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burung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dan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kupu-kupu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.</a:t>
                  </a:r>
                </a:p>
              </p:txBody>
            </p:sp>
          </p:grpSp>
          <p:pic>
            <p:nvPicPr>
              <p:cNvPr id="2150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929322" y="622473"/>
                <a:ext cx="1018942" cy="1018942"/>
              </a:xfrm>
              <a:prstGeom prst="rect">
                <a:avLst/>
              </a:prstGeom>
              <a:noFill/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5629431" y="1647832"/>
              <a:ext cx="15456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8738" y="2090994"/>
            <a:ext cx="8710980" cy="1077673"/>
            <a:chOff x="218738" y="2090994"/>
            <a:chExt cx="8710980" cy="1077673"/>
          </a:xfrm>
        </p:grpSpPr>
        <p:grpSp>
          <p:nvGrpSpPr>
            <p:cNvPr id="27" name="Group 26"/>
            <p:cNvGrpSpPr/>
            <p:nvPr/>
          </p:nvGrpSpPr>
          <p:grpSpPr>
            <a:xfrm>
              <a:off x="218738" y="2090994"/>
              <a:ext cx="8710980" cy="952128"/>
              <a:chOff x="218738" y="2376746"/>
              <a:chExt cx="8710980" cy="952128"/>
            </a:xfrm>
          </p:grpSpPr>
          <p:sp>
            <p:nvSpPr>
              <p:cNvPr id="24" name="Pentagon 23"/>
              <p:cNvSpPr/>
              <p:nvPr/>
            </p:nvSpPr>
            <p:spPr>
              <a:xfrm flipH="1">
                <a:off x="2629718" y="2428874"/>
                <a:ext cx="6300000" cy="900000"/>
              </a:xfrm>
              <a:prstGeom prst="homePlat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071802" y="2500312"/>
                <a:ext cx="567666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71463" lvl="0" indent="-184150">
                  <a:buFont typeface="Wingdings" pitchFamily="2" charset="2"/>
                  <a:buChar char="§"/>
                </a:pP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Ular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cacing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contoh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hewan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yang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bergerak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dengan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menggunakan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otot</a:t>
                </a:r>
                <a:r>
                  <a:rPr lang="en-US" sz="2000" b="1" dirty="0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perutnya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. </a:t>
                </a: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23" t="22001" r="12131" b="26580"/>
              <a:stretch/>
            </p:blipFill>
            <p:spPr>
              <a:xfrm>
                <a:off x="218738" y="2376746"/>
                <a:ext cx="2070208" cy="909384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084102" y="2922446"/>
              <a:ext cx="15456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PROJECT 2017\4a.st2.p2.3 bu gu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2" b="30422"/>
          <a:stretch>
            <a:fillRect/>
          </a:stretch>
        </p:blipFill>
        <p:spPr bwMode="auto">
          <a:xfrm>
            <a:off x="285720" y="2211710"/>
            <a:ext cx="1935739" cy="25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 Diagonal Corner Rectangle 21"/>
          <p:cNvSpPr/>
          <p:nvPr/>
        </p:nvSpPr>
        <p:spPr>
          <a:xfrm>
            <a:off x="2143108" y="1428742"/>
            <a:ext cx="6000792" cy="3143271"/>
          </a:xfrm>
          <a:prstGeom prst="round2DiagRect">
            <a:avLst/>
          </a:prstGeom>
          <a:solidFill>
            <a:srgbClr val="FDFFEF"/>
          </a:solidFill>
          <a:ln w="3175">
            <a:solidFill>
              <a:schemeClr val="tx1"/>
            </a:solidFill>
            <a:prstDash val="dash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54796" y="1500917"/>
            <a:ext cx="58891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vertebrata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memiliki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rangka</a:t>
            </a:r>
            <a:r>
              <a:rPr lang="en-US" sz="20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dalam</a:t>
            </a:r>
            <a:r>
              <a:rPr lang="en-US" sz="20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endoskeleton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sementara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invertebrata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memiliki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rangka</a:t>
            </a:r>
            <a:r>
              <a:rPr lang="en-US" sz="20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luar</a:t>
            </a:r>
            <a:r>
              <a:rPr lang="en-US" sz="20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b="1" dirty="0" err="1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eksoskeleton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atau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memiliki</a:t>
            </a:r>
            <a:r>
              <a:rPr lang="en-US" sz="20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rangka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54796" y="2838837"/>
            <a:ext cx="58891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Contoh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vertebrata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kuda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ikan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hiu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penyu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elang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ular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3296" y="3578721"/>
            <a:ext cx="58891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2000" b="1" dirty="0" err="1">
                <a:latin typeface="Calibri" pitchFamily="34" charset="0"/>
                <a:cs typeface="Calibri" pitchFamily="34" charset="0"/>
              </a:rPr>
              <a:t>Contoh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invertebrata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nyamuk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bekicot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cacing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5720" y="267494"/>
            <a:ext cx="8429684" cy="1089240"/>
            <a:chOff x="285720" y="267494"/>
            <a:chExt cx="8429684" cy="1089240"/>
          </a:xfrm>
          <a:effectLst/>
        </p:grpSpPr>
        <p:sp>
          <p:nvSpPr>
            <p:cNvPr id="26" name="Folded Corner 25"/>
            <p:cNvSpPr/>
            <p:nvPr/>
          </p:nvSpPr>
          <p:spPr>
            <a:xfrm>
              <a:off x="285720" y="267494"/>
              <a:ext cx="8429684" cy="1089240"/>
            </a:xfrm>
            <a:prstGeom prst="foldedCorner">
              <a:avLst>
                <a:gd name="adj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5720" y="267494"/>
              <a:ext cx="842968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indent="-12700"/>
              <a:r>
                <a:rPr lang="gsw-FR" sz="2000" b="1" dirty="0" smtClean="0">
                  <a:latin typeface="Calibri" pitchFamily="34" charset="0"/>
                  <a:cs typeface="Calibri" pitchFamily="34" charset="0"/>
                </a:rPr>
                <a:t>Berdasarkan ada tidaknya tulang belakang, hewan digolongkan menjadi hewan</a:t>
              </a:r>
              <a:r>
                <a:rPr lang="gsw-FR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vertebrata </a:t>
              </a:r>
              <a:r>
                <a:rPr lang="gsw-FR" sz="2000" b="1" dirty="0" smtClean="0">
                  <a:latin typeface="Calibri" pitchFamily="34" charset="0"/>
                  <a:cs typeface="Calibri" pitchFamily="34" charset="0"/>
                </a:rPr>
                <a:t>(bertulang belakang) dan </a:t>
              </a:r>
              <a:r>
                <a:rPr lang="gsw-FR" sz="2000" b="1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invertebrata</a:t>
              </a:r>
              <a:r>
                <a:rPr lang="gsw-FR" sz="2000" b="1" dirty="0" smtClean="0">
                  <a:latin typeface="Calibri" pitchFamily="34" charset="0"/>
                  <a:cs typeface="Calibri" pitchFamily="34" charset="0"/>
                </a:rPr>
                <a:t> (tidak bertulang belakang).</a:t>
              </a:r>
              <a:endParaRPr lang="gsw-FR" sz="2000" b="1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0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Y:\TRANSIT JOB GAMBAR\Tematik 4E\anak pakai seragam-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491630"/>
            <a:ext cx="2318507" cy="321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ELISA\PPT ESPS\2016\ESPS KURNAS\post it 2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0"/>
          <a:stretch>
            <a:fillRect/>
          </a:stretch>
        </p:blipFill>
        <p:spPr bwMode="auto">
          <a:xfrm flipH="1">
            <a:off x="357158" y="714362"/>
            <a:ext cx="5500726" cy="335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3637" y="1285866"/>
            <a:ext cx="4453357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Alat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pada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vertebrata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dibedakan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alat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aktif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alat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pasif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318" y="2666405"/>
            <a:ext cx="4453357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Alat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aktif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otot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 err="1">
                <a:latin typeface="Calibri" pitchFamily="34" charset="0"/>
                <a:cs typeface="Calibri" pitchFamily="34" charset="0"/>
              </a:rPr>
              <a:t>Alat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pasif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tulang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.</a:t>
            </a:r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28596" y="785800"/>
            <a:ext cx="8215370" cy="3929090"/>
            <a:chOff x="428596" y="785800"/>
            <a:chExt cx="8215370" cy="3929090"/>
          </a:xfrm>
        </p:grpSpPr>
        <p:pic>
          <p:nvPicPr>
            <p:cNvPr id="6" name="Picture 2" descr="Y:\TRANSIT JOB GAMBAR\BUPING B.INDO 4 K 13\iko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25"/>
            <a:stretch>
              <a:fillRect/>
            </a:stretch>
          </p:blipFill>
          <p:spPr bwMode="auto">
            <a:xfrm>
              <a:off x="428596" y="1529630"/>
              <a:ext cx="1911156" cy="3185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Callout 4"/>
            <p:cNvSpPr/>
            <p:nvPr/>
          </p:nvSpPr>
          <p:spPr>
            <a:xfrm flipH="1">
              <a:off x="2143108" y="785800"/>
              <a:ext cx="6500858" cy="1000132"/>
            </a:xfrm>
            <a:prstGeom prst="wedgeEllipseCallout">
              <a:avLst>
                <a:gd name="adj1" fmla="val 51496"/>
                <a:gd name="adj2" fmla="val 8244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928926" y="935170"/>
              <a:ext cx="48577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Organ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atau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alat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manusia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terdiri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CC00"/>
                  </a:solidFill>
                  <a:latin typeface="Calibri" pitchFamily="34" charset="0"/>
                  <a:cs typeface="Calibri" pitchFamily="34" charset="0"/>
                </a:rPr>
                <a:t>alat</a:t>
              </a:r>
              <a:r>
                <a:rPr lang="en-US" sz="2000" b="1" dirty="0" smtClean="0">
                  <a:solidFill>
                    <a:srgbClr val="00CC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CC00"/>
                  </a:solidFill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000" b="1" dirty="0" smtClean="0">
                  <a:solidFill>
                    <a:srgbClr val="00CC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CC00"/>
                  </a:solidFill>
                  <a:latin typeface="Calibri" pitchFamily="34" charset="0"/>
                  <a:cs typeface="Calibri" pitchFamily="34" charset="0"/>
                </a:rPr>
                <a:t>pasif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CC00"/>
                  </a:solidFill>
                  <a:latin typeface="Calibri" pitchFamily="34" charset="0"/>
                  <a:cs typeface="Calibri" pitchFamily="34" charset="0"/>
                </a:rPr>
                <a:t>alat</a:t>
              </a:r>
              <a:r>
                <a:rPr lang="en-US" sz="2000" b="1" dirty="0" smtClean="0">
                  <a:solidFill>
                    <a:srgbClr val="00CC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CC00"/>
                  </a:solidFill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000" b="1" dirty="0" smtClean="0">
                  <a:solidFill>
                    <a:srgbClr val="00CC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CC00"/>
                  </a:solidFill>
                  <a:latin typeface="Calibri" pitchFamily="34" charset="0"/>
                  <a:cs typeface="Calibri" pitchFamily="34" charset="0"/>
                </a:rPr>
                <a:t>aktif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143241" y="2139702"/>
            <a:ext cx="5072097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Alat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pasif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177800" indent="-177800">
              <a:spcAft>
                <a:spcPts val="600"/>
              </a:spcAft>
              <a:buFontTx/>
              <a:buChar char="-"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berupa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tulang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atau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rangka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marL="177800" indent="-177800">
              <a:spcAft>
                <a:spcPts val="600"/>
              </a:spcAft>
              <a:buFontTx/>
              <a:buChar char="-"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bergerak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tanpa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bantuan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dari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otot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3241" y="3291830"/>
            <a:ext cx="4924713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Alat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aktif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177800" indent="-177800">
              <a:spcAft>
                <a:spcPts val="600"/>
              </a:spcAft>
              <a:buFontTx/>
              <a:buChar char="-"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berupa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otot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marL="177800" indent="-177800">
              <a:spcAft>
                <a:spcPts val="600"/>
              </a:spcAft>
              <a:buFontTx/>
              <a:buChar char="-"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dibedaka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menjadi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otot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polos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otot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jantung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otot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lurik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25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29" name="Picture 28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2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6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3.1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Berlin Sans FB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6548</TotalTime>
  <Words>969</Words>
  <Application>Microsoft Office PowerPoint</Application>
  <PresentationFormat>On-screen Show (16:9)</PresentationFormat>
  <Paragraphs>131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 Putri Andini</dc:creator>
  <cp:lastModifiedBy>Hindrina Perdhana Sari</cp:lastModifiedBy>
  <cp:revision>288</cp:revision>
  <cp:lastPrinted>2017-01-26T08:40:59Z</cp:lastPrinted>
  <dcterms:created xsi:type="dcterms:W3CDTF">2016-06-25T05:09:46Z</dcterms:created>
  <dcterms:modified xsi:type="dcterms:W3CDTF">2018-10-01T05:23:17Z</dcterms:modified>
</cp:coreProperties>
</file>