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85" r:id="rId2"/>
    <p:sldId id="277" r:id="rId3"/>
    <p:sldId id="258" r:id="rId4"/>
    <p:sldId id="294" r:id="rId5"/>
    <p:sldId id="295" r:id="rId6"/>
    <p:sldId id="263" r:id="rId7"/>
    <p:sldId id="296" r:id="rId8"/>
    <p:sldId id="297" r:id="rId9"/>
    <p:sldId id="270" r:id="rId10"/>
    <p:sldId id="298" r:id="rId11"/>
    <p:sldId id="299" r:id="rId12"/>
  </p:sldIdLst>
  <p:sldSz cx="9144000" cy="5143500" type="screen16x9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FFFF99"/>
    <a:srgbClr val="000E76"/>
    <a:srgbClr val="B27A16"/>
    <a:srgbClr val="2A58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08" y="10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DB514B-B064-4926-ACC3-6F964488BD71}" type="datetimeFigureOut">
              <a:rPr lang="en-US" smtClean="0"/>
              <a:t>9/29/2020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DBD8FB-6F65-49E5-89B0-0099C4A18C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3940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4F0944-4D6C-4EDC-BA96-84DE2655121C}" type="datetimeFigureOut">
              <a:rPr lang="en-US" smtClean="0"/>
              <a:t>9/29/2020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413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73575"/>
            <a:ext cx="548640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675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39C03D-E893-4454-BECB-BEEA468AEC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61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960420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ELISA\ERLANGGA LISA\2017\TEMPLATE PPT\SD Buping Tematik Terpadu K13N\SD Buping Tematik Terpadu K13N banner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18608"/>
            <a:ext cx="9144000" cy="835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2712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51530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E:\ELISA\ERLANGGA LISA\2017\TEMPLATE PPT\SD Buping Tematik Terpadu K13N\SD Buping Tematik Terpadu K13N bann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18000"/>
            <a:ext cx="9144000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4343400" y="906087"/>
            <a:ext cx="3950119" cy="30469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Media </a:t>
            </a:r>
            <a:r>
              <a:rPr lang="en-US" sz="32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Mengajar</a:t>
            </a:r>
            <a:endParaRPr lang="en-US" sz="3200" b="1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ea typeface="Adobe Gothic Std B" pitchFamily="34" charset="-128"/>
              <a:cs typeface="Calibri" pitchFamily="34" charset="0"/>
            </a:endParaRPr>
          </a:p>
          <a:p>
            <a:pPr algn="ctr"/>
            <a:r>
              <a:rPr lang="en-US" sz="32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Buku</a:t>
            </a:r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Pendamping</a:t>
            </a:r>
            <a:endParaRPr lang="en-US" sz="3200" b="1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ea typeface="Adobe Gothic Std B" pitchFamily="34" charset="-128"/>
              <a:cs typeface="Calibri" pitchFamily="34" charset="0"/>
            </a:endParaRPr>
          </a:p>
          <a:p>
            <a:pPr algn="ctr"/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TEMATIK TERPADU</a:t>
            </a:r>
          </a:p>
          <a:p>
            <a:pPr algn="ctr"/>
            <a:r>
              <a:rPr lang="en-US" sz="3200" b="1" dirty="0">
                <a:solidFill>
                  <a:srgbClr val="009900"/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Pendidikan Pancasila </a:t>
            </a:r>
          </a:p>
          <a:p>
            <a:pPr algn="ctr"/>
            <a:r>
              <a:rPr lang="en-US" sz="3200" b="1" dirty="0">
                <a:solidFill>
                  <a:srgbClr val="009900"/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dan </a:t>
            </a:r>
            <a:r>
              <a:rPr lang="en-US" sz="3200" b="1" dirty="0" err="1">
                <a:solidFill>
                  <a:srgbClr val="009900"/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Kewarganegaraan</a:t>
            </a:r>
            <a:endParaRPr lang="en-US" sz="3200" b="1" dirty="0">
              <a:solidFill>
                <a:srgbClr val="009900"/>
              </a:solidFill>
              <a:latin typeface="Calibri" pitchFamily="34" charset="0"/>
              <a:ea typeface="Adobe Gothic Std B" pitchFamily="34" charset="-128"/>
              <a:cs typeface="Calibri" pitchFamily="34" charset="0"/>
            </a:endParaRPr>
          </a:p>
          <a:p>
            <a:pPr algn="ctr"/>
            <a:r>
              <a:rPr lang="en-US" sz="3200" b="1" dirty="0" err="1">
                <a:solidFill>
                  <a:srgbClr val="009900"/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untuk</a:t>
            </a:r>
            <a:r>
              <a:rPr lang="en-US" sz="3200" b="1" dirty="0">
                <a:solidFill>
                  <a:srgbClr val="009900"/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 SD/MI Kelas V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E219EB9-967B-4627-8B95-E78EFF61B23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776" y="590550"/>
            <a:ext cx="3063961" cy="3864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096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6" presetClass="emph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21043AD-AA6A-4ADF-BA4A-7212AF7885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9141291" cy="51435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D0091A8-D638-4399-856F-C12D0FEA166C}"/>
              </a:ext>
            </a:extLst>
          </p:cNvPr>
          <p:cNvSpPr txBox="1"/>
          <p:nvPr/>
        </p:nvSpPr>
        <p:spPr>
          <a:xfrm>
            <a:off x="4180740" y="590550"/>
            <a:ext cx="4572000" cy="9694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sz="1900" dirty="0" err="1"/>
              <a:t>Keragaman</a:t>
            </a:r>
            <a:r>
              <a:rPr lang="en-ID" sz="1900" dirty="0"/>
              <a:t> </a:t>
            </a:r>
            <a:r>
              <a:rPr lang="en-ID" sz="1900" dirty="0" err="1"/>
              <a:t>suku</a:t>
            </a:r>
            <a:r>
              <a:rPr lang="en-ID" sz="1900" dirty="0"/>
              <a:t> </a:t>
            </a:r>
            <a:r>
              <a:rPr lang="en-ID" sz="1900" dirty="0" err="1"/>
              <a:t>bangsa</a:t>
            </a:r>
            <a:r>
              <a:rPr lang="en-ID" sz="1900" dirty="0"/>
              <a:t>, </a:t>
            </a:r>
            <a:r>
              <a:rPr lang="en-ID" sz="1900" dirty="0" err="1"/>
              <a:t>budaya</a:t>
            </a:r>
            <a:r>
              <a:rPr lang="en-ID" sz="1900" dirty="0"/>
              <a:t>, dan agama </a:t>
            </a:r>
            <a:r>
              <a:rPr lang="en-ID" sz="1900" dirty="0" err="1"/>
              <a:t>merupakan</a:t>
            </a:r>
            <a:r>
              <a:rPr lang="en-ID" sz="1900" dirty="0"/>
              <a:t> </a:t>
            </a:r>
            <a:r>
              <a:rPr lang="en-ID" sz="1900" dirty="0" err="1"/>
              <a:t>ciri</a:t>
            </a:r>
            <a:r>
              <a:rPr lang="en-ID" sz="1900" dirty="0"/>
              <a:t> </a:t>
            </a:r>
            <a:r>
              <a:rPr lang="en-ID" sz="1900" dirty="0" err="1"/>
              <a:t>khas</a:t>
            </a:r>
            <a:r>
              <a:rPr lang="en-ID" sz="1900" dirty="0"/>
              <a:t> </a:t>
            </a:r>
            <a:r>
              <a:rPr lang="en-ID" sz="1900" dirty="0" err="1"/>
              <a:t>bangsa</a:t>
            </a:r>
            <a:r>
              <a:rPr lang="en-ID" sz="1900" dirty="0"/>
              <a:t> Indonesia.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E831CC1-7F56-4F33-BB1A-D09D424E93D8}"/>
              </a:ext>
            </a:extLst>
          </p:cNvPr>
          <p:cNvSpPr txBox="1"/>
          <p:nvPr/>
        </p:nvSpPr>
        <p:spPr>
          <a:xfrm>
            <a:off x="4180740" y="1761009"/>
            <a:ext cx="4572000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sz="1900" dirty="0"/>
              <a:t>Pancasila </a:t>
            </a:r>
            <a:r>
              <a:rPr lang="en-ID" sz="1900" dirty="0" err="1"/>
              <a:t>berfungsi</a:t>
            </a:r>
            <a:r>
              <a:rPr lang="en-ID" sz="1900" dirty="0"/>
              <a:t> </a:t>
            </a:r>
            <a:r>
              <a:rPr lang="en-ID" sz="1900" dirty="0" err="1"/>
              <a:t>sebagai</a:t>
            </a:r>
            <a:r>
              <a:rPr lang="en-ID" sz="1900" dirty="0"/>
              <a:t> </a:t>
            </a:r>
            <a:r>
              <a:rPr lang="en-ID" sz="1900" dirty="0" err="1"/>
              <a:t>identitas</a:t>
            </a:r>
            <a:r>
              <a:rPr lang="en-ID" sz="1900" dirty="0"/>
              <a:t> </a:t>
            </a:r>
            <a:r>
              <a:rPr lang="en-ID" sz="1900" dirty="0" err="1"/>
              <a:t>atau</a:t>
            </a:r>
            <a:r>
              <a:rPr lang="en-ID" sz="1900" dirty="0"/>
              <a:t> </a:t>
            </a:r>
            <a:r>
              <a:rPr lang="en-ID" sz="1900" dirty="0" err="1"/>
              <a:t>kepribadian</a:t>
            </a:r>
            <a:r>
              <a:rPr lang="en-ID" sz="1900" dirty="0"/>
              <a:t> </a:t>
            </a:r>
            <a:r>
              <a:rPr lang="en-ID" sz="1900" dirty="0" err="1"/>
              <a:t>bangsa</a:t>
            </a:r>
            <a:r>
              <a:rPr lang="en-ID" sz="1900" dirty="0"/>
              <a:t> yang </a:t>
            </a:r>
            <a:r>
              <a:rPr lang="en-ID" sz="1900" dirty="0" err="1"/>
              <a:t>mengajarkan</a:t>
            </a:r>
            <a:r>
              <a:rPr lang="en-ID" sz="1900" dirty="0"/>
              <a:t> </a:t>
            </a:r>
            <a:r>
              <a:rPr lang="en-ID" sz="1900" dirty="0" err="1"/>
              <a:t>untuk</a:t>
            </a:r>
            <a:r>
              <a:rPr lang="en-ID" sz="1900" dirty="0"/>
              <a:t> </a:t>
            </a:r>
            <a:r>
              <a:rPr lang="en-ID" sz="1900" dirty="0" err="1"/>
              <a:t>saling</a:t>
            </a:r>
            <a:r>
              <a:rPr lang="en-ID" sz="1900" dirty="0"/>
              <a:t> </a:t>
            </a:r>
            <a:r>
              <a:rPr lang="en-ID" sz="1900" dirty="0" err="1"/>
              <a:t>menghargai</a:t>
            </a:r>
            <a:r>
              <a:rPr lang="en-ID" sz="1900" dirty="0"/>
              <a:t> dan </a:t>
            </a:r>
            <a:r>
              <a:rPr lang="en-ID" sz="1900" dirty="0" err="1"/>
              <a:t>menghormati</a:t>
            </a:r>
            <a:r>
              <a:rPr lang="en-ID" sz="1900" dirty="0"/>
              <a:t> </a:t>
            </a:r>
            <a:r>
              <a:rPr lang="en-ID" sz="1900" dirty="0" err="1"/>
              <a:t>keragaman</a:t>
            </a:r>
            <a:r>
              <a:rPr lang="en-ID" sz="1900" dirty="0"/>
              <a:t> yang </a:t>
            </a:r>
            <a:r>
              <a:rPr lang="en-ID" sz="1900" dirty="0" err="1"/>
              <a:t>ada</a:t>
            </a:r>
            <a:r>
              <a:rPr lang="en-ID" sz="1900" dirty="0"/>
              <a:t>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DE28645-7EB7-4CC8-8547-15BC2AAAF62E}"/>
              </a:ext>
            </a:extLst>
          </p:cNvPr>
          <p:cNvSpPr txBox="1"/>
          <p:nvPr/>
        </p:nvSpPr>
        <p:spPr>
          <a:xfrm>
            <a:off x="4180740" y="3278654"/>
            <a:ext cx="4572000" cy="9694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sz="1900" dirty="0" err="1"/>
              <a:t>Sikap</a:t>
            </a:r>
            <a:r>
              <a:rPr lang="en-ID" sz="1900" dirty="0"/>
              <a:t> </a:t>
            </a:r>
            <a:r>
              <a:rPr lang="en-ID" sz="1900" dirty="0" err="1"/>
              <a:t>saling</a:t>
            </a:r>
            <a:r>
              <a:rPr lang="en-ID" sz="1900" dirty="0"/>
              <a:t> </a:t>
            </a:r>
            <a:r>
              <a:rPr lang="en-ID" sz="1900" dirty="0" err="1"/>
              <a:t>menghormati</a:t>
            </a:r>
            <a:r>
              <a:rPr lang="en-ID" sz="1900" dirty="0"/>
              <a:t> dan </a:t>
            </a:r>
            <a:r>
              <a:rPr lang="en-ID" sz="1900" dirty="0" err="1"/>
              <a:t>menghargai</a:t>
            </a:r>
            <a:r>
              <a:rPr lang="en-ID" sz="1900" dirty="0"/>
              <a:t> </a:t>
            </a:r>
            <a:r>
              <a:rPr lang="en-ID" sz="1900" dirty="0" err="1"/>
              <a:t>keragaman</a:t>
            </a:r>
            <a:r>
              <a:rPr lang="en-ID" sz="1900" dirty="0"/>
              <a:t> </a:t>
            </a:r>
            <a:r>
              <a:rPr lang="en-ID" sz="1900" dirty="0" err="1"/>
              <a:t>adalah</a:t>
            </a:r>
            <a:r>
              <a:rPr lang="en-ID" sz="1900" dirty="0"/>
              <a:t> </a:t>
            </a:r>
            <a:r>
              <a:rPr lang="en-ID" sz="1900" dirty="0" err="1"/>
              <a:t>contoh</a:t>
            </a:r>
            <a:r>
              <a:rPr lang="en-ID" sz="1900" dirty="0"/>
              <a:t> </a:t>
            </a:r>
            <a:r>
              <a:rPr lang="en-ID" sz="1900" dirty="0" err="1"/>
              <a:t>penerapan</a:t>
            </a:r>
            <a:r>
              <a:rPr lang="en-ID" sz="1900" dirty="0"/>
              <a:t> </a:t>
            </a:r>
            <a:r>
              <a:rPr lang="en-ID" sz="1900" dirty="0" err="1"/>
              <a:t>nilai-nilai</a:t>
            </a:r>
            <a:r>
              <a:rPr lang="en-ID" sz="1900" dirty="0"/>
              <a:t> </a:t>
            </a:r>
            <a:r>
              <a:rPr lang="en-ID" sz="1900" dirty="0" err="1"/>
              <a:t>luhur</a:t>
            </a:r>
            <a:r>
              <a:rPr lang="en-ID" sz="1900" dirty="0"/>
              <a:t> Pancasila. 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15501688-43FD-43F0-A311-339587DE61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943" y="518818"/>
            <a:ext cx="3629669" cy="42929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 descr="E:\ELISA\ERLANGGA LISA\2017\TEMPLATE PPT\SD Buping Tematik Terpadu K13N\SD Buping Tematik Terpadu K13N banner.png">
            <a:extLst>
              <a:ext uri="{FF2B5EF4-FFF2-40B4-BE49-F238E27FC236}">
                <a16:creationId xmlns:a16="http://schemas.microsoft.com/office/drawing/2014/main" id="{A2FDE22D-89F0-41D0-9D6C-5FE7DD4A6F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18000"/>
            <a:ext cx="9144000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987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933E9AA-8F02-4501-8BAB-492E312F830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0"/>
            <a:ext cx="3200400" cy="2134666"/>
          </a:xfrm>
          <a:prstGeom prst="teardrop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81D309A-35A6-4F5A-B654-D1D74947EFD3}"/>
              </a:ext>
            </a:extLst>
          </p:cNvPr>
          <p:cNvSpPr txBox="1"/>
          <p:nvPr/>
        </p:nvSpPr>
        <p:spPr>
          <a:xfrm>
            <a:off x="1828800" y="1984757"/>
            <a:ext cx="6019800" cy="27392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AutoNum type="alphaLcPeriod"/>
            </a:pPr>
            <a:r>
              <a:rPr lang="en-ID" dirty="0" err="1"/>
              <a:t>Melestarikan</a:t>
            </a:r>
            <a:r>
              <a:rPr lang="en-ID" dirty="0"/>
              <a:t> </a:t>
            </a:r>
            <a:r>
              <a:rPr lang="en-ID" dirty="0" err="1"/>
              <a:t>budaya</a:t>
            </a:r>
            <a:r>
              <a:rPr lang="en-ID" dirty="0"/>
              <a:t> </a:t>
            </a:r>
            <a:r>
              <a:rPr lang="en-ID" dirty="0" err="1"/>
              <a:t>daerah</a:t>
            </a:r>
            <a:r>
              <a:rPr lang="en-ID" dirty="0"/>
              <a:t>, </a:t>
            </a:r>
            <a:r>
              <a:rPr lang="en-ID" dirty="0" err="1"/>
              <a:t>yaitu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cara</a:t>
            </a:r>
            <a:r>
              <a:rPr lang="en-ID" dirty="0"/>
              <a:t> </a:t>
            </a:r>
            <a:r>
              <a:rPr lang="en-ID" dirty="0" err="1"/>
              <a:t>mempelajari</a:t>
            </a:r>
            <a:r>
              <a:rPr lang="en-ID" dirty="0"/>
              <a:t> </a:t>
            </a:r>
            <a:r>
              <a:rPr lang="en-ID" dirty="0" err="1"/>
              <a:t>budaya</a:t>
            </a:r>
            <a:r>
              <a:rPr lang="en-ID" dirty="0"/>
              <a:t> </a:t>
            </a:r>
            <a:r>
              <a:rPr lang="en-ID" dirty="0" err="1"/>
              <a:t>daerah</a:t>
            </a:r>
            <a:r>
              <a:rPr lang="en-ID" dirty="0"/>
              <a:t> </a:t>
            </a:r>
            <a:r>
              <a:rPr lang="en-ID" dirty="0" err="1"/>
              <a:t>sendiri</a:t>
            </a:r>
            <a:r>
              <a:rPr lang="en-ID" dirty="0"/>
              <a:t> </a:t>
            </a:r>
            <a:r>
              <a:rPr lang="en-ID" dirty="0" err="1"/>
              <a:t>maupun</a:t>
            </a:r>
            <a:r>
              <a:rPr lang="en-ID" dirty="0"/>
              <a:t> </a:t>
            </a:r>
            <a:r>
              <a:rPr lang="en-ID" dirty="0" err="1"/>
              <a:t>budaya</a:t>
            </a:r>
            <a:r>
              <a:rPr lang="en-ID" dirty="0"/>
              <a:t> </a:t>
            </a:r>
            <a:r>
              <a:rPr lang="en-ID" dirty="0" err="1"/>
              <a:t>daerah</a:t>
            </a:r>
            <a:r>
              <a:rPr lang="en-ID" dirty="0"/>
              <a:t> lain. </a:t>
            </a:r>
          </a:p>
          <a:p>
            <a:pPr marL="342900" indent="-342900">
              <a:spcAft>
                <a:spcPts val="600"/>
              </a:spcAft>
              <a:buAutoNum type="alphaLcPeriod"/>
            </a:pPr>
            <a:r>
              <a:rPr lang="en-ID" dirty="0" err="1"/>
              <a:t>Menerapkan</a:t>
            </a:r>
            <a:r>
              <a:rPr lang="en-ID" dirty="0"/>
              <a:t> </a:t>
            </a:r>
            <a:r>
              <a:rPr lang="en-ID" dirty="0" err="1"/>
              <a:t>sikap</a:t>
            </a:r>
            <a:r>
              <a:rPr lang="en-ID" dirty="0"/>
              <a:t> gotong royong, </a:t>
            </a:r>
            <a:r>
              <a:rPr lang="en-ID" dirty="0" err="1"/>
              <a:t>yaitu</a:t>
            </a:r>
            <a:r>
              <a:rPr lang="en-ID" dirty="0"/>
              <a:t> </a:t>
            </a:r>
            <a:r>
              <a:rPr lang="en-ID" dirty="0" err="1"/>
              <a:t>melalui</a:t>
            </a:r>
            <a:r>
              <a:rPr lang="en-ID" dirty="0"/>
              <a:t> </a:t>
            </a:r>
            <a:r>
              <a:rPr lang="en-ID" dirty="0" err="1"/>
              <a:t>kegiatan</a:t>
            </a:r>
            <a:r>
              <a:rPr lang="en-ID" dirty="0"/>
              <a:t> </a:t>
            </a:r>
            <a:r>
              <a:rPr lang="en-ID" dirty="0" err="1"/>
              <a:t>kerja</a:t>
            </a:r>
            <a:r>
              <a:rPr lang="en-ID" dirty="0"/>
              <a:t> </a:t>
            </a:r>
            <a:r>
              <a:rPr lang="en-ID" dirty="0" err="1"/>
              <a:t>bakti</a:t>
            </a:r>
            <a:r>
              <a:rPr lang="en-ID" dirty="0"/>
              <a:t> </a:t>
            </a:r>
            <a:r>
              <a:rPr lang="en-ID" dirty="0" err="1"/>
              <a:t>atau</a:t>
            </a:r>
            <a:r>
              <a:rPr lang="en-ID" dirty="0"/>
              <a:t> </a:t>
            </a:r>
            <a:r>
              <a:rPr lang="en-ID" dirty="0" err="1"/>
              <a:t>mengumpulkan</a:t>
            </a:r>
            <a:r>
              <a:rPr lang="en-ID" dirty="0"/>
              <a:t> </a:t>
            </a:r>
            <a:r>
              <a:rPr lang="en-ID" dirty="0" err="1"/>
              <a:t>sumbangan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tetangga</a:t>
            </a:r>
            <a:r>
              <a:rPr lang="en-ID" dirty="0"/>
              <a:t> yang </a:t>
            </a:r>
            <a:r>
              <a:rPr lang="en-ID" dirty="0" err="1"/>
              <a:t>mengalami</a:t>
            </a:r>
            <a:r>
              <a:rPr lang="en-ID" dirty="0"/>
              <a:t> </a:t>
            </a:r>
            <a:r>
              <a:rPr lang="en-ID" dirty="0" err="1"/>
              <a:t>musibah</a:t>
            </a:r>
            <a:r>
              <a:rPr lang="en-ID" dirty="0"/>
              <a:t>.</a:t>
            </a:r>
          </a:p>
          <a:p>
            <a:pPr marL="342900" indent="-342900">
              <a:spcAft>
                <a:spcPts val="600"/>
              </a:spcAft>
              <a:buAutoNum type="alphaLcPeriod"/>
            </a:pPr>
            <a:r>
              <a:rPr lang="en-ID" dirty="0" err="1"/>
              <a:t>Mengisi</a:t>
            </a:r>
            <a:r>
              <a:rPr lang="en-ID" dirty="0"/>
              <a:t> </a:t>
            </a:r>
            <a:r>
              <a:rPr lang="en-ID" dirty="0" err="1"/>
              <a:t>kemerdekaan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kegiatan</a:t>
            </a:r>
            <a:r>
              <a:rPr lang="en-ID" dirty="0"/>
              <a:t> yang </a:t>
            </a:r>
            <a:r>
              <a:rPr lang="en-ID" dirty="0" err="1"/>
              <a:t>bermanfaat</a:t>
            </a:r>
            <a:r>
              <a:rPr lang="en-ID" dirty="0"/>
              <a:t>, </a:t>
            </a:r>
            <a:r>
              <a:rPr lang="en-ID" dirty="0" err="1"/>
              <a:t>yaitu</a:t>
            </a:r>
            <a:r>
              <a:rPr lang="en-ID" dirty="0"/>
              <a:t> </a:t>
            </a:r>
            <a:r>
              <a:rPr lang="en-ID" dirty="0" err="1"/>
              <a:t>belajar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sungguh-sungguh</a:t>
            </a:r>
            <a:r>
              <a:rPr lang="en-ID" dirty="0"/>
              <a:t> dan </a:t>
            </a:r>
            <a:r>
              <a:rPr lang="en-ID" dirty="0" err="1"/>
              <a:t>mengukir</a:t>
            </a:r>
            <a:r>
              <a:rPr lang="en-ID" dirty="0"/>
              <a:t> </a:t>
            </a:r>
            <a:r>
              <a:rPr lang="en-ID" dirty="0" err="1"/>
              <a:t>prestasi</a:t>
            </a:r>
            <a:r>
              <a:rPr lang="en-ID" dirty="0"/>
              <a:t> di dunia </a:t>
            </a:r>
            <a:r>
              <a:rPr lang="en-ID" dirty="0" err="1"/>
              <a:t>internasional</a:t>
            </a:r>
            <a:r>
              <a:rPr lang="en-ID" dirty="0"/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63C717D-1227-422D-92F3-27F824CA0A09}"/>
              </a:ext>
            </a:extLst>
          </p:cNvPr>
          <p:cNvSpPr txBox="1"/>
          <p:nvPr/>
        </p:nvSpPr>
        <p:spPr>
          <a:xfrm>
            <a:off x="6893980" y="1795083"/>
            <a:ext cx="1299640" cy="200055"/>
          </a:xfrm>
          <a:prstGeom prst="rect">
            <a:avLst/>
          </a:prstGeom>
          <a:solidFill>
            <a:srgbClr val="FFFFFF">
              <a:alpha val="45882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700" dirty="0" err="1"/>
              <a:t>Sumber</a:t>
            </a:r>
            <a:r>
              <a:rPr lang="en-US" sz="700" dirty="0"/>
              <a:t>: shutterstock.com</a:t>
            </a:r>
            <a:endParaRPr lang="en-ID" sz="700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5DB0420-E79B-4E1C-9823-8073435D2AFB}"/>
              </a:ext>
            </a:extLst>
          </p:cNvPr>
          <p:cNvGrpSpPr/>
          <p:nvPr/>
        </p:nvGrpSpPr>
        <p:grpSpPr>
          <a:xfrm>
            <a:off x="-129658" y="-171450"/>
            <a:ext cx="4333258" cy="1653786"/>
            <a:chOff x="-205318" y="392415"/>
            <a:chExt cx="4333258" cy="1653786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45D8C8C4-2F1A-47A3-AEEE-8A8AC79182C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205318" y="392415"/>
              <a:ext cx="4333258" cy="1653786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8E8E8B41-A5D5-4E51-BB56-B2416519DBAF}"/>
                </a:ext>
              </a:extLst>
            </p:cNvPr>
            <p:cNvSpPr txBox="1"/>
            <p:nvPr/>
          </p:nvSpPr>
          <p:spPr>
            <a:xfrm>
              <a:off x="499392" y="767809"/>
              <a:ext cx="3277488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ID" dirty="0" err="1">
                  <a:solidFill>
                    <a:schemeClr val="bg1"/>
                  </a:solidFill>
                </a:rPr>
                <a:t>Bagaimana</a:t>
              </a:r>
              <a:r>
                <a:rPr lang="en-ID" dirty="0">
                  <a:solidFill>
                    <a:schemeClr val="bg1"/>
                  </a:solidFill>
                </a:rPr>
                <a:t> </a:t>
              </a:r>
              <a:r>
                <a:rPr lang="en-ID" dirty="0" err="1">
                  <a:solidFill>
                    <a:schemeClr val="bg1"/>
                  </a:solidFill>
                </a:rPr>
                <a:t>cara</a:t>
              </a:r>
              <a:r>
                <a:rPr lang="en-ID" dirty="0">
                  <a:solidFill>
                    <a:schemeClr val="bg1"/>
                  </a:solidFill>
                </a:rPr>
                <a:t> </a:t>
              </a:r>
              <a:r>
                <a:rPr lang="en-ID" dirty="0" err="1">
                  <a:solidFill>
                    <a:schemeClr val="bg1"/>
                  </a:solidFill>
                </a:rPr>
                <a:t>menyikapi</a:t>
              </a:r>
              <a:r>
                <a:rPr lang="en-ID" dirty="0">
                  <a:solidFill>
                    <a:schemeClr val="bg1"/>
                  </a:solidFill>
                </a:rPr>
                <a:t> </a:t>
              </a:r>
              <a:r>
                <a:rPr lang="en-ID" dirty="0" err="1">
                  <a:solidFill>
                    <a:schemeClr val="bg1"/>
                  </a:solidFill>
                </a:rPr>
                <a:t>keragaman</a:t>
              </a:r>
              <a:r>
                <a:rPr lang="en-ID" dirty="0">
                  <a:solidFill>
                    <a:schemeClr val="bg1"/>
                  </a:solidFill>
                </a:rPr>
                <a:t> </a:t>
              </a:r>
              <a:r>
                <a:rPr lang="en-ID" dirty="0" err="1">
                  <a:solidFill>
                    <a:schemeClr val="bg1"/>
                  </a:solidFill>
                </a:rPr>
                <a:t>budaya</a:t>
              </a:r>
              <a:r>
                <a:rPr lang="en-ID" dirty="0">
                  <a:solidFill>
                    <a:schemeClr val="bg1"/>
                  </a:solidFill>
                </a:rPr>
                <a:t> </a:t>
              </a:r>
              <a:r>
                <a:rPr lang="en-ID" dirty="0" err="1">
                  <a:solidFill>
                    <a:schemeClr val="bg1"/>
                  </a:solidFill>
                </a:rPr>
                <a:t>sesuai</a:t>
              </a:r>
              <a:r>
                <a:rPr lang="en-ID" dirty="0">
                  <a:solidFill>
                    <a:schemeClr val="bg1"/>
                  </a:solidFill>
                </a:rPr>
                <a:t> </a:t>
              </a:r>
              <a:r>
                <a:rPr lang="en-ID" dirty="0" err="1">
                  <a:solidFill>
                    <a:schemeClr val="bg1"/>
                  </a:solidFill>
                </a:rPr>
                <a:t>nilai-nilai</a:t>
              </a:r>
              <a:r>
                <a:rPr lang="en-ID" dirty="0">
                  <a:solidFill>
                    <a:schemeClr val="bg1"/>
                  </a:solidFill>
                </a:rPr>
                <a:t> pada Pancasila?</a:t>
              </a: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4F7BC47A-57A3-4511-9DFB-C1090D7FA4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13" y="1587606"/>
            <a:ext cx="1982794" cy="1817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770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50"/>
                            </p:stCondLst>
                            <p:childTnLst>
                              <p:par>
                                <p:cTn id="28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1943100" y="133350"/>
            <a:ext cx="5257800" cy="4329112"/>
            <a:chOff x="3733489" y="133350"/>
            <a:chExt cx="5257800" cy="4328802"/>
          </a:xfrm>
        </p:grpSpPr>
        <p:sp>
          <p:nvSpPr>
            <p:cNvPr id="3" name="Oval 2"/>
            <p:cNvSpPr/>
            <p:nvPr/>
          </p:nvSpPr>
          <p:spPr>
            <a:xfrm>
              <a:off x="4190689" y="133350"/>
              <a:ext cx="4329113" cy="4328802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078" name="Rectangle 1"/>
            <p:cNvSpPr>
              <a:spLocks noChangeArrowheads="1"/>
            </p:cNvSpPr>
            <p:nvPr/>
          </p:nvSpPr>
          <p:spPr bwMode="auto">
            <a:xfrm>
              <a:off x="4281842" y="1809630"/>
              <a:ext cx="4167187" cy="19388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it-IT" altLang="en-US" sz="4000" b="1" dirty="0">
                  <a:solidFill>
                    <a:srgbClr val="0070C0"/>
                  </a:solidFill>
                  <a:cs typeface="Calibri" pitchFamily="34" charset="0"/>
                </a:rPr>
                <a:t>Peristiwa dalam Kehidupan</a:t>
              </a:r>
            </a:p>
            <a:p>
              <a:pPr algn="ctr"/>
              <a:r>
                <a:rPr lang="it-IT" altLang="en-US" sz="4000" b="1" dirty="0">
                  <a:solidFill>
                    <a:srgbClr val="0070C0"/>
                  </a:solidFill>
                  <a:cs typeface="Calibri" pitchFamily="34" charset="0"/>
                </a:rPr>
                <a:t>  </a:t>
              </a:r>
              <a:endParaRPr lang="en-US" altLang="en-US" sz="4000" b="1" dirty="0">
                <a:solidFill>
                  <a:srgbClr val="0070C0"/>
                </a:solidFill>
                <a:cs typeface="Calibri" pitchFamily="34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733489" y="895295"/>
              <a:ext cx="5257800" cy="707974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000" dirty="0" err="1">
                  <a:solidFill>
                    <a:schemeClr val="accent1">
                      <a:lumMod val="50000"/>
                    </a:schemeClr>
                  </a:solidFill>
                  <a:latin typeface="Arial Rounded MT Bold" pitchFamily="34" charset="0"/>
                </a:rPr>
                <a:t>Tema</a:t>
              </a:r>
              <a:r>
                <a:rPr lang="en-US" sz="4000" dirty="0">
                  <a:solidFill>
                    <a:schemeClr val="accent1">
                      <a:lumMod val="50000"/>
                    </a:schemeClr>
                  </a:solidFill>
                  <a:latin typeface="Arial Rounded MT Bold" pitchFamily="34" charset="0"/>
                </a:rPr>
                <a:t> 7</a:t>
              </a:r>
            </a:p>
          </p:txBody>
        </p:sp>
      </p:grpSp>
      <p:pic>
        <p:nvPicPr>
          <p:cNvPr id="3076" name="Picture 2" descr="E:\ELISA\ERLANGGA LISA\2017\TEMPLATE PPT\SD Buping Tematik Terpadu K13N\SD Buping Tematik Terpadu K13N bann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18000"/>
            <a:ext cx="9144000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9691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D0D65B3A-26F9-41A5-A06D-6F1D676968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9141291" cy="5143500"/>
          </a:xfrm>
          <a:prstGeom prst="rect">
            <a:avLst/>
          </a:prstGeom>
        </p:spPr>
      </p:pic>
      <p:pic>
        <p:nvPicPr>
          <p:cNvPr id="26" name="Picture 2" descr="E:\ELISA\ERLANGGA LISA\2017\TEMPLATE PPT\SD Buping Tematik Terpadu K13N\SD Buping Tematik Terpadu K13N banner.png">
            <a:extLst>
              <a:ext uri="{FF2B5EF4-FFF2-40B4-BE49-F238E27FC236}">
                <a16:creationId xmlns:a16="http://schemas.microsoft.com/office/drawing/2014/main" id="{053CA3CF-9C2F-4B7F-8B0F-F057786B5C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18000"/>
            <a:ext cx="9144000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urved Left Arrow 9">
            <a:extLst>
              <a:ext uri="{FF2B5EF4-FFF2-40B4-BE49-F238E27FC236}">
                <a16:creationId xmlns:a16="http://schemas.microsoft.com/office/drawing/2014/main" id="{AE3DCDB0-6A5D-4CB1-937D-63D73AF7BDDD}"/>
              </a:ext>
            </a:extLst>
          </p:cNvPr>
          <p:cNvSpPr/>
          <p:nvPr/>
        </p:nvSpPr>
        <p:spPr>
          <a:xfrm rot="18351816" flipH="1">
            <a:off x="3456144" y="3688116"/>
            <a:ext cx="460106" cy="862921"/>
          </a:xfrm>
          <a:prstGeom prst="curvedLef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>
              <a:solidFill>
                <a:schemeClr val="tx1"/>
              </a:solidFill>
            </a:endParaRPr>
          </a:p>
        </p:txBody>
      </p:sp>
      <p:sp>
        <p:nvSpPr>
          <p:cNvPr id="3" name="Curved Left Arrow 9">
            <a:extLst>
              <a:ext uri="{FF2B5EF4-FFF2-40B4-BE49-F238E27FC236}">
                <a16:creationId xmlns:a16="http://schemas.microsoft.com/office/drawing/2014/main" id="{725D73A4-89DD-4ECB-BDBD-89EF8C91245C}"/>
              </a:ext>
            </a:extLst>
          </p:cNvPr>
          <p:cNvSpPr/>
          <p:nvPr/>
        </p:nvSpPr>
        <p:spPr>
          <a:xfrm rot="14547087">
            <a:off x="2351928" y="525004"/>
            <a:ext cx="484696" cy="910733"/>
          </a:xfrm>
          <a:prstGeom prst="curvedLef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>
              <a:solidFill>
                <a:schemeClr val="tx1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-1" y="0"/>
            <a:ext cx="5105401" cy="666750"/>
            <a:chOff x="-1" y="0"/>
            <a:chExt cx="5105401" cy="666750"/>
          </a:xfrm>
        </p:grpSpPr>
        <p:pic>
          <p:nvPicPr>
            <p:cNvPr id="12" name="Picture 11" descr="E:\ELISA\PPT ESPS\2016\ESPS edisi kurnas\PERINTILAN ESPS KURNAS\pita label 5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" y="0"/>
              <a:ext cx="5105401" cy="6667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Rectangle 17"/>
            <p:cNvSpPr/>
            <p:nvPr/>
          </p:nvSpPr>
          <p:spPr>
            <a:xfrm>
              <a:off x="228600" y="44904"/>
              <a:ext cx="4724400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200" dirty="0" err="1">
                  <a:solidFill>
                    <a:schemeClr val="bg1"/>
                  </a:solidFill>
                  <a:latin typeface="Arial Rounded MT Bold" pitchFamily="34" charset="0"/>
                </a:rPr>
                <a:t>Materi</a:t>
              </a:r>
              <a:r>
                <a:rPr lang="en-US" sz="3200" dirty="0">
                  <a:solidFill>
                    <a:schemeClr val="bg1"/>
                  </a:solidFill>
                  <a:latin typeface="Arial Rounded MT Bold" pitchFamily="34" charset="0"/>
                </a:rPr>
                <a:t> </a:t>
              </a:r>
              <a:r>
                <a:rPr lang="en-US" sz="3200" dirty="0" err="1">
                  <a:solidFill>
                    <a:schemeClr val="bg1"/>
                  </a:solidFill>
                  <a:latin typeface="Arial Rounded MT Bold" pitchFamily="34" charset="0"/>
                </a:rPr>
                <a:t>Inti</a:t>
              </a:r>
              <a:r>
                <a:rPr lang="en-US" sz="3200" dirty="0">
                  <a:solidFill>
                    <a:schemeClr val="bg1"/>
                  </a:solidFill>
                  <a:latin typeface="Arial Rounded MT Bold" pitchFamily="34" charset="0"/>
                </a:rPr>
                <a:t> </a:t>
              </a:r>
              <a:r>
                <a:rPr lang="en-US" sz="3200" dirty="0" err="1">
                  <a:solidFill>
                    <a:schemeClr val="bg1"/>
                  </a:solidFill>
                  <a:latin typeface="Arial Rounded MT Bold" pitchFamily="34" charset="0"/>
                </a:rPr>
                <a:t>Subtema</a:t>
              </a:r>
              <a:r>
                <a:rPr lang="en-US" sz="3200" dirty="0">
                  <a:solidFill>
                    <a:schemeClr val="bg1"/>
                  </a:solidFill>
                  <a:latin typeface="Arial Rounded MT Bold" pitchFamily="34" charset="0"/>
                </a:rPr>
                <a:t> 1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7779606" y="206636"/>
            <a:ext cx="1143000" cy="417731"/>
            <a:chOff x="7772400" y="57150"/>
            <a:chExt cx="1143000" cy="417731"/>
          </a:xfrm>
        </p:grpSpPr>
        <p:sp>
          <p:nvSpPr>
            <p:cNvPr id="20" name="Rounded Rectangle 19"/>
            <p:cNvSpPr/>
            <p:nvPr/>
          </p:nvSpPr>
          <p:spPr>
            <a:xfrm>
              <a:off x="7772400" y="57150"/>
              <a:ext cx="1143000" cy="417731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7852716" y="81864"/>
              <a:ext cx="9967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KD 3.3</a:t>
              </a: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6B2EFEF9-B0AE-44A7-8499-C2068DA55EC4}"/>
              </a:ext>
            </a:extLst>
          </p:cNvPr>
          <p:cNvSpPr txBox="1"/>
          <p:nvPr/>
        </p:nvSpPr>
        <p:spPr>
          <a:xfrm>
            <a:off x="5306510" y="1046532"/>
            <a:ext cx="3572398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sz="1900" dirty="0" err="1"/>
              <a:t>Bangsa</a:t>
            </a:r>
            <a:r>
              <a:rPr lang="en-ID" sz="1900" dirty="0"/>
              <a:t> Indonesia </a:t>
            </a:r>
            <a:r>
              <a:rPr lang="en-ID" sz="1900" dirty="0" err="1"/>
              <a:t>terdiri</a:t>
            </a:r>
            <a:r>
              <a:rPr lang="en-ID" sz="1900" dirty="0"/>
              <a:t> </a:t>
            </a:r>
            <a:r>
              <a:rPr lang="en-ID" sz="1900" dirty="0" err="1"/>
              <a:t>atas</a:t>
            </a:r>
            <a:r>
              <a:rPr lang="en-ID" sz="1900" dirty="0"/>
              <a:t> </a:t>
            </a:r>
            <a:r>
              <a:rPr lang="en-ID" sz="1900" dirty="0" err="1"/>
              <a:t>berbagai</a:t>
            </a:r>
            <a:r>
              <a:rPr lang="en-ID" sz="1900" dirty="0"/>
              <a:t> </a:t>
            </a:r>
            <a:r>
              <a:rPr lang="en-ID" sz="1900" dirty="0" err="1"/>
              <a:t>suku</a:t>
            </a:r>
            <a:r>
              <a:rPr lang="en-ID" sz="1900" dirty="0"/>
              <a:t> </a:t>
            </a:r>
            <a:r>
              <a:rPr lang="en-ID" sz="1900" dirty="0" err="1"/>
              <a:t>bangsa</a:t>
            </a:r>
            <a:r>
              <a:rPr lang="en-ID" sz="1900" dirty="0"/>
              <a:t> yang </a:t>
            </a:r>
            <a:r>
              <a:rPr lang="en-ID" sz="1900" dirty="0" err="1"/>
              <a:t>tersebar</a:t>
            </a:r>
            <a:r>
              <a:rPr lang="en-ID" sz="1900" dirty="0"/>
              <a:t> </a:t>
            </a:r>
            <a:r>
              <a:rPr lang="en-ID" sz="1900" dirty="0" err="1"/>
              <a:t>dari</a:t>
            </a:r>
            <a:r>
              <a:rPr lang="en-ID" sz="1900" dirty="0"/>
              <a:t> </a:t>
            </a:r>
            <a:r>
              <a:rPr lang="en-ID" sz="1900" dirty="0" err="1"/>
              <a:t>Sabang</a:t>
            </a:r>
            <a:r>
              <a:rPr lang="en-ID" sz="1900" dirty="0"/>
              <a:t> </a:t>
            </a:r>
            <a:r>
              <a:rPr lang="en-ID" sz="1900" dirty="0" err="1"/>
              <a:t>sampai</a:t>
            </a:r>
            <a:r>
              <a:rPr lang="en-ID" sz="1900" dirty="0"/>
              <a:t> Merauke.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A0DDC70-433A-4AF0-9E53-BD82BD2E7F3A}"/>
              </a:ext>
            </a:extLst>
          </p:cNvPr>
          <p:cNvSpPr txBox="1"/>
          <p:nvPr/>
        </p:nvSpPr>
        <p:spPr>
          <a:xfrm>
            <a:off x="4403118" y="2440611"/>
            <a:ext cx="3955194" cy="15542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sz="1900" dirty="0" err="1"/>
              <a:t>Keragaman</a:t>
            </a:r>
            <a:r>
              <a:rPr lang="en-ID" sz="1900" dirty="0"/>
              <a:t> </a:t>
            </a:r>
            <a:r>
              <a:rPr lang="en-ID" sz="1900" dirty="0" err="1"/>
              <a:t>suku</a:t>
            </a:r>
            <a:r>
              <a:rPr lang="en-ID" sz="1900" dirty="0"/>
              <a:t> </a:t>
            </a:r>
            <a:r>
              <a:rPr lang="en-ID" sz="1900" dirty="0" err="1"/>
              <a:t>bangsa</a:t>
            </a:r>
            <a:r>
              <a:rPr lang="en-ID" sz="1900" dirty="0"/>
              <a:t> di Indonesia </a:t>
            </a:r>
            <a:r>
              <a:rPr lang="en-ID" sz="1900" dirty="0" err="1"/>
              <a:t>dapat</a:t>
            </a:r>
            <a:r>
              <a:rPr lang="en-ID" sz="1900" dirty="0"/>
              <a:t> </a:t>
            </a:r>
            <a:r>
              <a:rPr lang="en-ID" sz="1900" dirty="0" err="1"/>
              <a:t>disebabkan</a:t>
            </a:r>
            <a:r>
              <a:rPr lang="en-ID" sz="1900" dirty="0"/>
              <a:t> oleh </a:t>
            </a:r>
            <a:r>
              <a:rPr lang="en-ID" sz="1900" dirty="0" err="1"/>
              <a:t>beberapa</a:t>
            </a:r>
            <a:r>
              <a:rPr lang="en-ID" sz="1900" dirty="0"/>
              <a:t> </a:t>
            </a:r>
            <a:r>
              <a:rPr lang="en-ID" sz="1900" dirty="0" err="1"/>
              <a:t>faktor</a:t>
            </a:r>
            <a:r>
              <a:rPr lang="en-ID" sz="1900" dirty="0"/>
              <a:t>, </a:t>
            </a:r>
            <a:r>
              <a:rPr lang="en-ID" sz="1900" dirty="0" err="1"/>
              <a:t>antara</a:t>
            </a:r>
            <a:r>
              <a:rPr lang="en-ID" sz="1900" dirty="0"/>
              <a:t> lain </a:t>
            </a:r>
            <a:r>
              <a:rPr lang="en-ID" sz="1900" dirty="0" err="1"/>
              <a:t>faktor</a:t>
            </a:r>
            <a:r>
              <a:rPr lang="en-ID" sz="1900" dirty="0"/>
              <a:t> </a:t>
            </a:r>
            <a:r>
              <a:rPr lang="en-ID" sz="1900" dirty="0" err="1"/>
              <a:t>keturunan</a:t>
            </a:r>
            <a:r>
              <a:rPr lang="en-ID" sz="1900" dirty="0"/>
              <a:t>, </a:t>
            </a:r>
            <a:r>
              <a:rPr lang="en-ID" sz="1900" dirty="0" err="1"/>
              <a:t>letak</a:t>
            </a:r>
            <a:r>
              <a:rPr lang="en-ID" sz="1900" dirty="0"/>
              <a:t> </a:t>
            </a:r>
            <a:r>
              <a:rPr lang="en-ID" sz="1900" dirty="0" err="1"/>
              <a:t>geografis</a:t>
            </a:r>
            <a:r>
              <a:rPr lang="en-ID" sz="1900" dirty="0"/>
              <a:t>, dan </a:t>
            </a:r>
            <a:r>
              <a:rPr lang="en-ID" sz="1900" dirty="0" err="1"/>
              <a:t>pengaruh</a:t>
            </a:r>
            <a:r>
              <a:rPr lang="en-ID" sz="1900" dirty="0"/>
              <a:t> </a:t>
            </a:r>
            <a:r>
              <a:rPr lang="en-ID" sz="1900" dirty="0" err="1"/>
              <a:t>budaya</a:t>
            </a:r>
            <a:r>
              <a:rPr lang="en-ID" sz="1900" dirty="0"/>
              <a:t> </a:t>
            </a:r>
            <a:r>
              <a:rPr lang="en-ID" sz="1900" dirty="0" err="1"/>
              <a:t>dari</a:t>
            </a:r>
            <a:r>
              <a:rPr lang="en-ID" sz="1900" dirty="0"/>
              <a:t> </a:t>
            </a:r>
            <a:r>
              <a:rPr lang="en-ID" sz="1900" dirty="0" err="1"/>
              <a:t>bangsa</a:t>
            </a:r>
            <a:r>
              <a:rPr lang="en-ID" sz="1900" dirty="0"/>
              <a:t> lain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3388713-3A81-471F-BD7C-239F371136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0" b="7974"/>
          <a:stretch/>
        </p:blipFill>
        <p:spPr bwMode="auto">
          <a:xfrm>
            <a:off x="237067" y="953112"/>
            <a:ext cx="2833885" cy="1930584"/>
          </a:xfrm>
          <a:prstGeom prst="ellipse">
            <a:avLst/>
          </a:prstGeom>
          <a:ln w="63500" cap="rnd">
            <a:solidFill>
              <a:schemeClr val="accent1">
                <a:lumMod val="5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D00BBAC-3F3A-482E-81FA-CC2F53B83FBC}"/>
              </a:ext>
            </a:extLst>
          </p:cNvPr>
          <p:cNvSpPr txBox="1"/>
          <p:nvPr/>
        </p:nvSpPr>
        <p:spPr>
          <a:xfrm>
            <a:off x="1292171" y="2240556"/>
            <a:ext cx="1572564" cy="200055"/>
          </a:xfrm>
          <a:prstGeom prst="rect">
            <a:avLst/>
          </a:prstGeom>
          <a:solidFill>
            <a:srgbClr val="FFFFFF">
              <a:alpha val="45882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700" dirty="0" err="1"/>
              <a:t>Sumber</a:t>
            </a:r>
            <a:r>
              <a:rPr lang="en-US" sz="700" dirty="0"/>
              <a:t>: commons.wikimedia.org</a:t>
            </a:r>
            <a:endParaRPr lang="en-ID" sz="7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88DCCFB-3453-4BEE-9077-4B345BEDE7C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244" y="2563989"/>
            <a:ext cx="2770909" cy="1839884"/>
          </a:xfrm>
          <a:prstGeom prst="ellipse">
            <a:avLst/>
          </a:prstGeom>
          <a:ln w="63500" cap="rnd">
            <a:solidFill>
              <a:schemeClr val="accent2">
                <a:lumMod val="5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D6C4118-5375-4CA8-849C-2011E51001B2}"/>
              </a:ext>
            </a:extLst>
          </p:cNvPr>
          <p:cNvSpPr txBox="1"/>
          <p:nvPr/>
        </p:nvSpPr>
        <p:spPr>
          <a:xfrm>
            <a:off x="1790471" y="4019550"/>
            <a:ext cx="1299640" cy="200055"/>
          </a:xfrm>
          <a:prstGeom prst="rect">
            <a:avLst/>
          </a:prstGeom>
          <a:solidFill>
            <a:srgbClr val="FFFFFF">
              <a:alpha val="45882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700" dirty="0" err="1"/>
              <a:t>Sumber</a:t>
            </a:r>
            <a:r>
              <a:rPr lang="en-US" sz="700" dirty="0"/>
              <a:t>: shutterstock.com</a:t>
            </a:r>
            <a:endParaRPr lang="en-ID" sz="700" dirty="0"/>
          </a:p>
        </p:txBody>
      </p:sp>
      <p:sp>
        <p:nvSpPr>
          <p:cNvPr id="8" name="Freeform: Shape 32">
            <a:extLst>
              <a:ext uri="{FF2B5EF4-FFF2-40B4-BE49-F238E27FC236}">
                <a16:creationId xmlns:a16="http://schemas.microsoft.com/office/drawing/2014/main" id="{C66424CD-5B68-4367-83FB-F3A24B9434F6}"/>
              </a:ext>
            </a:extLst>
          </p:cNvPr>
          <p:cNvSpPr/>
          <p:nvPr/>
        </p:nvSpPr>
        <p:spPr>
          <a:xfrm>
            <a:off x="2982547" y="1084922"/>
            <a:ext cx="1284654" cy="455197"/>
          </a:xfrm>
          <a:custGeom>
            <a:avLst/>
            <a:gdLst>
              <a:gd name="connsiteX0" fmla="*/ 46633 w 2683908"/>
              <a:gd name="connsiteY0" fmla="*/ 8814 h 345741"/>
              <a:gd name="connsiteX1" fmla="*/ 642056 w 2683908"/>
              <a:gd name="connsiteY1" fmla="*/ 19446 h 345741"/>
              <a:gd name="connsiteX2" fmla="*/ 2077452 w 2683908"/>
              <a:gd name="connsiteY2" fmla="*/ 8814 h 345741"/>
              <a:gd name="connsiteX3" fmla="*/ 2577182 w 2683908"/>
              <a:gd name="connsiteY3" fmla="*/ 72609 h 345741"/>
              <a:gd name="connsiteX4" fmla="*/ 2577182 w 2683908"/>
              <a:gd name="connsiteY4" fmla="*/ 295893 h 345741"/>
              <a:gd name="connsiteX5" fmla="*/ 1428866 w 2683908"/>
              <a:gd name="connsiteY5" fmla="*/ 338423 h 345741"/>
              <a:gd name="connsiteX6" fmla="*/ 312447 w 2683908"/>
              <a:gd name="connsiteY6" fmla="*/ 327791 h 345741"/>
              <a:gd name="connsiteX7" fmla="*/ 67898 w 2683908"/>
              <a:gd name="connsiteY7" fmla="*/ 168302 h 345741"/>
              <a:gd name="connsiteX8" fmla="*/ 46633 w 2683908"/>
              <a:gd name="connsiteY8" fmla="*/ 8814 h 345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83908" h="345741">
                <a:moveTo>
                  <a:pt x="46633" y="8814"/>
                </a:moveTo>
                <a:cubicBezTo>
                  <a:pt x="142326" y="-15995"/>
                  <a:pt x="642056" y="19446"/>
                  <a:pt x="642056" y="19446"/>
                </a:cubicBezTo>
                <a:cubicBezTo>
                  <a:pt x="980526" y="19446"/>
                  <a:pt x="1754931" y="-47"/>
                  <a:pt x="2077452" y="8814"/>
                </a:cubicBezTo>
                <a:cubicBezTo>
                  <a:pt x="2399973" y="17675"/>
                  <a:pt x="2493894" y="24763"/>
                  <a:pt x="2577182" y="72609"/>
                </a:cubicBezTo>
                <a:cubicBezTo>
                  <a:pt x="2660470" y="120455"/>
                  <a:pt x="2768568" y="251591"/>
                  <a:pt x="2577182" y="295893"/>
                </a:cubicBezTo>
                <a:cubicBezTo>
                  <a:pt x="2385796" y="340195"/>
                  <a:pt x="1428866" y="338423"/>
                  <a:pt x="1428866" y="338423"/>
                </a:cubicBezTo>
                <a:cubicBezTo>
                  <a:pt x="1051410" y="343739"/>
                  <a:pt x="539275" y="356145"/>
                  <a:pt x="312447" y="327791"/>
                </a:cubicBezTo>
                <a:cubicBezTo>
                  <a:pt x="85619" y="299438"/>
                  <a:pt x="110428" y="221465"/>
                  <a:pt x="67898" y="168302"/>
                </a:cubicBezTo>
                <a:cubicBezTo>
                  <a:pt x="25368" y="115139"/>
                  <a:pt x="-49060" y="33623"/>
                  <a:pt x="46633" y="8814"/>
                </a:cubicBezTo>
                <a:close/>
              </a:path>
            </a:pathLst>
          </a:cu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err="1"/>
              <a:t>Suku</a:t>
            </a:r>
            <a:r>
              <a:rPr lang="en-US" sz="1600" dirty="0"/>
              <a:t> Bali</a:t>
            </a:r>
            <a:endParaRPr lang="id-ID" sz="1600" dirty="0"/>
          </a:p>
        </p:txBody>
      </p:sp>
      <p:sp>
        <p:nvSpPr>
          <p:cNvPr id="9" name="Freeform: Shape 32">
            <a:extLst>
              <a:ext uri="{FF2B5EF4-FFF2-40B4-BE49-F238E27FC236}">
                <a16:creationId xmlns:a16="http://schemas.microsoft.com/office/drawing/2014/main" id="{F4AF7E9F-7A9F-4296-8303-044F14FE3CC0}"/>
              </a:ext>
            </a:extLst>
          </p:cNvPr>
          <p:cNvSpPr/>
          <p:nvPr/>
        </p:nvSpPr>
        <p:spPr>
          <a:xfrm>
            <a:off x="4170637" y="4091630"/>
            <a:ext cx="1284654" cy="455197"/>
          </a:xfrm>
          <a:custGeom>
            <a:avLst/>
            <a:gdLst>
              <a:gd name="connsiteX0" fmla="*/ 46633 w 2683908"/>
              <a:gd name="connsiteY0" fmla="*/ 8814 h 345741"/>
              <a:gd name="connsiteX1" fmla="*/ 642056 w 2683908"/>
              <a:gd name="connsiteY1" fmla="*/ 19446 h 345741"/>
              <a:gd name="connsiteX2" fmla="*/ 2077452 w 2683908"/>
              <a:gd name="connsiteY2" fmla="*/ 8814 h 345741"/>
              <a:gd name="connsiteX3" fmla="*/ 2577182 w 2683908"/>
              <a:gd name="connsiteY3" fmla="*/ 72609 h 345741"/>
              <a:gd name="connsiteX4" fmla="*/ 2577182 w 2683908"/>
              <a:gd name="connsiteY4" fmla="*/ 295893 h 345741"/>
              <a:gd name="connsiteX5" fmla="*/ 1428866 w 2683908"/>
              <a:gd name="connsiteY5" fmla="*/ 338423 h 345741"/>
              <a:gd name="connsiteX6" fmla="*/ 312447 w 2683908"/>
              <a:gd name="connsiteY6" fmla="*/ 327791 h 345741"/>
              <a:gd name="connsiteX7" fmla="*/ 67898 w 2683908"/>
              <a:gd name="connsiteY7" fmla="*/ 168302 h 345741"/>
              <a:gd name="connsiteX8" fmla="*/ 46633 w 2683908"/>
              <a:gd name="connsiteY8" fmla="*/ 8814 h 345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83908" h="345741">
                <a:moveTo>
                  <a:pt x="46633" y="8814"/>
                </a:moveTo>
                <a:cubicBezTo>
                  <a:pt x="142326" y="-15995"/>
                  <a:pt x="642056" y="19446"/>
                  <a:pt x="642056" y="19446"/>
                </a:cubicBezTo>
                <a:cubicBezTo>
                  <a:pt x="980526" y="19446"/>
                  <a:pt x="1754931" y="-47"/>
                  <a:pt x="2077452" y="8814"/>
                </a:cubicBezTo>
                <a:cubicBezTo>
                  <a:pt x="2399973" y="17675"/>
                  <a:pt x="2493894" y="24763"/>
                  <a:pt x="2577182" y="72609"/>
                </a:cubicBezTo>
                <a:cubicBezTo>
                  <a:pt x="2660470" y="120455"/>
                  <a:pt x="2768568" y="251591"/>
                  <a:pt x="2577182" y="295893"/>
                </a:cubicBezTo>
                <a:cubicBezTo>
                  <a:pt x="2385796" y="340195"/>
                  <a:pt x="1428866" y="338423"/>
                  <a:pt x="1428866" y="338423"/>
                </a:cubicBezTo>
                <a:cubicBezTo>
                  <a:pt x="1051410" y="343739"/>
                  <a:pt x="539275" y="356145"/>
                  <a:pt x="312447" y="327791"/>
                </a:cubicBezTo>
                <a:cubicBezTo>
                  <a:pt x="85619" y="299438"/>
                  <a:pt x="110428" y="221465"/>
                  <a:pt x="67898" y="168302"/>
                </a:cubicBezTo>
                <a:cubicBezTo>
                  <a:pt x="25368" y="115139"/>
                  <a:pt x="-49060" y="33623"/>
                  <a:pt x="46633" y="8814"/>
                </a:cubicBezTo>
                <a:close/>
              </a:path>
            </a:pathLst>
          </a:cu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err="1"/>
              <a:t>Suku</a:t>
            </a:r>
            <a:r>
              <a:rPr lang="en-US" sz="1600" dirty="0"/>
              <a:t> Dayak</a:t>
            </a:r>
            <a:endParaRPr lang="id-ID" sz="1600" dirty="0"/>
          </a:p>
        </p:txBody>
      </p:sp>
    </p:spTree>
    <p:extLst>
      <p:ext uri="{BB962C8B-B14F-4D97-AF65-F5344CB8AC3E}">
        <p14:creationId xmlns:p14="http://schemas.microsoft.com/office/powerpoint/2010/main" val="1131658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75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75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 animBg="1"/>
      <p:bldP spid="13" grpId="0"/>
      <p:bldP spid="16" grpId="0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9BFE11CB-4B25-45E3-B5F6-B75B8388BBDD}"/>
              </a:ext>
            </a:extLst>
          </p:cNvPr>
          <p:cNvGrpSpPr/>
          <p:nvPr/>
        </p:nvGrpSpPr>
        <p:grpSpPr>
          <a:xfrm>
            <a:off x="1649754" y="3752584"/>
            <a:ext cx="3428999" cy="865224"/>
            <a:chOff x="1649754" y="3752584"/>
            <a:chExt cx="3428999" cy="865224"/>
          </a:xfrm>
        </p:grpSpPr>
        <p:sp>
          <p:nvSpPr>
            <p:cNvPr id="12" name="Flowchart: Process 11">
              <a:extLst>
                <a:ext uri="{FF2B5EF4-FFF2-40B4-BE49-F238E27FC236}">
                  <a16:creationId xmlns:a16="http://schemas.microsoft.com/office/drawing/2014/main" id="{D2E615B8-94B2-44E7-9D50-9406BA3E84B0}"/>
                </a:ext>
              </a:extLst>
            </p:cNvPr>
            <p:cNvSpPr/>
            <p:nvPr/>
          </p:nvSpPr>
          <p:spPr>
            <a:xfrm>
              <a:off x="1649754" y="3752584"/>
              <a:ext cx="3428999" cy="865224"/>
            </a:xfrm>
            <a:prstGeom prst="flowChartProcess">
              <a:avLst/>
            </a:prstGeom>
            <a:solidFill>
              <a:schemeClr val="bg1"/>
            </a:solidFill>
            <a:ln w="19050"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9431FCD6-8561-4E81-8449-A6B8D383C9ED}"/>
                </a:ext>
              </a:extLst>
            </p:cNvPr>
            <p:cNvSpPr txBox="1"/>
            <p:nvPr/>
          </p:nvSpPr>
          <p:spPr>
            <a:xfrm>
              <a:off x="1828800" y="3877419"/>
              <a:ext cx="2743200" cy="61555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ID" sz="1700" dirty="0" err="1"/>
                <a:t>Budaya</a:t>
              </a:r>
              <a:r>
                <a:rPr lang="en-ID" sz="1700" dirty="0"/>
                <a:t> </a:t>
              </a:r>
              <a:r>
                <a:rPr lang="en-ID" sz="1700" dirty="0" err="1"/>
                <a:t>menyambut</a:t>
              </a:r>
              <a:r>
                <a:rPr lang="en-ID" sz="1700" dirty="0"/>
                <a:t> </a:t>
              </a:r>
              <a:r>
                <a:rPr lang="en-ID" sz="1700" dirty="0" err="1"/>
                <a:t>tamu</a:t>
              </a:r>
              <a:r>
                <a:rPr lang="en-ID" sz="1700" dirty="0"/>
                <a:t> di Minangkabau.</a:t>
              </a:r>
            </a:p>
          </p:txBody>
        </p:sp>
      </p:grpSp>
      <p:pic>
        <p:nvPicPr>
          <p:cNvPr id="2050" name="Picture 2">
            <a:extLst>
              <a:ext uri="{FF2B5EF4-FFF2-40B4-BE49-F238E27FC236}">
                <a16:creationId xmlns:a16="http://schemas.microsoft.com/office/drawing/2014/main" id="{5569CC96-5DE1-4C14-8028-3FCE3D135A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80"/>
          <a:stretch/>
        </p:blipFill>
        <p:spPr bwMode="auto">
          <a:xfrm>
            <a:off x="4432893" y="0"/>
            <a:ext cx="5966373" cy="4781550"/>
          </a:xfrm>
          <a:prstGeom prst="flowChartInputOutpu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5E0AC335-922D-4F6C-9E64-D10A9A7BC8FE}"/>
              </a:ext>
            </a:extLst>
          </p:cNvPr>
          <p:cNvGrpSpPr/>
          <p:nvPr/>
        </p:nvGrpSpPr>
        <p:grpSpPr>
          <a:xfrm>
            <a:off x="312860" y="242402"/>
            <a:ext cx="4323542" cy="3267780"/>
            <a:chOff x="312860" y="242402"/>
            <a:chExt cx="4323542" cy="3267780"/>
          </a:xfrm>
        </p:grpSpPr>
        <p:pic>
          <p:nvPicPr>
            <p:cNvPr id="16" name="Picture 4" descr="D:\PR INA\Printilan ppt\Picture11.png">
              <a:extLst>
                <a:ext uri="{FF2B5EF4-FFF2-40B4-BE49-F238E27FC236}">
                  <a16:creationId xmlns:a16="http://schemas.microsoft.com/office/drawing/2014/main" id="{B342CDEC-8DFB-4E7A-9EB5-C86FB5BE3A7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860" y="242402"/>
              <a:ext cx="4323542" cy="32677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8A62A0A-BD08-4ECA-B95A-0575FD91BE34}"/>
                </a:ext>
              </a:extLst>
            </p:cNvPr>
            <p:cNvSpPr txBox="1"/>
            <p:nvPr/>
          </p:nvSpPr>
          <p:spPr>
            <a:xfrm>
              <a:off x="696270" y="561022"/>
              <a:ext cx="3683000" cy="147732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ID" dirty="0">
                  <a:solidFill>
                    <a:schemeClr val="bg1"/>
                  </a:solidFill>
                </a:rPr>
                <a:t>Bahasa, </a:t>
              </a:r>
              <a:r>
                <a:rPr lang="en-ID" dirty="0" err="1">
                  <a:solidFill>
                    <a:schemeClr val="bg1"/>
                  </a:solidFill>
                </a:rPr>
                <a:t>adat</a:t>
              </a:r>
              <a:r>
                <a:rPr lang="en-ID" dirty="0">
                  <a:solidFill>
                    <a:schemeClr val="bg1"/>
                  </a:solidFill>
                </a:rPr>
                <a:t> </a:t>
              </a:r>
              <a:r>
                <a:rPr lang="en-ID" dirty="0" err="1">
                  <a:solidFill>
                    <a:schemeClr val="bg1"/>
                  </a:solidFill>
                </a:rPr>
                <a:t>istiadat</a:t>
              </a:r>
              <a:r>
                <a:rPr lang="en-ID" dirty="0">
                  <a:solidFill>
                    <a:schemeClr val="bg1"/>
                  </a:solidFill>
                </a:rPr>
                <a:t>, dan </a:t>
              </a:r>
              <a:r>
                <a:rPr lang="en-ID" dirty="0" err="1">
                  <a:solidFill>
                    <a:schemeClr val="bg1"/>
                  </a:solidFill>
                </a:rPr>
                <a:t>sistem</a:t>
              </a:r>
              <a:r>
                <a:rPr lang="en-ID" dirty="0">
                  <a:solidFill>
                    <a:schemeClr val="bg1"/>
                  </a:solidFill>
                </a:rPr>
                <a:t> </a:t>
              </a:r>
              <a:r>
                <a:rPr lang="en-ID" dirty="0" err="1">
                  <a:solidFill>
                    <a:schemeClr val="bg1"/>
                  </a:solidFill>
                </a:rPr>
                <a:t>kekerabatan</a:t>
              </a:r>
              <a:r>
                <a:rPr lang="en-ID" dirty="0">
                  <a:solidFill>
                    <a:schemeClr val="bg1"/>
                  </a:solidFill>
                </a:rPr>
                <a:t> </a:t>
              </a:r>
              <a:r>
                <a:rPr lang="en-ID" dirty="0" err="1">
                  <a:solidFill>
                    <a:schemeClr val="bg1"/>
                  </a:solidFill>
                </a:rPr>
                <a:t>adalah</a:t>
              </a:r>
              <a:r>
                <a:rPr lang="en-ID" dirty="0">
                  <a:solidFill>
                    <a:schemeClr val="bg1"/>
                  </a:solidFill>
                </a:rPr>
                <a:t> </a:t>
              </a:r>
              <a:r>
                <a:rPr lang="en-ID" dirty="0" err="1">
                  <a:solidFill>
                    <a:schemeClr val="bg1"/>
                  </a:solidFill>
                </a:rPr>
                <a:t>bentuk-bentuk</a:t>
              </a:r>
              <a:r>
                <a:rPr lang="en-ID" dirty="0">
                  <a:solidFill>
                    <a:schemeClr val="bg1"/>
                  </a:solidFill>
                </a:rPr>
                <a:t> </a:t>
              </a:r>
              <a:r>
                <a:rPr lang="en-ID" dirty="0" err="1">
                  <a:solidFill>
                    <a:schemeClr val="bg1"/>
                  </a:solidFill>
                </a:rPr>
                <a:t>budaya</a:t>
              </a:r>
              <a:r>
                <a:rPr lang="en-ID" dirty="0">
                  <a:solidFill>
                    <a:schemeClr val="bg1"/>
                  </a:solidFill>
                </a:rPr>
                <a:t> yang </a:t>
              </a:r>
              <a:r>
                <a:rPr lang="en-ID" dirty="0" err="1">
                  <a:solidFill>
                    <a:schemeClr val="bg1"/>
                  </a:solidFill>
                </a:rPr>
                <a:t>menjadi</a:t>
              </a:r>
              <a:r>
                <a:rPr lang="en-ID" dirty="0">
                  <a:solidFill>
                    <a:schemeClr val="bg1"/>
                  </a:solidFill>
                </a:rPr>
                <a:t> </a:t>
              </a:r>
              <a:r>
                <a:rPr lang="en-ID" dirty="0" err="1">
                  <a:solidFill>
                    <a:schemeClr val="bg1"/>
                  </a:solidFill>
                </a:rPr>
                <a:t>kekayaan</a:t>
              </a:r>
              <a:r>
                <a:rPr lang="en-ID" dirty="0">
                  <a:solidFill>
                    <a:schemeClr val="bg1"/>
                  </a:solidFill>
                </a:rPr>
                <a:t> </a:t>
              </a:r>
              <a:r>
                <a:rPr lang="en-ID" dirty="0" err="1">
                  <a:solidFill>
                    <a:schemeClr val="bg1"/>
                  </a:solidFill>
                </a:rPr>
                <a:t>tak</a:t>
              </a:r>
              <a:r>
                <a:rPr lang="en-ID" dirty="0">
                  <a:solidFill>
                    <a:schemeClr val="bg1"/>
                  </a:solidFill>
                </a:rPr>
                <a:t> </a:t>
              </a:r>
              <a:r>
                <a:rPr lang="en-ID" dirty="0" err="1">
                  <a:solidFill>
                    <a:schemeClr val="bg1"/>
                  </a:solidFill>
                </a:rPr>
                <a:t>ternilai</a:t>
              </a:r>
              <a:r>
                <a:rPr lang="en-ID" dirty="0">
                  <a:solidFill>
                    <a:schemeClr val="bg1"/>
                  </a:solidFill>
                </a:rPr>
                <a:t> </a:t>
              </a:r>
              <a:r>
                <a:rPr lang="en-ID" dirty="0" err="1">
                  <a:solidFill>
                    <a:schemeClr val="bg1"/>
                  </a:solidFill>
                </a:rPr>
                <a:t>bagi</a:t>
              </a:r>
              <a:r>
                <a:rPr lang="en-ID" dirty="0">
                  <a:solidFill>
                    <a:schemeClr val="bg1"/>
                  </a:solidFill>
                </a:rPr>
                <a:t> </a:t>
              </a:r>
              <a:r>
                <a:rPr lang="en-ID" dirty="0" err="1">
                  <a:solidFill>
                    <a:schemeClr val="bg1"/>
                  </a:solidFill>
                </a:rPr>
                <a:t>bangsa</a:t>
              </a:r>
              <a:r>
                <a:rPr lang="en-ID" dirty="0">
                  <a:solidFill>
                    <a:schemeClr val="bg1"/>
                  </a:solidFill>
                </a:rPr>
                <a:t> </a:t>
              </a:r>
              <a:r>
                <a:rPr lang="en-ID" dirty="0" err="1">
                  <a:solidFill>
                    <a:schemeClr val="bg1"/>
                  </a:solidFill>
                </a:rPr>
                <a:t>kita</a:t>
              </a:r>
              <a:r>
                <a:rPr lang="en-ID" dirty="0">
                  <a:solidFill>
                    <a:schemeClr val="bg1"/>
                  </a:solidFill>
                </a:rPr>
                <a:t>. 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937FD561-DA2B-4261-9AA6-22D07581234B}"/>
              </a:ext>
            </a:extLst>
          </p:cNvPr>
          <p:cNvSpPr txBox="1"/>
          <p:nvPr/>
        </p:nvSpPr>
        <p:spPr>
          <a:xfrm>
            <a:off x="696270" y="2190750"/>
            <a:ext cx="3429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dirty="0">
                <a:solidFill>
                  <a:schemeClr val="bg1"/>
                </a:solidFill>
              </a:rPr>
              <a:t>Oleh </a:t>
            </a:r>
            <a:r>
              <a:rPr lang="en-ID" dirty="0" err="1">
                <a:solidFill>
                  <a:schemeClr val="bg1"/>
                </a:solidFill>
              </a:rPr>
              <a:t>karena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itu</a:t>
            </a:r>
            <a:r>
              <a:rPr lang="en-ID" dirty="0">
                <a:solidFill>
                  <a:schemeClr val="bg1"/>
                </a:solidFill>
              </a:rPr>
              <a:t>, </a:t>
            </a:r>
            <a:r>
              <a:rPr lang="en-ID" dirty="0" err="1">
                <a:solidFill>
                  <a:schemeClr val="bg1"/>
                </a:solidFill>
              </a:rPr>
              <a:t>budaya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daerah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harus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terus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dilestarikan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bersama-sama</a:t>
            </a:r>
            <a:r>
              <a:rPr lang="en-ID" dirty="0">
                <a:solidFill>
                  <a:schemeClr val="bg1"/>
                </a:solidFill>
              </a:rPr>
              <a:t>. </a:t>
            </a:r>
          </a:p>
        </p:txBody>
      </p:sp>
      <p:sp>
        <p:nvSpPr>
          <p:cNvPr id="3" name="TextBox 23">
            <a:extLst>
              <a:ext uri="{FF2B5EF4-FFF2-40B4-BE49-F238E27FC236}">
                <a16:creationId xmlns:a16="http://schemas.microsoft.com/office/drawing/2014/main" id="{5C774659-5472-4FF7-8E9F-5CDF6F569C58}"/>
              </a:ext>
            </a:extLst>
          </p:cNvPr>
          <p:cNvSpPr txBox="1"/>
          <p:nvPr/>
        </p:nvSpPr>
        <p:spPr>
          <a:xfrm>
            <a:off x="4636402" y="4390236"/>
            <a:ext cx="1499947" cy="200055"/>
          </a:xfrm>
          <a:prstGeom prst="rect">
            <a:avLst/>
          </a:prstGeom>
          <a:solidFill>
            <a:srgbClr val="FFFFFF">
              <a:alpha val="41176"/>
            </a:srgb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00" dirty="0" err="1"/>
              <a:t>Sumber</a:t>
            </a:r>
            <a:r>
              <a:rPr lang="en-US" sz="700" dirty="0"/>
              <a:t>: commons.wikimedia.org</a:t>
            </a:r>
            <a:endParaRPr lang="en-ID" sz="700" dirty="0"/>
          </a:p>
        </p:txBody>
      </p:sp>
      <p:pic>
        <p:nvPicPr>
          <p:cNvPr id="6" name="Picture 2" descr="E:\ELISA\ERLANGGA LISA\2017\TEMPLATE PPT\SD Buping Tematik Terpadu K13N\SD Buping Tematik Terpadu K13N banner.png">
            <a:extLst>
              <a:ext uri="{FF2B5EF4-FFF2-40B4-BE49-F238E27FC236}">
                <a16:creationId xmlns:a16="http://schemas.microsoft.com/office/drawing/2014/main" id="{37A8B209-D6F1-4D4E-A3E4-95977D2BB3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18000"/>
            <a:ext cx="9144000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3214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20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A8507501-BFE2-423A-B13B-886A8371EB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7447" y="-18234"/>
            <a:ext cx="3836553" cy="2558755"/>
          </a:xfrm>
          <a:prstGeom prst="teardrop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D7BBD1B-1750-4298-A572-D58FCFF9A194}"/>
              </a:ext>
            </a:extLst>
          </p:cNvPr>
          <p:cNvSpPr txBox="1"/>
          <p:nvPr/>
        </p:nvSpPr>
        <p:spPr>
          <a:xfrm>
            <a:off x="2404810" y="2495550"/>
            <a:ext cx="5443790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spcAft>
                <a:spcPts val="1200"/>
              </a:spcAft>
              <a:buAutoNum type="arabicPeriod"/>
            </a:pPr>
            <a:r>
              <a:rPr lang="en-ID" sz="2000" dirty="0" err="1"/>
              <a:t>Menyelenggarakan</a:t>
            </a:r>
            <a:r>
              <a:rPr lang="en-ID" sz="2000" dirty="0"/>
              <a:t> </a:t>
            </a:r>
            <a:r>
              <a:rPr lang="en-ID" sz="2000" dirty="0" err="1"/>
              <a:t>kegiatan</a:t>
            </a:r>
            <a:r>
              <a:rPr lang="en-ID" sz="2000" dirty="0"/>
              <a:t> </a:t>
            </a:r>
            <a:r>
              <a:rPr lang="en-ID" sz="2000" dirty="0" err="1"/>
              <a:t>pengenalan</a:t>
            </a:r>
            <a:r>
              <a:rPr lang="en-ID" sz="2000" dirty="0"/>
              <a:t> </a:t>
            </a:r>
            <a:r>
              <a:rPr lang="en-ID" sz="2000" dirty="0" err="1"/>
              <a:t>budaya</a:t>
            </a:r>
            <a:r>
              <a:rPr lang="en-ID" sz="2000" dirty="0"/>
              <a:t> </a:t>
            </a:r>
            <a:r>
              <a:rPr lang="en-ID" sz="2000" dirty="0" err="1"/>
              <a:t>kepada</a:t>
            </a:r>
            <a:r>
              <a:rPr lang="en-ID" sz="2000" dirty="0"/>
              <a:t> </a:t>
            </a:r>
            <a:r>
              <a:rPr lang="en-ID" sz="2000" dirty="0" err="1"/>
              <a:t>masyarakat</a:t>
            </a:r>
            <a:r>
              <a:rPr lang="en-ID" sz="2000" dirty="0"/>
              <a:t>. </a:t>
            </a:r>
          </a:p>
          <a:p>
            <a:pPr marL="342900" indent="-342900">
              <a:spcAft>
                <a:spcPts val="1200"/>
              </a:spcAft>
              <a:buAutoNum type="arabicPeriod"/>
            </a:pPr>
            <a:r>
              <a:rPr lang="en-ID" sz="2000" dirty="0" err="1"/>
              <a:t>Memasukkan</a:t>
            </a:r>
            <a:r>
              <a:rPr lang="en-ID" sz="2000" dirty="0"/>
              <a:t> </a:t>
            </a:r>
            <a:r>
              <a:rPr lang="en-ID" sz="2000" dirty="0" err="1"/>
              <a:t>bahasa</a:t>
            </a:r>
            <a:r>
              <a:rPr lang="en-ID" sz="2000" dirty="0"/>
              <a:t> </a:t>
            </a:r>
            <a:r>
              <a:rPr lang="en-ID" sz="2000" dirty="0" err="1"/>
              <a:t>daerah</a:t>
            </a:r>
            <a:r>
              <a:rPr lang="en-ID" sz="2000" dirty="0"/>
              <a:t> </a:t>
            </a:r>
            <a:r>
              <a:rPr lang="en-ID" sz="2000" dirty="0" err="1"/>
              <a:t>ke</a:t>
            </a:r>
            <a:r>
              <a:rPr lang="en-ID" sz="2000" dirty="0"/>
              <a:t> </a:t>
            </a:r>
            <a:r>
              <a:rPr lang="en-ID" sz="2000" dirty="0" err="1"/>
              <a:t>dalam</a:t>
            </a:r>
            <a:r>
              <a:rPr lang="en-ID" sz="2000" dirty="0"/>
              <a:t> </a:t>
            </a:r>
            <a:r>
              <a:rPr lang="en-ID" sz="2000" dirty="0" err="1"/>
              <a:t>pelajaran</a:t>
            </a:r>
            <a:r>
              <a:rPr lang="en-ID" sz="2000" dirty="0"/>
              <a:t> di </a:t>
            </a:r>
            <a:r>
              <a:rPr lang="en-ID" sz="2000" dirty="0" err="1"/>
              <a:t>sekolah</a:t>
            </a:r>
            <a:r>
              <a:rPr lang="en-ID" sz="2000" dirty="0"/>
              <a:t>. </a:t>
            </a:r>
          </a:p>
          <a:p>
            <a:pPr marL="342900" indent="-342900">
              <a:spcAft>
                <a:spcPts val="1200"/>
              </a:spcAft>
              <a:buAutoNum type="arabicPeriod"/>
            </a:pPr>
            <a:r>
              <a:rPr lang="en-ID" sz="2000" dirty="0" err="1"/>
              <a:t>Memelihara</a:t>
            </a:r>
            <a:r>
              <a:rPr lang="en-ID" sz="2000" dirty="0"/>
              <a:t> </a:t>
            </a:r>
            <a:r>
              <a:rPr lang="en-ID" sz="2000" dirty="0" err="1"/>
              <a:t>benda</a:t>
            </a:r>
            <a:r>
              <a:rPr lang="en-ID" sz="2000" dirty="0"/>
              <a:t> dan </a:t>
            </a:r>
            <a:r>
              <a:rPr lang="en-ID" sz="2000" dirty="0" err="1"/>
              <a:t>bangunan</a:t>
            </a:r>
            <a:r>
              <a:rPr lang="en-ID" sz="2000" dirty="0"/>
              <a:t> </a:t>
            </a:r>
            <a:r>
              <a:rPr lang="en-ID" sz="2000" dirty="0" err="1"/>
              <a:t>peninggalan</a:t>
            </a:r>
            <a:r>
              <a:rPr lang="en-ID" sz="2000" dirty="0"/>
              <a:t> </a:t>
            </a:r>
            <a:r>
              <a:rPr lang="en-ID" sz="2000" dirty="0" err="1"/>
              <a:t>sejarah</a:t>
            </a:r>
            <a:r>
              <a:rPr lang="en-ID" sz="2000" dirty="0"/>
              <a:t>. </a:t>
            </a:r>
          </a:p>
        </p:txBody>
      </p:sp>
      <p:sp>
        <p:nvSpPr>
          <p:cNvPr id="6" name="TextBox 23">
            <a:extLst>
              <a:ext uri="{FF2B5EF4-FFF2-40B4-BE49-F238E27FC236}">
                <a16:creationId xmlns:a16="http://schemas.microsoft.com/office/drawing/2014/main" id="{F186B734-707E-488B-A572-5AE2AC918227}"/>
              </a:ext>
            </a:extLst>
          </p:cNvPr>
          <p:cNvSpPr txBox="1"/>
          <p:nvPr/>
        </p:nvSpPr>
        <p:spPr>
          <a:xfrm>
            <a:off x="6553200" y="2190750"/>
            <a:ext cx="1499947" cy="200055"/>
          </a:xfrm>
          <a:prstGeom prst="rect">
            <a:avLst/>
          </a:prstGeom>
          <a:solidFill>
            <a:srgbClr val="FFFFFF">
              <a:alpha val="41176"/>
            </a:srgb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00" dirty="0" err="1"/>
              <a:t>Sumber</a:t>
            </a:r>
            <a:r>
              <a:rPr lang="en-US" sz="700" dirty="0"/>
              <a:t>: commons.wikimedia.org</a:t>
            </a:r>
            <a:endParaRPr lang="en-ID" sz="700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039B293-CDBE-4647-8CCF-02499768DB23}"/>
              </a:ext>
            </a:extLst>
          </p:cNvPr>
          <p:cNvGrpSpPr/>
          <p:nvPr/>
        </p:nvGrpSpPr>
        <p:grpSpPr>
          <a:xfrm>
            <a:off x="5921" y="73332"/>
            <a:ext cx="4333258" cy="1801123"/>
            <a:chOff x="63658" y="1707905"/>
            <a:chExt cx="4333258" cy="1801123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7674EF4D-EFC7-41B7-99E2-8583542A20C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3658" y="1707905"/>
              <a:ext cx="4333258" cy="1653786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08FCB53-2DCC-4F78-8AB8-9E1B3C58EF72}"/>
                </a:ext>
              </a:extLst>
            </p:cNvPr>
            <p:cNvSpPr/>
            <p:nvPr/>
          </p:nvSpPr>
          <p:spPr>
            <a:xfrm>
              <a:off x="431417" y="2185589"/>
              <a:ext cx="3597740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ID" sz="2000" dirty="0" err="1">
                  <a:solidFill>
                    <a:schemeClr val="bg1"/>
                  </a:solidFill>
                </a:rPr>
                <a:t>Bagaimana</a:t>
              </a:r>
              <a:r>
                <a:rPr lang="en-ID" sz="2000" dirty="0">
                  <a:solidFill>
                    <a:schemeClr val="bg1"/>
                  </a:solidFill>
                </a:rPr>
                <a:t> </a:t>
              </a:r>
              <a:r>
                <a:rPr lang="en-ID" sz="2000" dirty="0" err="1">
                  <a:solidFill>
                    <a:schemeClr val="bg1"/>
                  </a:solidFill>
                </a:rPr>
                <a:t>cara</a:t>
              </a:r>
              <a:r>
                <a:rPr lang="en-ID" sz="2000" dirty="0">
                  <a:solidFill>
                    <a:schemeClr val="bg1"/>
                  </a:solidFill>
                </a:rPr>
                <a:t> </a:t>
              </a:r>
              <a:r>
                <a:rPr lang="en-ID" sz="2000" dirty="0" err="1">
                  <a:solidFill>
                    <a:schemeClr val="bg1"/>
                  </a:solidFill>
                </a:rPr>
                <a:t>melestarikan</a:t>
              </a:r>
              <a:r>
                <a:rPr lang="en-ID" sz="2000" dirty="0">
                  <a:solidFill>
                    <a:schemeClr val="bg1"/>
                  </a:solidFill>
                </a:rPr>
                <a:t> </a:t>
              </a:r>
              <a:r>
                <a:rPr lang="en-ID" sz="2000" dirty="0" err="1">
                  <a:solidFill>
                    <a:schemeClr val="bg1"/>
                  </a:solidFill>
                </a:rPr>
                <a:t>budaya</a:t>
              </a:r>
              <a:r>
                <a:rPr lang="en-ID" sz="2000" dirty="0">
                  <a:solidFill>
                    <a:schemeClr val="bg1"/>
                  </a:solidFill>
                </a:rPr>
                <a:t> </a:t>
              </a:r>
              <a:r>
                <a:rPr lang="en-ID" sz="2000" dirty="0" err="1">
                  <a:solidFill>
                    <a:schemeClr val="bg1"/>
                  </a:solidFill>
                </a:rPr>
                <a:t>daerah</a:t>
              </a:r>
              <a:r>
                <a:rPr lang="en-ID" sz="2000" dirty="0">
                  <a:solidFill>
                    <a:schemeClr val="bg1"/>
                  </a:solidFill>
                </a:rPr>
                <a:t>?</a:t>
              </a:r>
            </a:p>
            <a:p>
              <a:pPr algn="ctr"/>
              <a:endParaRPr lang="id-ID" sz="2000" dirty="0">
                <a:solidFill>
                  <a:schemeClr val="bg1"/>
                </a:solidFill>
              </a:endParaRPr>
            </a:p>
            <a:p>
              <a:endParaRPr lang="id-ID" sz="20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3FFA664C-A65F-4605-B584-7320B48C09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847" y="1703701"/>
            <a:ext cx="1894305" cy="1736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884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5C0F197-5CB6-4F86-9757-1BEE726059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9141291" cy="5143500"/>
          </a:xfrm>
          <a:prstGeom prst="rect">
            <a:avLst/>
          </a:prstGeom>
        </p:spPr>
      </p:pic>
      <p:sp>
        <p:nvSpPr>
          <p:cNvPr id="6" name="Curved Left Arrow 9">
            <a:extLst>
              <a:ext uri="{FF2B5EF4-FFF2-40B4-BE49-F238E27FC236}">
                <a16:creationId xmlns:a16="http://schemas.microsoft.com/office/drawing/2014/main" id="{28D91E5F-D127-49FF-A740-F174396DC6A0}"/>
              </a:ext>
            </a:extLst>
          </p:cNvPr>
          <p:cNvSpPr/>
          <p:nvPr/>
        </p:nvSpPr>
        <p:spPr>
          <a:xfrm rot="21022994">
            <a:off x="2622094" y="3102345"/>
            <a:ext cx="381964" cy="862921"/>
          </a:xfrm>
          <a:prstGeom prst="curvedLef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E7446AA-1F22-441B-9326-F84E1342FC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798426"/>
            <a:ext cx="4285087" cy="2849583"/>
          </a:xfrm>
          <a:prstGeom prst="flowChartDelay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-1" y="0"/>
            <a:ext cx="5105401" cy="666750"/>
            <a:chOff x="-1" y="0"/>
            <a:chExt cx="5105401" cy="666750"/>
          </a:xfrm>
        </p:grpSpPr>
        <p:pic>
          <p:nvPicPr>
            <p:cNvPr id="16" name="Picture 15" descr="E:\ELISA\PPT ESPS\2016\ESPS edisi kurnas\PERINTILAN ESPS KURNAS\pita label 5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" y="0"/>
              <a:ext cx="5105401" cy="6667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Rectangle 16"/>
            <p:cNvSpPr/>
            <p:nvPr/>
          </p:nvSpPr>
          <p:spPr>
            <a:xfrm>
              <a:off x="228600" y="44904"/>
              <a:ext cx="4724400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200" dirty="0" err="1">
                  <a:solidFill>
                    <a:schemeClr val="bg1"/>
                  </a:solidFill>
                  <a:latin typeface="Arial Rounded MT Bold" pitchFamily="34" charset="0"/>
                </a:rPr>
                <a:t>Materi</a:t>
              </a:r>
              <a:r>
                <a:rPr lang="en-US" sz="3200" dirty="0">
                  <a:solidFill>
                    <a:schemeClr val="bg1"/>
                  </a:solidFill>
                  <a:latin typeface="Arial Rounded MT Bold" pitchFamily="34" charset="0"/>
                </a:rPr>
                <a:t> Inti </a:t>
              </a:r>
              <a:r>
                <a:rPr lang="en-US" sz="3200" dirty="0" err="1">
                  <a:solidFill>
                    <a:schemeClr val="bg1"/>
                  </a:solidFill>
                  <a:latin typeface="Arial Rounded MT Bold" pitchFamily="34" charset="0"/>
                </a:rPr>
                <a:t>Subtema</a:t>
              </a:r>
              <a:r>
                <a:rPr lang="en-US" sz="3200" dirty="0">
                  <a:solidFill>
                    <a:schemeClr val="bg1"/>
                  </a:solidFill>
                  <a:latin typeface="Arial Rounded MT Bold" pitchFamily="34" charset="0"/>
                </a:rPr>
                <a:t> 2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7779606" y="206636"/>
            <a:ext cx="1143000" cy="417731"/>
            <a:chOff x="7772400" y="57150"/>
            <a:chExt cx="1143000" cy="417731"/>
          </a:xfrm>
        </p:grpSpPr>
        <p:sp>
          <p:nvSpPr>
            <p:cNvPr id="19" name="Rounded Rectangle 18"/>
            <p:cNvSpPr/>
            <p:nvPr/>
          </p:nvSpPr>
          <p:spPr>
            <a:xfrm>
              <a:off x="7772400" y="57150"/>
              <a:ext cx="1143000" cy="417731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7852716" y="81864"/>
              <a:ext cx="9967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KD 3.3</a:t>
              </a: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7718A45F-4D11-4AED-ACB4-B59EB1A733EA}"/>
              </a:ext>
            </a:extLst>
          </p:cNvPr>
          <p:cNvSpPr txBox="1"/>
          <p:nvPr/>
        </p:nvSpPr>
        <p:spPr>
          <a:xfrm>
            <a:off x="4572000" y="1018696"/>
            <a:ext cx="396239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ID" sz="2000" dirty="0" err="1"/>
              <a:t>Bangsa</a:t>
            </a:r>
            <a:r>
              <a:rPr lang="en-ID" sz="2000" dirty="0"/>
              <a:t> Indonesia </a:t>
            </a:r>
            <a:r>
              <a:rPr lang="en-ID" sz="2000" dirty="0" err="1"/>
              <a:t>memiliki</a:t>
            </a:r>
            <a:r>
              <a:rPr lang="en-ID" sz="2000" dirty="0"/>
              <a:t> </a:t>
            </a:r>
            <a:r>
              <a:rPr lang="en-ID" sz="2000" dirty="0" err="1"/>
              <a:t>semboyan</a:t>
            </a:r>
            <a:r>
              <a:rPr lang="en-ID" sz="2000" dirty="0"/>
              <a:t> </a:t>
            </a:r>
            <a:r>
              <a:rPr lang="en-ID" sz="2000" dirty="0" err="1"/>
              <a:t>persatuan</a:t>
            </a:r>
            <a:r>
              <a:rPr lang="en-ID" sz="2000" dirty="0"/>
              <a:t> dan </a:t>
            </a:r>
            <a:r>
              <a:rPr lang="en-ID" sz="2000" dirty="0" err="1"/>
              <a:t>kesatuan</a:t>
            </a:r>
            <a:r>
              <a:rPr lang="en-ID" sz="2000" dirty="0"/>
              <a:t>, </a:t>
            </a:r>
            <a:r>
              <a:rPr lang="en-ID" sz="2000" dirty="0" err="1"/>
              <a:t>yaitu</a:t>
            </a:r>
            <a:r>
              <a:rPr lang="en-ID" sz="2000" dirty="0"/>
              <a:t> </a:t>
            </a:r>
            <a:r>
              <a:rPr lang="en-ID" sz="2000" b="1" dirty="0" err="1"/>
              <a:t>Bhinneka</a:t>
            </a:r>
            <a:r>
              <a:rPr lang="en-ID" sz="2000" b="1" dirty="0"/>
              <a:t> Tunggal </a:t>
            </a:r>
            <a:r>
              <a:rPr lang="en-ID" sz="2000" b="1" dirty="0" err="1"/>
              <a:t>Ika</a:t>
            </a:r>
            <a:r>
              <a:rPr lang="en-ID" sz="2000" dirty="0"/>
              <a:t>.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06AAEBC-D153-4EDE-BA21-8045380AE640}"/>
              </a:ext>
            </a:extLst>
          </p:cNvPr>
          <p:cNvSpPr txBox="1"/>
          <p:nvPr/>
        </p:nvSpPr>
        <p:spPr>
          <a:xfrm>
            <a:off x="4572000" y="2616934"/>
            <a:ext cx="388620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sz="2000" dirty="0" err="1"/>
              <a:t>Semboyan</a:t>
            </a:r>
            <a:r>
              <a:rPr lang="en-ID" sz="2000" dirty="0"/>
              <a:t> </a:t>
            </a:r>
            <a:r>
              <a:rPr lang="en-ID" sz="2000" dirty="0" err="1"/>
              <a:t>tersebut</a:t>
            </a:r>
            <a:r>
              <a:rPr lang="en-ID" sz="2000" dirty="0"/>
              <a:t> </a:t>
            </a:r>
            <a:r>
              <a:rPr lang="en-ID" sz="2000" dirty="0" err="1"/>
              <a:t>sesuai</a:t>
            </a:r>
            <a:r>
              <a:rPr lang="en-ID" sz="2000" dirty="0"/>
              <a:t> </a:t>
            </a:r>
            <a:r>
              <a:rPr lang="en-ID" sz="2000" dirty="0" err="1"/>
              <a:t>dengan</a:t>
            </a:r>
            <a:r>
              <a:rPr lang="en-ID" sz="2000" dirty="0"/>
              <a:t> </a:t>
            </a:r>
            <a:r>
              <a:rPr lang="en-ID" sz="2000" dirty="0" err="1"/>
              <a:t>kondisi</a:t>
            </a:r>
            <a:r>
              <a:rPr lang="en-ID" sz="2000" dirty="0"/>
              <a:t> </a:t>
            </a:r>
            <a:r>
              <a:rPr lang="en-ID" sz="2000" dirty="0" err="1"/>
              <a:t>keragaman</a:t>
            </a:r>
            <a:r>
              <a:rPr lang="en-ID" sz="2000" dirty="0"/>
              <a:t> yang </a:t>
            </a:r>
            <a:r>
              <a:rPr lang="en-ID" sz="2000" dirty="0" err="1"/>
              <a:t>dimiliki</a:t>
            </a:r>
            <a:r>
              <a:rPr lang="en-ID" sz="2000" dirty="0"/>
              <a:t> </a:t>
            </a:r>
            <a:r>
              <a:rPr lang="en-ID" sz="2000" dirty="0" err="1"/>
              <a:t>bangsa</a:t>
            </a:r>
            <a:r>
              <a:rPr lang="en-ID" sz="2000" dirty="0"/>
              <a:t> Indonesia, di </a:t>
            </a:r>
            <a:r>
              <a:rPr lang="en-ID" sz="2000" dirty="0" err="1"/>
              <a:t>antaranya</a:t>
            </a:r>
            <a:r>
              <a:rPr lang="en-ID" sz="2000" dirty="0"/>
              <a:t> agama, </a:t>
            </a:r>
            <a:r>
              <a:rPr lang="en-ID" sz="2000" dirty="0" err="1"/>
              <a:t>suku</a:t>
            </a:r>
            <a:r>
              <a:rPr lang="en-ID" sz="2000" dirty="0"/>
              <a:t> </a:t>
            </a:r>
            <a:r>
              <a:rPr lang="en-ID" sz="2000" dirty="0" err="1"/>
              <a:t>bangsa</a:t>
            </a:r>
            <a:r>
              <a:rPr lang="en-ID" sz="2000" dirty="0"/>
              <a:t>, </a:t>
            </a:r>
            <a:r>
              <a:rPr lang="en-ID" sz="2000" dirty="0" err="1"/>
              <a:t>budaya</a:t>
            </a:r>
            <a:r>
              <a:rPr lang="en-ID" sz="2000" dirty="0"/>
              <a:t>, dan </a:t>
            </a:r>
            <a:r>
              <a:rPr lang="en-ID" sz="2000" dirty="0" err="1"/>
              <a:t>ciri</a:t>
            </a:r>
            <a:r>
              <a:rPr lang="en-ID" sz="2000" dirty="0"/>
              <a:t> </a:t>
            </a:r>
            <a:r>
              <a:rPr lang="en-ID" sz="2000" dirty="0" err="1"/>
              <a:t>fisik</a:t>
            </a:r>
            <a:r>
              <a:rPr lang="en-ID" sz="2000" dirty="0"/>
              <a:t>. 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7644DFF-024B-496C-A7CF-0CEECD8C1E28}"/>
              </a:ext>
            </a:extLst>
          </p:cNvPr>
          <p:cNvSpPr txBox="1"/>
          <p:nvPr/>
        </p:nvSpPr>
        <p:spPr>
          <a:xfrm>
            <a:off x="304800" y="3943350"/>
            <a:ext cx="3886200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700" dirty="0" err="1"/>
              <a:t>Berbagai</a:t>
            </a:r>
            <a:r>
              <a:rPr lang="en-US" sz="1700" dirty="0"/>
              <a:t> </a:t>
            </a:r>
            <a:r>
              <a:rPr lang="en-US" sz="1700" dirty="0" err="1"/>
              <a:t>suku</a:t>
            </a:r>
            <a:r>
              <a:rPr lang="en-US" sz="1700" dirty="0"/>
              <a:t> </a:t>
            </a:r>
            <a:r>
              <a:rPr lang="en-US" sz="1700" dirty="0" err="1"/>
              <a:t>bangsa</a:t>
            </a:r>
            <a:r>
              <a:rPr lang="en-US" sz="1700" dirty="0"/>
              <a:t> di Indonesia yang </a:t>
            </a:r>
            <a:r>
              <a:rPr lang="en-US" sz="1700" dirty="0" err="1"/>
              <a:t>terlihat</a:t>
            </a:r>
            <a:r>
              <a:rPr lang="en-US" sz="1700" dirty="0"/>
              <a:t> </a:t>
            </a:r>
            <a:r>
              <a:rPr lang="en-US" sz="1700" dirty="0" err="1"/>
              <a:t>dalam</a:t>
            </a:r>
            <a:r>
              <a:rPr lang="en-US" sz="1700" dirty="0"/>
              <a:t> </a:t>
            </a:r>
            <a:r>
              <a:rPr lang="en-US" sz="1700" dirty="0" err="1"/>
              <a:t>pawai</a:t>
            </a:r>
            <a:r>
              <a:rPr lang="en-US" sz="1700" dirty="0"/>
              <a:t> </a:t>
            </a:r>
            <a:r>
              <a:rPr lang="en-US" sz="1700" dirty="0" err="1"/>
              <a:t>budaya</a:t>
            </a:r>
            <a:r>
              <a:rPr lang="en-US" sz="1700" dirty="0"/>
              <a:t>.</a:t>
            </a:r>
            <a:endParaRPr lang="en-ID" sz="17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FB1B8C7-BF2A-41E3-B147-690C893D27B4}"/>
              </a:ext>
            </a:extLst>
          </p:cNvPr>
          <p:cNvSpPr txBox="1"/>
          <p:nvPr/>
        </p:nvSpPr>
        <p:spPr>
          <a:xfrm>
            <a:off x="1268443" y="3333750"/>
            <a:ext cx="1572564" cy="200055"/>
          </a:xfrm>
          <a:prstGeom prst="rect">
            <a:avLst/>
          </a:prstGeom>
          <a:solidFill>
            <a:srgbClr val="FFFFFF">
              <a:alpha val="45882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700" dirty="0" err="1"/>
              <a:t>Sumber</a:t>
            </a:r>
            <a:r>
              <a:rPr lang="en-US" sz="700" dirty="0"/>
              <a:t>: shutterstock.com</a:t>
            </a:r>
            <a:endParaRPr lang="en-ID" sz="700" dirty="0"/>
          </a:p>
        </p:txBody>
      </p:sp>
      <p:pic>
        <p:nvPicPr>
          <p:cNvPr id="8" name="Picture 2" descr="E:\ELISA\ERLANGGA LISA\2017\TEMPLATE PPT\SD Buping Tematik Terpadu K13N\SD Buping Tematik Terpadu K13N banner.png">
            <a:extLst>
              <a:ext uri="{FF2B5EF4-FFF2-40B4-BE49-F238E27FC236}">
                <a16:creationId xmlns:a16="http://schemas.microsoft.com/office/drawing/2014/main" id="{8FC9F43E-2C80-4B47-B075-BF3E183886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18000"/>
            <a:ext cx="9144000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1129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/>
      <p:bldP spid="11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rved Left Arrow 9">
            <a:extLst>
              <a:ext uri="{FF2B5EF4-FFF2-40B4-BE49-F238E27FC236}">
                <a16:creationId xmlns:a16="http://schemas.microsoft.com/office/drawing/2014/main" id="{F9EA55FB-07D1-4078-B326-BBD41D221614}"/>
              </a:ext>
            </a:extLst>
          </p:cNvPr>
          <p:cNvSpPr/>
          <p:nvPr/>
        </p:nvSpPr>
        <p:spPr>
          <a:xfrm rot="21022994" flipH="1">
            <a:off x="6035699" y="2705154"/>
            <a:ext cx="595783" cy="862921"/>
          </a:xfrm>
          <a:prstGeom prst="curvedLef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74580E4-9C42-45CF-90BF-5E8CA42DA7A9}"/>
              </a:ext>
            </a:extLst>
          </p:cNvPr>
          <p:cNvSpPr txBox="1"/>
          <p:nvPr/>
        </p:nvSpPr>
        <p:spPr>
          <a:xfrm>
            <a:off x="622788" y="1962150"/>
            <a:ext cx="37338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dirty="0"/>
              <a:t>Kita </a:t>
            </a:r>
            <a:r>
              <a:rPr lang="en-ID" dirty="0" err="1"/>
              <a:t>harus</a:t>
            </a:r>
            <a:r>
              <a:rPr lang="en-ID" dirty="0"/>
              <a:t> </a:t>
            </a:r>
            <a:r>
              <a:rPr lang="en-ID" dirty="0" err="1"/>
              <a:t>saling</a:t>
            </a:r>
            <a:r>
              <a:rPr lang="en-ID" dirty="0"/>
              <a:t> </a:t>
            </a:r>
            <a:r>
              <a:rPr lang="en-ID" dirty="0" err="1"/>
              <a:t>menghormati</a:t>
            </a:r>
            <a:r>
              <a:rPr lang="en-ID" dirty="0"/>
              <a:t> dan </a:t>
            </a:r>
            <a:r>
              <a:rPr lang="en-ID" dirty="0" err="1"/>
              <a:t>saling</a:t>
            </a:r>
            <a:r>
              <a:rPr lang="en-ID" dirty="0"/>
              <a:t> </a:t>
            </a:r>
            <a:r>
              <a:rPr lang="en-ID" dirty="0" err="1"/>
              <a:t>menolong</a:t>
            </a:r>
            <a:r>
              <a:rPr lang="en-ID" dirty="0"/>
              <a:t> </a:t>
            </a:r>
            <a:r>
              <a:rPr lang="en-ID" dirty="0" err="1"/>
              <a:t>walaupun</a:t>
            </a:r>
            <a:r>
              <a:rPr lang="en-ID" dirty="0"/>
              <a:t> </a:t>
            </a:r>
            <a:r>
              <a:rPr lang="en-ID" dirty="0" err="1"/>
              <a:t>berbeda</a:t>
            </a:r>
            <a:r>
              <a:rPr lang="en-ID" dirty="0"/>
              <a:t> </a:t>
            </a:r>
            <a:r>
              <a:rPr lang="en-ID" dirty="0" err="1"/>
              <a:t>suku</a:t>
            </a:r>
            <a:r>
              <a:rPr lang="en-ID" dirty="0"/>
              <a:t> </a:t>
            </a:r>
            <a:r>
              <a:rPr lang="en-ID" dirty="0" err="1"/>
              <a:t>bangsa</a:t>
            </a:r>
            <a:r>
              <a:rPr lang="en-ID" dirty="0"/>
              <a:t>, agama, </a:t>
            </a:r>
            <a:r>
              <a:rPr lang="en-ID" dirty="0" err="1"/>
              <a:t>budaya</a:t>
            </a:r>
            <a:r>
              <a:rPr lang="en-ID" dirty="0"/>
              <a:t>, dan </a:t>
            </a:r>
            <a:r>
              <a:rPr lang="en-ID" dirty="0" err="1"/>
              <a:t>ciri</a:t>
            </a:r>
            <a:r>
              <a:rPr lang="en-ID" dirty="0"/>
              <a:t> </a:t>
            </a:r>
            <a:r>
              <a:rPr lang="en-ID" dirty="0" err="1"/>
              <a:t>fisik</a:t>
            </a:r>
            <a:r>
              <a:rPr lang="en-ID" dirty="0"/>
              <a:t>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05BA15A-FB25-4806-9519-E80EAC9F740E}"/>
              </a:ext>
            </a:extLst>
          </p:cNvPr>
          <p:cNvSpPr txBox="1"/>
          <p:nvPr/>
        </p:nvSpPr>
        <p:spPr>
          <a:xfrm>
            <a:off x="645907" y="3331185"/>
            <a:ext cx="4953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dirty="0" err="1"/>
              <a:t>Saling</a:t>
            </a:r>
            <a:r>
              <a:rPr lang="en-ID" dirty="0"/>
              <a:t> </a:t>
            </a:r>
            <a:r>
              <a:rPr lang="en-ID" dirty="0" err="1"/>
              <a:t>menghormati</a:t>
            </a:r>
            <a:r>
              <a:rPr lang="en-ID" dirty="0"/>
              <a:t> dan </a:t>
            </a:r>
            <a:r>
              <a:rPr lang="en-ID" dirty="0" err="1"/>
              <a:t>saling</a:t>
            </a:r>
            <a:r>
              <a:rPr lang="en-ID" dirty="0"/>
              <a:t> </a:t>
            </a:r>
            <a:r>
              <a:rPr lang="en-ID" dirty="0" err="1"/>
              <a:t>menolong</a:t>
            </a:r>
            <a:r>
              <a:rPr lang="en-ID" dirty="0"/>
              <a:t> </a:t>
            </a:r>
            <a:r>
              <a:rPr lang="en-ID" dirty="0" err="1"/>
              <a:t>menunjukkan</a:t>
            </a:r>
            <a:r>
              <a:rPr lang="en-ID" dirty="0"/>
              <a:t> </a:t>
            </a:r>
            <a:r>
              <a:rPr lang="en-ID" dirty="0" err="1"/>
              <a:t>sikap</a:t>
            </a:r>
            <a:r>
              <a:rPr lang="en-ID" dirty="0"/>
              <a:t> </a:t>
            </a:r>
            <a:r>
              <a:rPr lang="en-ID" dirty="0" err="1"/>
              <a:t>persatuan</a:t>
            </a:r>
            <a:r>
              <a:rPr lang="en-ID" dirty="0"/>
              <a:t> dan </a:t>
            </a:r>
            <a:r>
              <a:rPr lang="en-ID" dirty="0" err="1"/>
              <a:t>kesatuan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masyarakat</a:t>
            </a:r>
            <a:r>
              <a:rPr lang="en-ID" dirty="0"/>
              <a:t> agar </a:t>
            </a:r>
            <a:r>
              <a:rPr lang="en-ID" dirty="0" err="1"/>
              <a:t>tercipta</a:t>
            </a:r>
            <a:r>
              <a:rPr lang="en-ID" dirty="0"/>
              <a:t>  </a:t>
            </a:r>
            <a:r>
              <a:rPr lang="en-ID" dirty="0" err="1"/>
              <a:t>kehidupan</a:t>
            </a:r>
            <a:r>
              <a:rPr lang="en-ID" dirty="0"/>
              <a:t> yang </a:t>
            </a:r>
            <a:r>
              <a:rPr lang="en-ID" dirty="0" err="1"/>
              <a:t>aman</a:t>
            </a:r>
            <a:r>
              <a:rPr lang="en-ID" dirty="0"/>
              <a:t>, </a:t>
            </a:r>
            <a:r>
              <a:rPr lang="en-ID" dirty="0" err="1"/>
              <a:t>nyaman</a:t>
            </a:r>
            <a:r>
              <a:rPr lang="en-ID" dirty="0"/>
              <a:t>, dan </a:t>
            </a:r>
            <a:r>
              <a:rPr lang="en-ID" dirty="0" err="1"/>
              <a:t>tenteram</a:t>
            </a:r>
            <a:r>
              <a:rPr lang="en-ID" dirty="0"/>
              <a:t>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3CE7692-79BE-4CB3-9374-01A7B790B857}"/>
              </a:ext>
            </a:extLst>
          </p:cNvPr>
          <p:cNvSpPr txBox="1"/>
          <p:nvPr/>
        </p:nvSpPr>
        <p:spPr>
          <a:xfrm>
            <a:off x="6673228" y="3325713"/>
            <a:ext cx="241842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dirty="0" err="1"/>
              <a:t>Menolong</a:t>
            </a:r>
            <a:r>
              <a:rPr lang="en-ID" dirty="0"/>
              <a:t> </a:t>
            </a:r>
            <a:r>
              <a:rPr lang="en-ID" dirty="0" err="1"/>
              <a:t>tetangga</a:t>
            </a:r>
            <a:r>
              <a:rPr lang="en-ID" dirty="0"/>
              <a:t> </a:t>
            </a:r>
            <a:r>
              <a:rPr lang="en-ID" dirty="0" err="1"/>
              <a:t>memperbaiki</a:t>
            </a:r>
            <a:r>
              <a:rPr lang="en-ID" dirty="0"/>
              <a:t> </a:t>
            </a:r>
            <a:r>
              <a:rPr lang="en-ID" dirty="0" err="1"/>
              <a:t>rumah</a:t>
            </a:r>
            <a:r>
              <a:rPr lang="en-ID" dirty="0"/>
              <a:t>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F88D8C1-7175-412E-A394-64D1F339A01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3084" y="24978"/>
            <a:ext cx="4503707" cy="3003972"/>
          </a:xfrm>
          <a:prstGeom prst="teardrop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47E9E0EB-DA2B-40D9-8901-1435674C49F3}"/>
              </a:ext>
            </a:extLst>
          </p:cNvPr>
          <p:cNvGrpSpPr/>
          <p:nvPr/>
        </p:nvGrpSpPr>
        <p:grpSpPr>
          <a:xfrm>
            <a:off x="360543" y="-578304"/>
            <a:ext cx="4190618" cy="2390619"/>
            <a:chOff x="360543" y="-578304"/>
            <a:chExt cx="4190618" cy="2390619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DB3FD94E-D843-4E4F-A055-0EC5D997432D}"/>
                </a:ext>
              </a:extLst>
            </p:cNvPr>
            <p:cNvGrpSpPr/>
            <p:nvPr/>
          </p:nvGrpSpPr>
          <p:grpSpPr>
            <a:xfrm>
              <a:off x="360543" y="-578304"/>
              <a:ext cx="4190618" cy="2390619"/>
              <a:chOff x="275961" y="2792324"/>
              <a:chExt cx="4918793" cy="2390619"/>
            </a:xfrm>
          </p:grpSpPr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07D8FC7A-741E-4B8F-AFF2-05678E31836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5961" y="3585496"/>
                <a:ext cx="4918793" cy="1597447"/>
              </a:xfrm>
              <a:prstGeom prst="rect">
                <a:avLst/>
              </a:prstGeom>
            </p:spPr>
          </p:pic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A4B47ABB-4EEB-4B2E-B384-6A3842E663C1}"/>
                  </a:ext>
                </a:extLst>
              </p:cNvPr>
              <p:cNvSpPr/>
              <p:nvPr/>
            </p:nvSpPr>
            <p:spPr>
              <a:xfrm>
                <a:off x="432048" y="2792324"/>
                <a:ext cx="4572000" cy="400110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/>
                <a:endParaRPr lang="id-ID" sz="2000" b="1" dirty="0"/>
              </a:p>
            </p:txBody>
          </p:sp>
        </p:grp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07D6F34F-6BE2-47AD-BF0C-EF7EB8BA7A99}"/>
                </a:ext>
              </a:extLst>
            </p:cNvPr>
            <p:cNvSpPr txBox="1"/>
            <p:nvPr/>
          </p:nvSpPr>
          <p:spPr>
            <a:xfrm>
              <a:off x="561967" y="551927"/>
              <a:ext cx="3896275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ID" dirty="0" err="1"/>
                <a:t>Manusia</a:t>
              </a:r>
              <a:r>
                <a:rPr lang="en-ID" dirty="0"/>
                <a:t> </a:t>
              </a:r>
              <a:r>
                <a:rPr lang="en-ID" dirty="0" err="1"/>
                <a:t>adalah</a:t>
              </a:r>
              <a:r>
                <a:rPr lang="en-ID" dirty="0"/>
                <a:t> </a:t>
              </a:r>
              <a:r>
                <a:rPr lang="en-ID" b="1" dirty="0" err="1"/>
                <a:t>makhluk</a:t>
              </a:r>
              <a:r>
                <a:rPr lang="en-ID" b="1" dirty="0"/>
                <a:t> </a:t>
              </a:r>
              <a:r>
                <a:rPr lang="en-ID" b="1" dirty="0" err="1"/>
                <a:t>sosial</a:t>
              </a:r>
              <a:r>
                <a:rPr lang="en-ID" b="1" dirty="0"/>
                <a:t> </a:t>
              </a:r>
              <a:r>
                <a:rPr lang="en-ID" dirty="0"/>
                <a:t>yang </a:t>
              </a:r>
              <a:r>
                <a:rPr lang="en-ID" dirty="0" err="1"/>
                <a:t>selalu</a:t>
              </a:r>
              <a:r>
                <a:rPr lang="en-ID" dirty="0"/>
                <a:t> </a:t>
              </a:r>
              <a:r>
                <a:rPr lang="en-ID" dirty="0" err="1"/>
                <a:t>membutuhkan</a:t>
              </a:r>
              <a:r>
                <a:rPr lang="en-ID" dirty="0"/>
                <a:t> </a:t>
              </a:r>
              <a:r>
                <a:rPr lang="en-ID" dirty="0" err="1"/>
                <a:t>bantuan</a:t>
              </a:r>
              <a:r>
                <a:rPr lang="en-ID" dirty="0"/>
                <a:t> orang lain </a:t>
              </a:r>
              <a:r>
                <a:rPr lang="en-ID" dirty="0" err="1"/>
                <a:t>dalam</a:t>
              </a:r>
              <a:r>
                <a:rPr lang="en-ID" dirty="0"/>
                <a:t> </a:t>
              </a:r>
              <a:r>
                <a:rPr lang="en-ID" dirty="0" err="1"/>
                <a:t>kehidupannya</a:t>
              </a:r>
              <a:r>
                <a:rPr lang="en-ID" dirty="0"/>
                <a:t>. 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4D2445B1-0FB5-48AD-ABDF-22647D62F7BE}"/>
              </a:ext>
            </a:extLst>
          </p:cNvPr>
          <p:cNvSpPr txBox="1"/>
          <p:nvPr/>
        </p:nvSpPr>
        <p:spPr>
          <a:xfrm>
            <a:off x="6400800" y="2571750"/>
            <a:ext cx="1572564" cy="200055"/>
          </a:xfrm>
          <a:prstGeom prst="rect">
            <a:avLst/>
          </a:prstGeom>
          <a:solidFill>
            <a:srgbClr val="FFFFFF">
              <a:alpha val="45882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700" dirty="0" err="1"/>
              <a:t>Sumber</a:t>
            </a:r>
            <a:r>
              <a:rPr lang="en-US" sz="700" dirty="0"/>
              <a:t>: shutterstock.com</a:t>
            </a:r>
            <a:endParaRPr lang="en-ID" sz="700" dirty="0"/>
          </a:p>
        </p:txBody>
      </p:sp>
    </p:spTree>
    <p:extLst>
      <p:ext uri="{BB962C8B-B14F-4D97-AF65-F5344CB8AC3E}">
        <p14:creationId xmlns:p14="http://schemas.microsoft.com/office/powerpoint/2010/main" val="4239100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32" presetClass="emph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25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5" grpId="0"/>
      <p:bldP spid="7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0FA34181-0AEF-4C7E-927F-613A51EB6DFB}"/>
              </a:ext>
            </a:extLst>
          </p:cNvPr>
          <p:cNvGrpSpPr/>
          <p:nvPr/>
        </p:nvGrpSpPr>
        <p:grpSpPr>
          <a:xfrm>
            <a:off x="4953000" y="3389566"/>
            <a:ext cx="4267200" cy="865224"/>
            <a:chOff x="4953000" y="3389566"/>
            <a:chExt cx="4267200" cy="865224"/>
          </a:xfrm>
        </p:grpSpPr>
        <p:sp>
          <p:nvSpPr>
            <p:cNvPr id="4" name="Flowchart: Process 3">
              <a:extLst>
                <a:ext uri="{FF2B5EF4-FFF2-40B4-BE49-F238E27FC236}">
                  <a16:creationId xmlns:a16="http://schemas.microsoft.com/office/drawing/2014/main" id="{2D82B56E-A513-4FFE-A80A-0A3A4C8D6086}"/>
                </a:ext>
              </a:extLst>
            </p:cNvPr>
            <p:cNvSpPr/>
            <p:nvPr/>
          </p:nvSpPr>
          <p:spPr>
            <a:xfrm>
              <a:off x="4953000" y="3389566"/>
              <a:ext cx="4038600" cy="865224"/>
            </a:xfrm>
            <a:prstGeom prst="flowChartProcess">
              <a:avLst/>
            </a:prstGeom>
            <a:solidFill>
              <a:schemeClr val="bg1"/>
            </a:solidFill>
            <a:ln w="19050"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63575D3-C69D-4405-A801-B2875396F278}"/>
                </a:ext>
              </a:extLst>
            </p:cNvPr>
            <p:cNvSpPr txBox="1"/>
            <p:nvPr/>
          </p:nvSpPr>
          <p:spPr>
            <a:xfrm>
              <a:off x="5063836" y="3726418"/>
              <a:ext cx="415636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ID" dirty="0" err="1"/>
                <a:t>Budaya</a:t>
              </a:r>
              <a:r>
                <a:rPr lang="en-ID" dirty="0"/>
                <a:t> gotong royong di Indonesia.</a:t>
              </a: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6222EFCB-452D-4674-A6ED-D188D04C51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738819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46A8EFE-773C-49A7-8BD5-35DFB262B094}"/>
              </a:ext>
            </a:extLst>
          </p:cNvPr>
          <p:cNvSpPr/>
          <p:nvPr/>
        </p:nvSpPr>
        <p:spPr>
          <a:xfrm>
            <a:off x="257495" y="605428"/>
            <a:ext cx="4055087" cy="1508712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 w="28575">
            <a:solidFill>
              <a:schemeClr val="tx1"/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F174E53-7D39-4C53-94F6-0E2F4E1AB101}"/>
              </a:ext>
            </a:extLst>
          </p:cNvPr>
          <p:cNvSpPr txBox="1"/>
          <p:nvPr/>
        </p:nvSpPr>
        <p:spPr>
          <a:xfrm>
            <a:off x="632406" y="728842"/>
            <a:ext cx="3668887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sz="1900" dirty="0">
                <a:solidFill>
                  <a:schemeClr val="bg1"/>
                </a:solidFill>
              </a:rPr>
              <a:t>Gotong royong </a:t>
            </a:r>
            <a:r>
              <a:rPr lang="en-ID" sz="1900" dirty="0" err="1">
                <a:solidFill>
                  <a:schemeClr val="bg1"/>
                </a:solidFill>
              </a:rPr>
              <a:t>merupakan</a:t>
            </a:r>
            <a:r>
              <a:rPr lang="en-ID" sz="1900" dirty="0">
                <a:solidFill>
                  <a:schemeClr val="bg1"/>
                </a:solidFill>
              </a:rPr>
              <a:t> </a:t>
            </a:r>
            <a:r>
              <a:rPr lang="en-ID" sz="1900" dirty="0" err="1">
                <a:solidFill>
                  <a:schemeClr val="bg1"/>
                </a:solidFill>
              </a:rPr>
              <a:t>sikap</a:t>
            </a:r>
            <a:r>
              <a:rPr lang="en-ID" sz="1900" dirty="0">
                <a:solidFill>
                  <a:schemeClr val="bg1"/>
                </a:solidFill>
              </a:rPr>
              <a:t> </a:t>
            </a:r>
            <a:r>
              <a:rPr lang="en-ID" sz="1900" dirty="0" err="1">
                <a:solidFill>
                  <a:schemeClr val="bg1"/>
                </a:solidFill>
              </a:rPr>
              <a:t>saling</a:t>
            </a:r>
            <a:r>
              <a:rPr lang="en-ID" sz="1900" dirty="0">
                <a:solidFill>
                  <a:schemeClr val="bg1"/>
                </a:solidFill>
              </a:rPr>
              <a:t> </a:t>
            </a:r>
            <a:r>
              <a:rPr lang="en-ID" sz="1900" dirty="0" err="1">
                <a:solidFill>
                  <a:schemeClr val="bg1"/>
                </a:solidFill>
              </a:rPr>
              <a:t>menolong</a:t>
            </a:r>
            <a:r>
              <a:rPr lang="en-ID" sz="1900" dirty="0">
                <a:solidFill>
                  <a:schemeClr val="bg1"/>
                </a:solidFill>
              </a:rPr>
              <a:t> yang </a:t>
            </a:r>
            <a:r>
              <a:rPr lang="en-ID" sz="1900" dirty="0" err="1">
                <a:solidFill>
                  <a:schemeClr val="bg1"/>
                </a:solidFill>
              </a:rPr>
              <a:t>menjadi</a:t>
            </a:r>
            <a:r>
              <a:rPr lang="en-ID" sz="1900" dirty="0">
                <a:solidFill>
                  <a:schemeClr val="bg1"/>
                </a:solidFill>
              </a:rPr>
              <a:t> </a:t>
            </a:r>
            <a:r>
              <a:rPr lang="en-ID" sz="1900" dirty="0" err="1">
                <a:solidFill>
                  <a:schemeClr val="bg1"/>
                </a:solidFill>
              </a:rPr>
              <a:t>ciri</a:t>
            </a:r>
            <a:r>
              <a:rPr lang="en-ID" sz="1900" dirty="0">
                <a:solidFill>
                  <a:schemeClr val="bg1"/>
                </a:solidFill>
              </a:rPr>
              <a:t> </a:t>
            </a:r>
            <a:r>
              <a:rPr lang="en-ID" sz="1900" dirty="0" err="1">
                <a:solidFill>
                  <a:schemeClr val="bg1"/>
                </a:solidFill>
              </a:rPr>
              <a:t>khas</a:t>
            </a:r>
            <a:r>
              <a:rPr lang="en-ID" sz="1900" dirty="0">
                <a:solidFill>
                  <a:schemeClr val="bg1"/>
                </a:solidFill>
              </a:rPr>
              <a:t> </a:t>
            </a:r>
            <a:r>
              <a:rPr lang="en-ID" sz="1900" dirty="0" err="1">
                <a:solidFill>
                  <a:schemeClr val="bg1"/>
                </a:solidFill>
              </a:rPr>
              <a:t>bangsa</a:t>
            </a:r>
            <a:r>
              <a:rPr lang="en-ID" sz="1900" dirty="0">
                <a:solidFill>
                  <a:schemeClr val="bg1"/>
                </a:solidFill>
              </a:rPr>
              <a:t> Indonesia.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10B4B62-5DD3-416F-BAB5-A9C37D9E60A3}"/>
              </a:ext>
            </a:extLst>
          </p:cNvPr>
          <p:cNvSpPr txBox="1"/>
          <p:nvPr/>
        </p:nvSpPr>
        <p:spPr>
          <a:xfrm>
            <a:off x="578634" y="2419350"/>
            <a:ext cx="3821287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dirty="0"/>
              <a:t>Gotong royong </a:t>
            </a:r>
            <a:r>
              <a:rPr lang="en-ID" dirty="0" err="1"/>
              <a:t>mencerminkan</a:t>
            </a:r>
            <a:r>
              <a:rPr lang="en-ID" dirty="0"/>
              <a:t> </a:t>
            </a:r>
            <a:r>
              <a:rPr lang="en-ID" dirty="0" err="1"/>
              <a:t>sikap</a:t>
            </a:r>
            <a:r>
              <a:rPr lang="en-ID" dirty="0"/>
              <a:t> </a:t>
            </a:r>
            <a:r>
              <a:rPr lang="en-ID" dirty="0" err="1"/>
              <a:t>persatuan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keragaman</a:t>
            </a:r>
            <a:r>
              <a:rPr lang="en-ID" dirty="0"/>
              <a:t> </a:t>
            </a:r>
            <a:r>
              <a:rPr lang="en-ID" dirty="0" err="1"/>
              <a:t>masyarakat</a:t>
            </a:r>
            <a:r>
              <a:rPr lang="en-ID" dirty="0"/>
              <a:t> </a:t>
            </a:r>
            <a:r>
              <a:rPr lang="en-ID" dirty="0" err="1"/>
              <a:t>karena</a:t>
            </a:r>
            <a:r>
              <a:rPr lang="en-ID" dirty="0"/>
              <a:t> </a:t>
            </a:r>
            <a:r>
              <a:rPr lang="en-ID" dirty="0" err="1"/>
              <a:t>melibatkan</a:t>
            </a:r>
            <a:r>
              <a:rPr lang="en-ID" dirty="0"/>
              <a:t> </a:t>
            </a:r>
            <a:r>
              <a:rPr lang="en-ID" dirty="0" err="1"/>
              <a:t>banyak</a:t>
            </a:r>
            <a:r>
              <a:rPr lang="en-ID" dirty="0"/>
              <a:t> orang </a:t>
            </a:r>
            <a:r>
              <a:rPr lang="en-ID" dirty="0" err="1"/>
              <a:t>dari</a:t>
            </a:r>
            <a:r>
              <a:rPr lang="en-ID" dirty="0"/>
              <a:t> </a:t>
            </a:r>
            <a:r>
              <a:rPr lang="en-ID" dirty="0" err="1"/>
              <a:t>berbagai</a:t>
            </a:r>
            <a:r>
              <a:rPr lang="en-ID" dirty="0"/>
              <a:t> </a:t>
            </a:r>
            <a:r>
              <a:rPr lang="en-ID" dirty="0" err="1"/>
              <a:t>usia</a:t>
            </a:r>
            <a:r>
              <a:rPr lang="en-ID" dirty="0"/>
              <a:t>, </a:t>
            </a:r>
            <a:r>
              <a:rPr lang="en-ID" dirty="0" err="1"/>
              <a:t>suku</a:t>
            </a:r>
            <a:r>
              <a:rPr lang="en-ID" dirty="0"/>
              <a:t> </a:t>
            </a:r>
            <a:r>
              <a:rPr lang="en-ID" dirty="0" err="1"/>
              <a:t>bangsa</a:t>
            </a:r>
            <a:r>
              <a:rPr lang="en-ID" dirty="0"/>
              <a:t>, </a:t>
            </a:r>
            <a:r>
              <a:rPr lang="en-ID" dirty="0" err="1"/>
              <a:t>budaya</a:t>
            </a:r>
            <a:r>
              <a:rPr lang="en-ID" dirty="0"/>
              <a:t>, agama, dan </a:t>
            </a:r>
            <a:r>
              <a:rPr lang="en-ID" dirty="0" err="1"/>
              <a:t>jenis</a:t>
            </a:r>
            <a:r>
              <a:rPr lang="en-ID" dirty="0"/>
              <a:t> </a:t>
            </a:r>
            <a:r>
              <a:rPr lang="en-ID" dirty="0" err="1"/>
              <a:t>kelamin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mencapai</a:t>
            </a:r>
            <a:r>
              <a:rPr lang="en-ID" dirty="0"/>
              <a:t> </a:t>
            </a:r>
            <a:r>
              <a:rPr lang="en-ID" dirty="0" err="1"/>
              <a:t>tujuan</a:t>
            </a:r>
            <a:r>
              <a:rPr lang="en-ID" dirty="0"/>
              <a:t> </a:t>
            </a:r>
            <a:r>
              <a:rPr lang="en-ID" dirty="0" err="1"/>
              <a:t>bersama</a:t>
            </a:r>
            <a:r>
              <a:rPr lang="en-ID" dirty="0"/>
              <a:t>.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C9B787F-4A14-4AD7-902B-87505A2A25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1654" y="683960"/>
            <a:ext cx="4301292" cy="286035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TextBox 23">
            <a:extLst>
              <a:ext uri="{FF2B5EF4-FFF2-40B4-BE49-F238E27FC236}">
                <a16:creationId xmlns:a16="http://schemas.microsoft.com/office/drawing/2014/main" id="{ADFF656E-10C6-4CBD-8587-D302CE691236}"/>
              </a:ext>
            </a:extLst>
          </p:cNvPr>
          <p:cNvSpPr txBox="1"/>
          <p:nvPr/>
        </p:nvSpPr>
        <p:spPr>
          <a:xfrm>
            <a:off x="6781800" y="3322292"/>
            <a:ext cx="1600200" cy="200055"/>
          </a:xfrm>
          <a:prstGeom prst="rect">
            <a:avLst/>
          </a:prstGeom>
          <a:solidFill>
            <a:srgbClr val="FFFFFF">
              <a:alpha val="41176"/>
            </a:srgb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00" dirty="0" err="1"/>
              <a:t>Sumber</a:t>
            </a:r>
            <a:r>
              <a:rPr lang="en-US" sz="700" dirty="0"/>
              <a:t>: flickr.com/Julien </a:t>
            </a:r>
            <a:r>
              <a:rPr lang="en-US" sz="700" dirty="0" err="1"/>
              <a:t>Harneis</a:t>
            </a:r>
            <a:endParaRPr lang="en-ID" sz="700" dirty="0"/>
          </a:p>
        </p:txBody>
      </p:sp>
    </p:spTree>
    <p:extLst>
      <p:ext uri="{BB962C8B-B14F-4D97-AF65-F5344CB8AC3E}">
        <p14:creationId xmlns:p14="http://schemas.microsoft.com/office/powerpoint/2010/main" val="2202631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50"/>
                            </p:stCondLst>
                            <p:childTnLst>
                              <p:par>
                                <p:cTn id="14" presetID="32" presetClass="emph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Rot by="120000">
                                      <p:cBhvr>
                                        <p:cTn id="15" dur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15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5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-1" y="0"/>
            <a:ext cx="5105401" cy="666750"/>
            <a:chOff x="-1" y="0"/>
            <a:chExt cx="5105401" cy="666750"/>
          </a:xfrm>
        </p:grpSpPr>
        <p:pic>
          <p:nvPicPr>
            <p:cNvPr id="12" name="Picture 11" descr="E:\ELISA\PPT ESPS\2016\ESPS edisi kurnas\PERINTILAN ESPS KURNAS\pita label 5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" y="0"/>
              <a:ext cx="5105401" cy="6667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Rectangle 15"/>
            <p:cNvSpPr/>
            <p:nvPr/>
          </p:nvSpPr>
          <p:spPr>
            <a:xfrm>
              <a:off x="228600" y="44904"/>
              <a:ext cx="4724400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200" dirty="0" err="1">
                  <a:solidFill>
                    <a:schemeClr val="bg1"/>
                  </a:solidFill>
                  <a:latin typeface="Arial Rounded MT Bold" pitchFamily="34" charset="0"/>
                </a:rPr>
                <a:t>Materi</a:t>
              </a:r>
              <a:r>
                <a:rPr lang="en-US" sz="3200" dirty="0">
                  <a:solidFill>
                    <a:schemeClr val="bg1"/>
                  </a:solidFill>
                  <a:latin typeface="Arial Rounded MT Bold" pitchFamily="34" charset="0"/>
                </a:rPr>
                <a:t> Inti </a:t>
              </a:r>
              <a:r>
                <a:rPr lang="en-US" sz="3200" dirty="0" err="1">
                  <a:solidFill>
                    <a:schemeClr val="bg1"/>
                  </a:solidFill>
                  <a:latin typeface="Arial Rounded MT Bold" pitchFamily="34" charset="0"/>
                </a:rPr>
                <a:t>Subtema</a:t>
              </a:r>
              <a:r>
                <a:rPr lang="en-US" sz="3200" dirty="0">
                  <a:solidFill>
                    <a:schemeClr val="bg1"/>
                  </a:solidFill>
                  <a:latin typeface="Arial Rounded MT Bold" pitchFamily="34" charset="0"/>
                </a:rPr>
                <a:t> 3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7779606" y="206636"/>
            <a:ext cx="1143000" cy="417731"/>
            <a:chOff x="7772400" y="57150"/>
            <a:chExt cx="1143000" cy="417731"/>
          </a:xfrm>
        </p:grpSpPr>
        <p:sp>
          <p:nvSpPr>
            <p:cNvPr id="18" name="Rounded Rectangle 17"/>
            <p:cNvSpPr/>
            <p:nvPr/>
          </p:nvSpPr>
          <p:spPr>
            <a:xfrm>
              <a:off x="7772400" y="57150"/>
              <a:ext cx="1143000" cy="417731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852716" y="81864"/>
              <a:ext cx="9967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KD 3.3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3785B1BA-3C24-4B24-B6DE-71E27A7D9C76}"/>
              </a:ext>
            </a:extLst>
          </p:cNvPr>
          <p:cNvGrpSpPr/>
          <p:nvPr/>
        </p:nvGrpSpPr>
        <p:grpSpPr>
          <a:xfrm>
            <a:off x="159715" y="836404"/>
            <a:ext cx="5106552" cy="1049546"/>
            <a:chOff x="159715" y="836404"/>
            <a:chExt cx="5106552" cy="1049546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1DA7DAB9-32A1-4099-9A18-BEA8E7A3372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715" y="836404"/>
              <a:ext cx="5106552" cy="1049546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806E512-4BA9-425E-A969-506FFD5B28C0}"/>
                </a:ext>
              </a:extLst>
            </p:cNvPr>
            <p:cNvSpPr txBox="1"/>
            <p:nvPr/>
          </p:nvSpPr>
          <p:spPr>
            <a:xfrm>
              <a:off x="772483" y="995565"/>
              <a:ext cx="3799517" cy="67710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ID" sz="1900" dirty="0">
                  <a:solidFill>
                    <a:schemeClr val="bg1"/>
                  </a:solidFill>
                </a:rPr>
                <a:t>Pancasila </a:t>
              </a:r>
              <a:r>
                <a:rPr lang="en-ID" sz="1900" dirty="0" err="1">
                  <a:solidFill>
                    <a:schemeClr val="bg1"/>
                  </a:solidFill>
                </a:rPr>
                <a:t>adalah</a:t>
              </a:r>
              <a:r>
                <a:rPr lang="en-ID" sz="1900" dirty="0">
                  <a:solidFill>
                    <a:schemeClr val="bg1"/>
                  </a:solidFill>
                </a:rPr>
                <a:t> </a:t>
              </a:r>
              <a:r>
                <a:rPr lang="en-ID" sz="1900" dirty="0" err="1">
                  <a:solidFill>
                    <a:schemeClr val="bg1"/>
                  </a:solidFill>
                </a:rPr>
                <a:t>dasar</a:t>
              </a:r>
              <a:r>
                <a:rPr lang="en-ID" sz="1900" dirty="0">
                  <a:solidFill>
                    <a:schemeClr val="bg1"/>
                  </a:solidFill>
                </a:rPr>
                <a:t> negara Indonesia. </a:t>
              </a: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48837CB9-C178-404D-9B8B-ACFB94083D09}"/>
              </a:ext>
            </a:extLst>
          </p:cNvPr>
          <p:cNvSpPr txBox="1"/>
          <p:nvPr/>
        </p:nvSpPr>
        <p:spPr>
          <a:xfrm>
            <a:off x="457200" y="3251617"/>
            <a:ext cx="510192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dirty="0" err="1"/>
              <a:t>Sebagai</a:t>
            </a:r>
            <a:r>
              <a:rPr lang="en-ID" dirty="0"/>
              <a:t> </a:t>
            </a:r>
            <a:r>
              <a:rPr lang="en-ID" dirty="0" err="1"/>
              <a:t>dasar</a:t>
            </a:r>
            <a:r>
              <a:rPr lang="en-ID" dirty="0"/>
              <a:t> negara, Pancasila </a:t>
            </a:r>
            <a:r>
              <a:rPr lang="en-ID" dirty="0" err="1"/>
              <a:t>berisi</a:t>
            </a:r>
            <a:r>
              <a:rPr lang="en-ID" dirty="0"/>
              <a:t> </a:t>
            </a:r>
            <a:r>
              <a:rPr lang="en-ID" dirty="0" err="1"/>
              <a:t>aturan-aturan</a:t>
            </a:r>
            <a:r>
              <a:rPr lang="en-ID" dirty="0"/>
              <a:t> yang </a:t>
            </a:r>
            <a:r>
              <a:rPr lang="en-ID" dirty="0" err="1"/>
              <a:t>menjadi</a:t>
            </a:r>
            <a:r>
              <a:rPr lang="en-ID" dirty="0"/>
              <a:t> </a:t>
            </a:r>
            <a:r>
              <a:rPr lang="en-ID" dirty="0" err="1"/>
              <a:t>pedoman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bersikap</a:t>
            </a:r>
            <a:r>
              <a:rPr lang="en-ID" dirty="0"/>
              <a:t> dan </a:t>
            </a:r>
            <a:r>
              <a:rPr lang="en-ID" dirty="0" err="1"/>
              <a:t>bertingkah</a:t>
            </a:r>
            <a:r>
              <a:rPr lang="en-ID" dirty="0"/>
              <a:t> </a:t>
            </a:r>
            <a:r>
              <a:rPr lang="en-ID" dirty="0" err="1"/>
              <a:t>laku</a:t>
            </a:r>
            <a:r>
              <a:rPr lang="en-ID" dirty="0"/>
              <a:t>. </a:t>
            </a:r>
            <a:r>
              <a:rPr lang="en-ID" dirty="0" err="1"/>
              <a:t>Tidak</a:t>
            </a:r>
            <a:r>
              <a:rPr lang="en-ID" dirty="0"/>
              <a:t> </a:t>
            </a:r>
            <a:r>
              <a:rPr lang="en-ID" dirty="0" err="1"/>
              <a:t>boleh</a:t>
            </a:r>
            <a:r>
              <a:rPr lang="en-ID" dirty="0"/>
              <a:t> </a:t>
            </a:r>
            <a:r>
              <a:rPr lang="en-ID" dirty="0" err="1"/>
              <a:t>ada</a:t>
            </a:r>
            <a:r>
              <a:rPr lang="en-ID" dirty="0"/>
              <a:t> </a:t>
            </a:r>
            <a:r>
              <a:rPr lang="en-ID" dirty="0" err="1"/>
              <a:t>satu</a:t>
            </a:r>
            <a:r>
              <a:rPr lang="en-ID" dirty="0"/>
              <a:t> pun </a:t>
            </a:r>
            <a:r>
              <a:rPr lang="en-ID" dirty="0" err="1"/>
              <a:t>aturan</a:t>
            </a:r>
            <a:r>
              <a:rPr lang="en-ID" dirty="0"/>
              <a:t> yang </a:t>
            </a:r>
            <a:r>
              <a:rPr lang="en-ID" dirty="0" err="1"/>
              <a:t>bertentangan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Pancasila. </a:t>
            </a:r>
          </a:p>
          <a:p>
            <a:r>
              <a:rPr lang="en-ID" dirty="0"/>
              <a:t> 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F746A68-356D-445A-9F6A-6E9A73961735}"/>
              </a:ext>
            </a:extLst>
          </p:cNvPr>
          <p:cNvGrpSpPr/>
          <p:nvPr/>
        </p:nvGrpSpPr>
        <p:grpSpPr>
          <a:xfrm>
            <a:off x="228600" y="1858279"/>
            <a:ext cx="5031158" cy="1207732"/>
            <a:chOff x="228600" y="1858279"/>
            <a:chExt cx="5031158" cy="1207732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6BE9B2E6-29E2-4352-8751-EB833F0BD25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600" y="1858279"/>
              <a:ext cx="5031158" cy="1207732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DB74A475-CFC9-4850-AD03-B8CCF8410E05}"/>
                </a:ext>
              </a:extLst>
            </p:cNvPr>
            <p:cNvSpPr txBox="1"/>
            <p:nvPr/>
          </p:nvSpPr>
          <p:spPr>
            <a:xfrm>
              <a:off x="846667" y="1968149"/>
              <a:ext cx="3877733" cy="96949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ID" sz="1900" dirty="0">
                  <a:solidFill>
                    <a:schemeClr val="bg1"/>
                  </a:solidFill>
                </a:rPr>
                <a:t>Pancasila </a:t>
              </a:r>
              <a:r>
                <a:rPr lang="en-ID" sz="1900" dirty="0" err="1">
                  <a:solidFill>
                    <a:schemeClr val="bg1"/>
                  </a:solidFill>
                </a:rPr>
                <a:t>berfungsi</a:t>
              </a:r>
              <a:r>
                <a:rPr lang="en-ID" sz="1900" dirty="0">
                  <a:solidFill>
                    <a:schemeClr val="bg1"/>
                  </a:solidFill>
                </a:rPr>
                <a:t> </a:t>
              </a:r>
              <a:r>
                <a:rPr lang="en-ID" sz="1900" dirty="0" err="1">
                  <a:solidFill>
                    <a:schemeClr val="bg1"/>
                  </a:solidFill>
                </a:rPr>
                <a:t>sebagai</a:t>
              </a:r>
              <a:r>
                <a:rPr lang="en-ID" sz="1900" dirty="0">
                  <a:solidFill>
                    <a:schemeClr val="bg1"/>
                  </a:solidFill>
                </a:rPr>
                <a:t> </a:t>
              </a:r>
              <a:r>
                <a:rPr lang="en-ID" sz="1900" dirty="0" err="1">
                  <a:solidFill>
                    <a:schemeClr val="bg1"/>
                  </a:solidFill>
                </a:rPr>
                <a:t>sumber</a:t>
              </a:r>
              <a:r>
                <a:rPr lang="en-ID" sz="1900" dirty="0">
                  <a:solidFill>
                    <a:schemeClr val="bg1"/>
                  </a:solidFill>
                </a:rPr>
                <a:t> </a:t>
              </a:r>
              <a:r>
                <a:rPr lang="en-ID" sz="1900" dirty="0" err="1">
                  <a:solidFill>
                    <a:schemeClr val="bg1"/>
                  </a:solidFill>
                </a:rPr>
                <a:t>dari</a:t>
              </a:r>
              <a:r>
                <a:rPr lang="en-ID" sz="1900" dirty="0">
                  <a:solidFill>
                    <a:schemeClr val="bg1"/>
                  </a:solidFill>
                </a:rPr>
                <a:t> </a:t>
              </a:r>
              <a:r>
                <a:rPr lang="en-ID" sz="1900" dirty="0" err="1">
                  <a:solidFill>
                    <a:schemeClr val="bg1"/>
                  </a:solidFill>
                </a:rPr>
                <a:t>segala</a:t>
              </a:r>
              <a:r>
                <a:rPr lang="en-ID" sz="1900" dirty="0">
                  <a:solidFill>
                    <a:schemeClr val="bg1"/>
                  </a:solidFill>
                </a:rPr>
                <a:t> </a:t>
              </a:r>
              <a:r>
                <a:rPr lang="en-ID" sz="1900" dirty="0" err="1">
                  <a:solidFill>
                    <a:schemeClr val="bg1"/>
                  </a:solidFill>
                </a:rPr>
                <a:t>sumber</a:t>
              </a:r>
              <a:r>
                <a:rPr lang="en-ID" sz="1900" dirty="0">
                  <a:solidFill>
                    <a:schemeClr val="bg1"/>
                  </a:solidFill>
                </a:rPr>
                <a:t> </a:t>
              </a:r>
              <a:r>
                <a:rPr lang="en-ID" sz="1900" dirty="0" err="1">
                  <a:solidFill>
                    <a:schemeClr val="bg1"/>
                  </a:solidFill>
                </a:rPr>
                <a:t>hukum</a:t>
              </a:r>
              <a:r>
                <a:rPr lang="en-ID" sz="1900" dirty="0">
                  <a:solidFill>
                    <a:schemeClr val="bg1"/>
                  </a:solidFill>
                </a:rPr>
                <a:t> yang </a:t>
              </a:r>
              <a:r>
                <a:rPr lang="en-ID" sz="1900" dirty="0" err="1">
                  <a:solidFill>
                    <a:schemeClr val="bg1"/>
                  </a:solidFill>
                </a:rPr>
                <a:t>ada</a:t>
              </a:r>
              <a:r>
                <a:rPr lang="en-ID" sz="1900" dirty="0">
                  <a:solidFill>
                    <a:schemeClr val="bg1"/>
                  </a:solidFill>
                </a:rPr>
                <a:t> di Indonesia. </a:t>
              </a: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F0BA0C3A-0008-4C73-AD35-EE571382DCD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9418" y="870705"/>
            <a:ext cx="3630036" cy="334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506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5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theme/theme1.xml><?xml version="1.0" encoding="utf-8"?>
<a:theme xmlns:a="http://schemas.openxmlformats.org/drawingml/2006/main" name="Office Theme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Custom 1">
      <a:majorFont>
        <a:latin typeface="Berlin Sans FB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1871</TotalTime>
  <Words>512</Words>
  <Application>Microsoft Office PowerPoint</Application>
  <PresentationFormat>On-screen Show (16:9)</PresentationFormat>
  <Paragraphs>55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Arial Rounded MT Bold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Elisa Putri Andini</dc:creator>
  <cp:lastModifiedBy>Alo-Putra_Yudha</cp:lastModifiedBy>
  <cp:revision>216</cp:revision>
  <cp:lastPrinted>2017-01-26T08:40:59Z</cp:lastPrinted>
  <dcterms:created xsi:type="dcterms:W3CDTF">2016-06-25T05:09:46Z</dcterms:created>
  <dcterms:modified xsi:type="dcterms:W3CDTF">2020-09-29T20:55:50Z</dcterms:modified>
</cp:coreProperties>
</file>