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58" r:id="rId3"/>
    <p:sldId id="299" r:id="rId4"/>
    <p:sldId id="334" r:id="rId5"/>
    <p:sldId id="298" r:id="rId6"/>
    <p:sldId id="289" r:id="rId7"/>
    <p:sldId id="335" r:id="rId8"/>
    <p:sldId id="291" r:id="rId9"/>
    <p:sldId id="300" r:id="rId10"/>
    <p:sldId id="292" r:id="rId11"/>
    <p:sldId id="301" r:id="rId12"/>
    <p:sldId id="293" r:id="rId13"/>
    <p:sldId id="296" r:id="rId14"/>
    <p:sldId id="280" r:id="rId15"/>
    <p:sldId id="294" r:id="rId16"/>
    <p:sldId id="295" r:id="rId17"/>
    <p:sldId id="278" r:id="rId18"/>
    <p:sldId id="297" r:id="rId19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C0F2BC"/>
    <a:srgbClr val="FF3399"/>
    <a:srgbClr val="CCCCFF"/>
    <a:srgbClr val="FFFFCC"/>
    <a:srgbClr val="FEF0F0"/>
    <a:srgbClr val="FDFFEF"/>
    <a:srgbClr val="E5F9E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6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C81A3-497A-4A03-AA61-B6FA17588FA2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BC34-1A81-4127-A187-D3E29F2D7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784A-11D4-49BC-AF97-73FCC016BD14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10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EwCxDfuBs/RmWOMShIpweaKREFpHHzkQ/view?utm_content=DAEwCxDfuBs&amp;utm_campaign=designshare&amp;utm_medium=link&amp;utm_source=publishpresen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94720" y="285734"/>
            <a:ext cx="5257800" cy="4328802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996446"/>
              <a:ext cx="36576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8000"/>
                  </a:solidFill>
                  <a:cs typeface="Calibri" pitchFamily="34" charset="0"/>
                </a:rPr>
                <a:t>Panas</a:t>
              </a:r>
              <a:r>
                <a:rPr lang="en-US" sz="32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3200" b="1" dirty="0" err="1">
                  <a:solidFill>
                    <a:srgbClr val="008000"/>
                  </a:solidFill>
                  <a:cs typeface="Calibri" pitchFamily="34" charset="0"/>
                </a:rPr>
                <a:t>dan</a:t>
              </a:r>
              <a:r>
                <a:rPr lang="en-US" sz="32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3200" b="1" dirty="0" err="1">
                  <a:solidFill>
                    <a:srgbClr val="008000"/>
                  </a:solidFill>
                  <a:cs typeface="Calibri" pitchFamily="34" charset="0"/>
                </a:rPr>
                <a:t>Perpindahannya</a:t>
              </a:r>
              <a:endParaRPr lang="en-US" sz="3200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276366"/>
              <a:ext cx="52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6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387480" y="483518"/>
            <a:ext cx="3928810" cy="38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42844" y="885756"/>
            <a:ext cx="8935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noProof="1">
                <a:latin typeface="Calibri" pitchFamily="34" charset="0"/>
                <a:cs typeface="Calibri" pitchFamily="34" charset="0"/>
              </a:rPr>
              <a:t>Perpindahan panas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konduksi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konveksi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radiasi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</a:t>
            </a:r>
            <a:endParaRPr lang="en-US" sz="2000" b="1" noProof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" y="0"/>
            <a:ext cx="9144033" cy="666750"/>
            <a:chOff x="-1" y="0"/>
            <a:chExt cx="9144033" cy="666750"/>
          </a:xfrm>
        </p:grpSpPr>
        <p:grpSp>
          <p:nvGrpSpPr>
            <p:cNvPr id="34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38" name="Picture 37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238747" y="58149"/>
                <a:ext cx="84575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2</a:t>
                </a:r>
              </a:p>
            </p:txBody>
          </p:sp>
        </p:grpSp>
        <p:grpSp>
          <p:nvGrpSpPr>
            <p:cNvPr id="35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24800" y="7142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KD 3.6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286525" y="1504950"/>
            <a:ext cx="5813433" cy="2493963"/>
            <a:chOff x="2286525" y="1504950"/>
            <a:chExt cx="5813433" cy="24939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286525" y="1504950"/>
              <a:ext cx="3962864" cy="2493963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 rot="5400000">
              <a:off x="7016282" y="2779128"/>
              <a:ext cx="338554" cy="18287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 err="1">
                  <a:latin typeface="Calibri" pitchFamily="34" charset="0"/>
                  <a:cs typeface="Calibri" pitchFamily="34" charset="0"/>
                </a:rPr>
                <a:t>dokumentasi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000" i="1" dirty="0" err="1">
                  <a:latin typeface="Calibri" pitchFamily="34" charset="0"/>
                  <a:cs typeface="Calibri" pitchFamily="34" charset="0"/>
                </a:rPr>
                <a:t>penerbit</a:t>
              </a:r>
              <a:endParaRPr lang="en-US" sz="1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" y="2039144"/>
            <a:ext cx="3048794" cy="1860510"/>
            <a:chOff x="152400" y="2039144"/>
            <a:chExt cx="3048794" cy="1860510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2933700" y="2305050"/>
              <a:ext cx="533400" cy="15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514600" y="2571750"/>
              <a:ext cx="685800" cy="15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2400" y="2114550"/>
              <a:ext cx="2362200" cy="17851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Konduksi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nl-NL" b="1" dirty="0">
                  <a:latin typeface="Calibri" pitchFamily="34" charset="0"/>
                  <a:cs typeface="Calibri" pitchFamily="34" charset="0"/>
                </a:rPr>
                <a:t>yaitu perpindahan panas melalui zat perantara, tanpa diikuti oleh perpindahan zat perantara tersebut.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71800" y="3181350"/>
            <a:ext cx="3657600" cy="1371600"/>
            <a:chOff x="2971800" y="3181350"/>
            <a:chExt cx="3657600" cy="1371600"/>
          </a:xfrm>
        </p:grpSpPr>
        <p:cxnSp>
          <p:nvCxnSpPr>
            <p:cNvPr id="46" name="Straight Connector 45"/>
            <p:cNvCxnSpPr/>
            <p:nvPr/>
          </p:nvCxnSpPr>
          <p:spPr>
            <a:xfrm rot="5400000">
              <a:off x="3391694" y="3523456"/>
              <a:ext cx="685800" cy="15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971800" y="3875842"/>
              <a:ext cx="3657600" cy="677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Radiasi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i-FI" b="1" dirty="0">
                  <a:latin typeface="Calibri" pitchFamily="34" charset="0"/>
                  <a:cs typeface="Calibri" pitchFamily="34" charset="0"/>
                </a:rPr>
                <a:t>perpindahan panas tanpa adan</a:t>
              </a:r>
              <a:r>
                <a:rPr lang="sq-AL" b="1" dirty="0">
                  <a:latin typeface="Calibri" pitchFamily="34" charset="0"/>
                  <a:cs typeface="Calibri" pitchFamily="34" charset="0"/>
                </a:rPr>
                <a:t>y</a:t>
              </a:r>
              <a:r>
                <a:rPr lang="fi-FI" b="1" dirty="0">
                  <a:latin typeface="Calibri" pitchFamily="34" charset="0"/>
                  <a:cs typeface="Calibri" pitchFamily="34" charset="0"/>
                </a:rPr>
                <a:t>a zat perantara. 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81600" y="1504950"/>
            <a:ext cx="3276600" cy="1785104"/>
            <a:chOff x="5181600" y="1504950"/>
            <a:chExt cx="3276600" cy="1785104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4915694" y="2075656"/>
              <a:ext cx="533400" cy="15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5181600" y="1809751"/>
              <a:ext cx="914400" cy="2117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096000" y="1504950"/>
              <a:ext cx="2362200" cy="1785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Konveksi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nl-NL" b="1" dirty="0">
                  <a:latin typeface="Calibri" pitchFamily="34" charset="0"/>
                  <a:cs typeface="Calibri" pitchFamily="34" charset="0"/>
                </a:rPr>
                <a:t>yaitu perpindahan panas melalui zat perantara, yang diikuti perpindahan zat perantaranya.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7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4495800" y="895350"/>
            <a:ext cx="3733800" cy="3733800"/>
            <a:chOff x="5499338" y="-571514"/>
            <a:chExt cx="3733800" cy="37338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338" y="1028686"/>
              <a:ext cx="3197901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5804138" y="-571514"/>
              <a:ext cx="3429000" cy="15696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f-ZA" sz="1600" b="1" dirty="0">
                  <a:latin typeface="Calibri" pitchFamily="34" charset="0"/>
                  <a:cs typeface="Calibri" pitchFamily="34" charset="0"/>
                </a:rPr>
                <a:t>Tangan terasa panas saat memegang cangkir berisi minuman panas.</a:t>
              </a:r>
            </a:p>
            <a:p>
              <a:pPr algn="ctr"/>
              <a:r>
                <a:rPr lang="af-ZA" sz="1600" b="1" dirty="0">
                  <a:latin typeface="Calibri" pitchFamily="34" charset="0"/>
                  <a:cs typeface="Calibri" pitchFamily="34" charset="0"/>
                </a:rPr>
                <a:t>Zat perantara panas dalam kegiatan ini adalah gelas kaca. Panas dari minuman panas berpindah ke tangan melalui gelas kaca.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99738" y="1790686"/>
              <a:ext cx="338554" cy="13283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0" y="895350"/>
            <a:ext cx="3962400" cy="3533239"/>
            <a:chOff x="3438500" y="3274890"/>
            <a:chExt cx="3962400" cy="35332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52" y="3274890"/>
              <a:ext cx="3200400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3590900" y="5484690"/>
              <a:ext cx="3810000" cy="13234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q-AL" sz="1600" b="1" dirty="0">
                  <a:latin typeface="Calibri" pitchFamily="34" charset="0"/>
                  <a:cs typeface="Calibri" pitchFamily="34" charset="0"/>
                </a:rPr>
                <a:t>Seluruh bagian wajan terasa panas ketika diletakkan di atas kompor menyala.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Zat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perantara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dalam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kegiatan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ini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adalah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wajan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dari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api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kompor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melalui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wajan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berpindah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masakan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</a:t>
              </a:r>
              <a:endParaRPr lang="sq-AL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3438500" y="3703518"/>
              <a:ext cx="338554" cy="12569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sp>
        <p:nvSpPr>
          <p:cNvPr id="21" name="Pentagon 20"/>
          <p:cNvSpPr/>
          <p:nvPr/>
        </p:nvSpPr>
        <p:spPr>
          <a:xfrm>
            <a:off x="152400" y="209550"/>
            <a:ext cx="1981200" cy="53340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Konduksi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987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495800" y="438150"/>
            <a:ext cx="3776666" cy="3703268"/>
            <a:chOff x="-176243" y="1919284"/>
            <a:chExt cx="3776666" cy="3703268"/>
          </a:xfrm>
        </p:grpSpPr>
        <p:pic>
          <p:nvPicPr>
            <p:cNvPr id="42" name="Picture 41" descr="air mendidih 1972423.jpg"/>
            <p:cNvPicPr>
              <a:picLocks noChangeAspect="1"/>
            </p:cNvPicPr>
            <p:nvPr/>
          </p:nvPicPr>
          <p:blipFill>
            <a:blip r:embed="rId2" cstate="print"/>
            <a:srcRect t="23333" b="27778"/>
            <a:stretch>
              <a:fillRect/>
            </a:stretch>
          </p:blipFill>
          <p:spPr>
            <a:xfrm>
              <a:off x="506527" y="1919284"/>
              <a:ext cx="2727819" cy="20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TextBox 42"/>
            <p:cNvSpPr txBox="1"/>
            <p:nvPr/>
          </p:nvSpPr>
          <p:spPr>
            <a:xfrm>
              <a:off x="-176243" y="4052892"/>
              <a:ext cx="3776666" cy="15696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Air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bagian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bawah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panci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menjadi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terlebih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dahulu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 Air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lalu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bergerak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atas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panci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digantikan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oleh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air yang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lebih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dingin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 Lama-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kelamaan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seluruh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air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dalam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panci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menjadi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</a:t>
              </a:r>
              <a:endParaRPr lang="sq-AL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03" y="2681284"/>
              <a:ext cx="338554" cy="13283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sp>
        <p:nvSpPr>
          <p:cNvPr id="13" name="Pentagon 12"/>
          <p:cNvSpPr/>
          <p:nvPr/>
        </p:nvSpPr>
        <p:spPr>
          <a:xfrm>
            <a:off x="152400" y="209550"/>
            <a:ext cx="1981200" cy="53340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m-ET" sz="2200" b="1"/>
              <a:t>Konveksi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89535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 dirty="0"/>
              <a:t>Konveksi pada umumnya terjadi dengan zat perantara berupa air atau gas.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962150"/>
            <a:ext cx="3652862" cy="2735997"/>
            <a:chOff x="228600" y="1962150"/>
            <a:chExt cx="3652862" cy="2735997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" y="1962150"/>
              <a:ext cx="3652862" cy="2735997"/>
              <a:chOff x="142844" y="2775939"/>
              <a:chExt cx="3652862" cy="2735997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596" y="2775939"/>
                <a:ext cx="2700002" cy="18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95244" y="4680939"/>
                <a:ext cx="3500462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f-ZA" sz="1600" b="1" dirty="0">
                    <a:latin typeface="Calibri" pitchFamily="34" charset="0"/>
                    <a:cs typeface="Calibri" pitchFamily="34" charset="0"/>
                  </a:rPr>
                  <a:t>Zat perantara berupa udara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membuat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merasakan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panas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gsw-FR" sz="1600" b="1" dirty="0">
                    <a:latin typeface="Calibri" pitchFamily="34" charset="0"/>
                    <a:cs typeface="Calibri" pitchFamily="34" charset="0"/>
                  </a:rPr>
                  <a:t>yang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dihasilkan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minuman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af-ZA" sz="16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42844" y="3276005"/>
                <a:ext cx="338554" cy="132834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000" dirty="0" err="1">
                    <a:latin typeface="Calibri" pitchFamily="34" charset="0"/>
                    <a:cs typeface="Calibri" pitchFamily="34" charset="0"/>
                  </a:rPr>
                  <a:t>Sumber</a:t>
                </a:r>
                <a:r>
                  <a:rPr lang="en-US" sz="10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1000" i="1" dirty="0">
                    <a:latin typeface="Calibri" pitchFamily="34" charset="0"/>
                    <a:cs typeface="Calibri" pitchFamily="34" charset="0"/>
                  </a:rPr>
                  <a:t>pixabay.com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1828800" y="2266950"/>
              <a:ext cx="5334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2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58" y="285734"/>
            <a:ext cx="807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libri" pitchFamily="34" charset="0"/>
                <a:cs typeface="Calibri" pitchFamily="34" charset="0"/>
              </a:rPr>
              <a:t>Peristiwa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angin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darat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angin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laut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perpindahan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panas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konveksi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123950"/>
            <a:ext cx="4214842" cy="3286148"/>
            <a:chOff x="85724" y="1123950"/>
            <a:chExt cx="4214842" cy="3286148"/>
          </a:xfrm>
        </p:grpSpPr>
        <p:sp>
          <p:nvSpPr>
            <p:cNvPr id="12" name="Rectangle 11"/>
            <p:cNvSpPr/>
            <p:nvPr/>
          </p:nvSpPr>
          <p:spPr>
            <a:xfrm>
              <a:off x="85724" y="1123950"/>
              <a:ext cx="4214842" cy="32861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8124" y="1261229"/>
              <a:ext cx="3960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gsw-FR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Angin darat </a:t>
              </a:r>
              <a:r>
                <a:rPr lang="gsw-FR" b="1" dirty="0">
                  <a:latin typeface="Calibri" pitchFamily="34" charset="0"/>
                  <a:cs typeface="Calibri" pitchFamily="34" charset="0"/>
                </a:rPr>
                <a:t>adalah angin yang berpindah dari darat ke laut.</a:t>
              </a:r>
            </a:p>
            <a:p>
              <a:endParaRPr lang="gsw-FR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gsw-FR" b="1" dirty="0">
                  <a:latin typeface="Calibri" pitchFamily="34" charset="0"/>
                  <a:cs typeface="Calibri" pitchFamily="34" charset="0"/>
                </a:rPr>
                <a:t>Angin darat terjadi pada malam hari, saat udara di atas laut lebih panas dari udara di atas darat.  Udara di atas laut naik diganti udara di atas darat.</a:t>
              </a:r>
            </a:p>
            <a:p>
              <a:endParaRPr lang="gsw-FR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gsw-FR" b="1" dirty="0">
                  <a:latin typeface="Calibri" pitchFamily="34" charset="0"/>
                  <a:cs typeface="Calibri" pitchFamily="34" charset="0"/>
                </a:rPr>
                <a:t>Angin darat dimanfaatkan oleh para nelayan menuju ke laut untuk menangkap ikan.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46625" y="1657350"/>
            <a:ext cx="4244975" cy="2319754"/>
            <a:chOff x="4746625" y="1657350"/>
            <a:chExt cx="4244975" cy="2319754"/>
          </a:xfrm>
        </p:grpSpPr>
        <p:pic>
          <p:nvPicPr>
            <p:cNvPr id="2050" name="Picture 2" descr="H:\WORK\[2018]\SAINS K13 NEW\Kelas 5\Pel 6\GBR Pel 6\6.11 angin dara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46625" y="1657350"/>
              <a:ext cx="4244975" cy="208680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5400000">
              <a:off x="7810097" y="2991253"/>
              <a:ext cx="338554" cy="1633148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34200" y="1047750"/>
            <a:ext cx="2057400" cy="1448594"/>
            <a:chOff x="6934200" y="1047750"/>
            <a:chExt cx="2057400" cy="1448594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7543800" y="203835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34200" y="104775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1600" b="1" dirty="0">
                  <a:latin typeface="Calibri" pitchFamily="34" charset="0"/>
                </a:rPr>
                <a:t>Udara panas di laut akan naik.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00600" y="3562350"/>
            <a:ext cx="3048000" cy="1041975"/>
            <a:chOff x="4800600" y="3562350"/>
            <a:chExt cx="3048000" cy="1041975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6248400" y="3562350"/>
              <a:ext cx="4572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00600" y="401955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1600" b="1" dirty="0">
                  <a:latin typeface="Calibri" pitchFamily="34" charset="0"/>
                </a:rPr>
                <a:t>Udara darat akan menggantikan udara laut yang naik.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9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0958" y="809602"/>
            <a:ext cx="4214842" cy="3286148"/>
            <a:chOff x="285720" y="1214428"/>
            <a:chExt cx="4214842" cy="3286148"/>
          </a:xfrm>
        </p:grpSpPr>
        <p:sp>
          <p:nvSpPr>
            <p:cNvPr id="17" name="Rectangle 16"/>
            <p:cNvSpPr/>
            <p:nvPr/>
          </p:nvSpPr>
          <p:spPr>
            <a:xfrm>
              <a:off x="285720" y="1214428"/>
              <a:ext cx="4214842" cy="32861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686" y="1357304"/>
              <a:ext cx="3960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q-AL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Angin laut </a:t>
              </a:r>
              <a:r>
                <a:rPr lang="sq-AL" b="1" dirty="0">
                  <a:latin typeface="Calibri" pitchFamily="34" charset="0"/>
                  <a:cs typeface="Calibri" pitchFamily="34" charset="0"/>
                </a:rPr>
                <a:t>adalah angin yang berpindah dari laut ke darat.</a:t>
              </a:r>
            </a:p>
            <a:p>
              <a:endParaRPr lang="sq-AL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sq-AL" b="1" dirty="0">
                  <a:latin typeface="Calibri" pitchFamily="34" charset="0"/>
                  <a:cs typeface="Calibri" pitchFamily="34" charset="0"/>
                </a:rPr>
                <a:t>Angin laut terjadi pada siang hari, saat udara di atas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darat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q-AL" b="1" dirty="0">
                  <a:latin typeface="Calibri" pitchFamily="34" charset="0"/>
                  <a:cs typeface="Calibri" pitchFamily="34" charset="0"/>
                </a:rPr>
                <a:t>lebih panas dari udara di atas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laut</a:t>
              </a:r>
              <a:r>
                <a:rPr lang="sq-AL" b="1" dirty="0">
                  <a:latin typeface="Calibri" pitchFamily="34" charset="0"/>
                  <a:cs typeface="Calibri" pitchFamily="34" charset="0"/>
                </a:rPr>
                <a:t>.  Udara di atas darat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sq-AL" b="1" dirty="0">
                  <a:latin typeface="Calibri" pitchFamily="34" charset="0"/>
                  <a:cs typeface="Calibri" pitchFamily="34" charset="0"/>
                </a:rPr>
                <a:t> naik dan digantikan udara laut.</a:t>
              </a:r>
            </a:p>
            <a:p>
              <a:endParaRPr lang="sq-AL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sq-AL" b="1" dirty="0">
                  <a:latin typeface="Calibri" pitchFamily="34" charset="0"/>
                  <a:cs typeface="Calibri" pitchFamily="34" charset="0"/>
                </a:rPr>
                <a:t>Angin laut dimanfaatkan oleh para nelayan kembali ke darat setelah menangkap ikan.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1625800"/>
            <a:ext cx="4495800" cy="2427504"/>
            <a:chOff x="4572000" y="1625800"/>
            <a:chExt cx="4495800" cy="2427504"/>
          </a:xfrm>
        </p:grpSpPr>
        <p:pic>
          <p:nvPicPr>
            <p:cNvPr id="3074" name="Picture 2" descr="H:\WORK\[2018]\BUPING SD Kelas V\SETT-2\Penilaian Akhir Tahun (edit)\GBR PAT\7A angin lau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1625800"/>
              <a:ext cx="4495800" cy="21778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 rot="5400000">
              <a:off x="7886297" y="2991253"/>
              <a:ext cx="338554" cy="1785548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67400" y="1123950"/>
            <a:ext cx="2057400" cy="1448594"/>
            <a:chOff x="6934200" y="1047750"/>
            <a:chExt cx="2057400" cy="1448594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7543800" y="2038350"/>
              <a:ext cx="914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34200" y="104775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1600" b="1" dirty="0">
                  <a:latin typeface="Calibri" pitchFamily="34" charset="0"/>
                </a:rPr>
                <a:t>Udara panas di darat akan naik.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3400" y="3562350"/>
            <a:ext cx="3352800" cy="1041975"/>
            <a:chOff x="4343400" y="3562350"/>
            <a:chExt cx="3352800" cy="1041975"/>
          </a:xfrm>
        </p:grpSpPr>
        <p:cxnSp>
          <p:nvCxnSpPr>
            <p:cNvPr id="12" name="Straight Connector 11"/>
            <p:cNvCxnSpPr/>
            <p:nvPr/>
          </p:nvCxnSpPr>
          <p:spPr>
            <a:xfrm rot="5400000" flipH="1" flipV="1">
              <a:off x="6248400" y="3562350"/>
              <a:ext cx="4572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3400" y="4019550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1600" b="1" dirty="0">
                  <a:latin typeface="Calibri" pitchFamily="34" charset="0"/>
                </a:rPr>
                <a:t>Udara dari laut akan menggantikan udara darat yang naik.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29635" y="2114550"/>
            <a:ext cx="3066365" cy="2513601"/>
            <a:chOff x="3029635" y="2114550"/>
            <a:chExt cx="3066365" cy="2513601"/>
          </a:xfrm>
        </p:grpSpPr>
        <p:pic>
          <p:nvPicPr>
            <p:cNvPr id="28" name="Picture 27" descr="air mendidih 197242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3680" y="2114550"/>
              <a:ext cx="2701689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3276576" y="4043376"/>
              <a:ext cx="2819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Tu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buh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erasa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hanga</a:t>
              </a:r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ika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berada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deka</a:t>
              </a:r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api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unggun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</a:t>
              </a:r>
              <a:endParaRPr lang="sq-AL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29635" y="2257426"/>
              <a:ext cx="323165" cy="15304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9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9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900" i="1" dirty="0">
                  <a:latin typeface="Calibri" pitchFamily="34" charset="0"/>
                  <a:cs typeface="Calibri" pitchFamily="34" charset="0"/>
                </a:rPr>
                <a:t>clipart.com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0" y="1276350"/>
            <a:ext cx="3057190" cy="2619198"/>
            <a:chOff x="571472" y="2783813"/>
            <a:chExt cx="3057190" cy="261919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662" y="2783813"/>
              <a:ext cx="2700000" cy="151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857224" y="4572014"/>
              <a:ext cx="2609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Ikan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q-AL" sz="1600" b="1" dirty="0">
                  <a:latin typeface="Calibri" pitchFamily="34" charset="0"/>
                  <a:cs typeface="Calibri" pitchFamily="34" charset="0"/>
                </a:rPr>
                <a:t>y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ang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dijemur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bawah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erik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ma</a:t>
              </a:r>
              <a:r>
                <a:rPr lang="fi-FI" sz="1600" b="1" dirty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ahari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lama-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kelamaan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kering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</a:t>
              </a:r>
              <a:endParaRPr lang="af-ZA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472" y="3000378"/>
              <a:ext cx="338554" cy="13283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sp>
        <p:nvSpPr>
          <p:cNvPr id="13" name="Pentagon 12"/>
          <p:cNvSpPr/>
          <p:nvPr/>
        </p:nvSpPr>
        <p:spPr>
          <a:xfrm>
            <a:off x="152400" y="209550"/>
            <a:ext cx="1981200" cy="53340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Radiasi</a:t>
            </a:r>
            <a:endParaRPr lang="am-ET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0" y="285750"/>
            <a:ext cx="2971800" cy="3040797"/>
            <a:chOff x="6096000" y="285750"/>
            <a:chExt cx="2971800" cy="3040797"/>
          </a:xfrm>
        </p:grpSpPr>
        <p:sp>
          <p:nvSpPr>
            <p:cNvPr id="16" name="TextBox 15"/>
            <p:cNvSpPr txBox="1"/>
            <p:nvPr/>
          </p:nvSpPr>
          <p:spPr>
            <a:xfrm>
              <a:off x="6096000" y="2495550"/>
              <a:ext cx="2819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Pakaian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basah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dijemur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bawah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matahari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lama-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kelamaan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kering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</a:t>
              </a:r>
              <a:endParaRPr lang="sq-AL" sz="16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098" name="Picture 2" descr="H:\WORK\[2018]\SAINS K13 NEW\Kelas 5\Pel 6\GBR Pel 6\6.3 menjemur pakai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590550"/>
              <a:ext cx="2744272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5400000">
              <a:off x="8220417" y="-238467"/>
              <a:ext cx="323165" cy="1371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9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9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900" i="1" dirty="0">
                  <a:latin typeface="Calibri" pitchFamily="34" charset="0"/>
                  <a:cs typeface="Calibri" pitchFamily="34" charset="0"/>
                </a:rPr>
                <a:t>clipart.com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6098140" y="1214428"/>
            <a:ext cx="2396751" cy="35165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0052" y="952678"/>
            <a:ext cx="5925022" cy="3405022"/>
            <a:chOff x="290052" y="952678"/>
            <a:chExt cx="5925022" cy="3405022"/>
          </a:xfrm>
        </p:grpSpPr>
        <p:grpSp>
          <p:nvGrpSpPr>
            <p:cNvPr id="14" name="Group 6"/>
            <p:cNvGrpSpPr>
              <a:grpSpLocks noChangeAspect="1"/>
            </p:cNvGrpSpPr>
            <p:nvPr/>
          </p:nvGrpSpPr>
          <p:grpSpPr>
            <a:xfrm>
              <a:off x="290052" y="952678"/>
              <a:ext cx="5925022" cy="3405022"/>
              <a:chOff x="142844" y="785800"/>
              <a:chExt cx="5129893" cy="2948071"/>
            </a:xfrm>
            <a:solidFill>
              <a:srgbClr val="92D050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142844" y="785800"/>
                <a:ext cx="4987017" cy="28051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5720" y="928676"/>
                <a:ext cx="4987017" cy="2805195"/>
              </a:xfrm>
              <a:prstGeom prst="rect">
                <a:avLst/>
              </a:prstGeom>
              <a:solidFill>
                <a:srgbClr val="D9F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1472" y="1214428"/>
              <a:ext cx="528641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Berdasarkan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kemampuannya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dalam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menghantarkan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dibedakan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menjadi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:</a:t>
              </a:r>
            </a:p>
            <a:p>
              <a:pPr marL="273050" indent="-27305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b="1" dirty="0" err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Konduktor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v-SE" sz="2000" b="1" dirty="0">
                  <a:latin typeface="Calibri" pitchFamily="34" charset="0"/>
                  <a:cs typeface="Calibri" pitchFamily="34" charset="0"/>
                </a:rPr>
                <a:t>benda yang mudah menghantarkan panas. </a:t>
              </a:r>
            </a:p>
            <a:p>
              <a:pPr marL="273050" indent="-27305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Isolator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v-SE" sz="2000" b="1" dirty="0">
                  <a:latin typeface="Calibri" pitchFamily="34" charset="0"/>
                  <a:cs typeface="Calibri" pitchFamily="34" charset="0"/>
                </a:rPr>
                <a:t>benda yang sulit menghantarkan panas.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" y="0"/>
            <a:ext cx="9144033" cy="666750"/>
            <a:chOff x="-1" y="0"/>
            <a:chExt cx="9144033" cy="666750"/>
          </a:xfrm>
        </p:grpSpPr>
        <p:grpSp>
          <p:nvGrpSpPr>
            <p:cNvPr id="21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26" name="Picture 25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38747" y="58149"/>
                <a:ext cx="84575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3</a:t>
                </a:r>
              </a:p>
            </p:txBody>
          </p:sp>
        </p:grpSp>
        <p:grpSp>
          <p:nvGrpSpPr>
            <p:cNvPr id="23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24800" y="7142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KD 3.6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9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95276" y="642924"/>
            <a:ext cx="2880000" cy="1368000"/>
            <a:chOff x="152400" y="1071552"/>
            <a:chExt cx="2700000" cy="1368000"/>
          </a:xfrm>
        </p:grpSpPr>
        <p:sp>
          <p:nvSpPr>
            <p:cNvPr id="25" name="Pentagon 24"/>
            <p:cNvSpPr/>
            <p:nvPr/>
          </p:nvSpPr>
          <p:spPr bwMode="auto">
            <a:xfrm>
              <a:off x="152400" y="1071552"/>
              <a:ext cx="2700000" cy="1368000"/>
            </a:xfrm>
            <a:prstGeom prst="homePlate">
              <a:avLst>
                <a:gd name="adj" fmla="val 422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282" y="1204846"/>
              <a:ext cx="21431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1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Konduktor</a:t>
              </a:r>
              <a:r>
                <a:rPr lang="en-US" sz="2000" b="1" noProof="1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menghantarkan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dengan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baik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5720" y="2928940"/>
            <a:ext cx="2880000" cy="1368000"/>
            <a:chOff x="214282" y="3286130"/>
            <a:chExt cx="2700000" cy="1368000"/>
          </a:xfrm>
        </p:grpSpPr>
        <p:sp>
          <p:nvSpPr>
            <p:cNvPr id="28" name="Pentagon 27"/>
            <p:cNvSpPr/>
            <p:nvPr/>
          </p:nvSpPr>
          <p:spPr bwMode="auto">
            <a:xfrm>
              <a:off x="214282" y="3286130"/>
              <a:ext cx="2700000" cy="1368000"/>
            </a:xfrm>
            <a:prstGeom prst="homePlate">
              <a:avLst>
                <a:gd name="adj" fmla="val 4220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720" y="3429006"/>
              <a:ext cx="23574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Isolator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sulit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menghantarkan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57554" y="428610"/>
            <a:ext cx="5429288" cy="2143140"/>
            <a:chOff x="3357554" y="551534"/>
            <a:chExt cx="5429288" cy="2143140"/>
          </a:xfrm>
        </p:grpSpPr>
        <p:sp>
          <p:nvSpPr>
            <p:cNvPr id="39" name="TextBox 38"/>
            <p:cNvSpPr txBox="1"/>
            <p:nvPr/>
          </p:nvSpPr>
          <p:spPr>
            <a:xfrm>
              <a:off x="6072198" y="1051600"/>
              <a:ext cx="27146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latin typeface="Calibri" pitchFamily="34" charset="0"/>
                  <a:cs typeface="Calibri" pitchFamily="34" charset="0"/>
                </a:rPr>
                <a:t>Contoh bahan konduktor adalah besi, aluminium, dan baja.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0" name="Group 26"/>
            <p:cNvGrpSpPr/>
            <p:nvPr/>
          </p:nvGrpSpPr>
          <p:grpSpPr>
            <a:xfrm>
              <a:off x="3357554" y="551534"/>
              <a:ext cx="2591438" cy="2143140"/>
              <a:chOff x="3357554" y="551534"/>
              <a:chExt cx="2591438" cy="2143140"/>
            </a:xfrm>
          </p:grpSpPr>
          <p:pic>
            <p:nvPicPr>
              <p:cNvPr id="41" name="Picture 40" descr="peralatan memasak-6183377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28992" y="551534"/>
                <a:ext cx="2520000" cy="180590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2" name="TextBox 41"/>
              <p:cNvSpPr txBox="1"/>
              <p:nvPr/>
            </p:nvSpPr>
            <p:spPr>
              <a:xfrm rot="5400000">
                <a:off x="4152690" y="1560984"/>
                <a:ext cx="338554" cy="192882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000" dirty="0" err="1">
                    <a:latin typeface="Calibri" pitchFamily="34" charset="0"/>
                    <a:cs typeface="Calibri" pitchFamily="34" charset="0"/>
                  </a:rPr>
                  <a:t>Sumber</a:t>
                </a:r>
                <a:r>
                  <a:rPr lang="en-US" sz="10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1000" i="1" dirty="0">
                    <a:latin typeface="Calibri" pitchFamily="34" charset="0"/>
                    <a:cs typeface="Calibri" pitchFamily="34" charset="0"/>
                  </a:rPr>
                  <a:t>shutterstock.com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573803" y="2617282"/>
            <a:ext cx="5213039" cy="2121823"/>
            <a:chOff x="3573803" y="2617282"/>
            <a:chExt cx="5213039" cy="2121823"/>
          </a:xfrm>
        </p:grpSpPr>
        <p:grpSp>
          <p:nvGrpSpPr>
            <p:cNvPr id="32" name="Group 31"/>
            <p:cNvGrpSpPr/>
            <p:nvPr/>
          </p:nvGrpSpPr>
          <p:grpSpPr>
            <a:xfrm>
              <a:off x="3573803" y="3143254"/>
              <a:ext cx="5213039" cy="1595851"/>
              <a:chOff x="3573803" y="3143254"/>
              <a:chExt cx="5213039" cy="159585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215074" y="3143254"/>
                <a:ext cx="25717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latin typeface="Calibri" pitchFamily="34" charset="0"/>
                    <a:cs typeface="Calibri" pitchFamily="34" charset="0"/>
                  </a:rPr>
                  <a:t>Contoh bahan isolator adalah kain, plastik, dan kayu.</a:t>
                </a:r>
                <a:endParaRPr lang="en-US" b="1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4" name="Group 23"/>
              <p:cNvGrpSpPr/>
              <p:nvPr/>
            </p:nvGrpSpPr>
            <p:grpSpPr>
              <a:xfrm>
                <a:off x="3573803" y="3293714"/>
                <a:ext cx="2498395" cy="1445391"/>
                <a:chOff x="3571865" y="3547125"/>
                <a:chExt cx="2498395" cy="1445391"/>
              </a:xfrm>
            </p:grpSpPr>
            <p:pic>
              <p:nvPicPr>
                <p:cNvPr id="36" name="Picture 35" descr="6.33 sarung tangan memasak-715407025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10494" t="7037" r="10494" b="2593"/>
                <a:stretch>
                  <a:fillRect/>
                </a:stretch>
              </p:blipFill>
              <p:spPr>
                <a:xfrm rot="395500">
                  <a:off x="4630260" y="3547125"/>
                  <a:ext cx="1440000" cy="10980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 rot="5400000">
                  <a:off x="4587486" y="3638341"/>
                  <a:ext cx="338554" cy="236979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sz="1000" dirty="0" err="1">
                      <a:latin typeface="Calibri" pitchFamily="34" charset="0"/>
                      <a:cs typeface="Calibri" pitchFamily="34" charset="0"/>
                    </a:rPr>
                    <a:t>Sumber</a:t>
                  </a:r>
                  <a:r>
                    <a:rPr lang="en-US" sz="1000" dirty="0">
                      <a:latin typeface="Calibri" pitchFamily="34" charset="0"/>
                      <a:cs typeface="Calibri" pitchFamily="34" charset="0"/>
                    </a:rPr>
                    <a:t>: </a:t>
                  </a:r>
                  <a:r>
                    <a:rPr lang="en-US" sz="1000" i="1" dirty="0">
                      <a:latin typeface="Calibri" pitchFamily="34" charset="0"/>
                      <a:cs typeface="Calibri" pitchFamily="34" charset="0"/>
                    </a:rPr>
                    <a:t>pixabay.com, shutterstock.com</a:t>
                  </a:r>
                </a:p>
              </p:txBody>
            </p:sp>
          </p:grpSp>
        </p:grpSp>
        <p:pic>
          <p:nvPicPr>
            <p:cNvPr id="5122" name="Picture 2" descr="C:\Users\Galih\Downloads\wood-1205698_192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289936">
              <a:off x="3632227" y="2617282"/>
              <a:ext cx="5334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 rot="5400000">
            <a:off x="5233229" y="3282122"/>
            <a:ext cx="353943" cy="243840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en-US" sz="1100" dirty="0" err="1">
                <a:latin typeface="Calibri" pitchFamily="34" charset="0"/>
                <a:cs typeface="Calibri" pitchFamily="34" charset="0"/>
              </a:rPr>
              <a:t>Sumber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 : </a:t>
            </a:r>
            <a:r>
              <a:rPr lang="en-US" sz="1100" i="1" dirty="0">
                <a:latin typeface="Calibri" pitchFamily="34" charset="0"/>
                <a:cs typeface="Calibri" pitchFamily="34" charset="0"/>
              </a:rPr>
              <a:t>shutterstock.com, pixabay.com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152400" y="2410060"/>
            <a:ext cx="1805880" cy="244769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57200" y="285750"/>
            <a:ext cx="4191000" cy="1676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" y="438150"/>
            <a:ext cx="373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benda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terbuat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konduktor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isolator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sekaligus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/>
              </a:rPr>
              <a:t>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setrika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/>
              </a:rPr>
              <a:t>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panci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/>
              </a:rPr>
              <a:t>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wajan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/>
              </a:rPr>
              <a:t>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solder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57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1981200" y="2386024"/>
            <a:ext cx="1932683" cy="1945630"/>
            <a:chOff x="1981200" y="2386024"/>
            <a:chExt cx="1932683" cy="1945630"/>
          </a:xfrm>
        </p:grpSpPr>
        <p:grpSp>
          <p:nvGrpSpPr>
            <p:cNvPr id="66" name="Group 65"/>
            <p:cNvGrpSpPr/>
            <p:nvPr/>
          </p:nvGrpSpPr>
          <p:grpSpPr>
            <a:xfrm>
              <a:off x="2133600" y="2386024"/>
              <a:ext cx="1780283" cy="1945630"/>
              <a:chOff x="2428860" y="2386024"/>
              <a:chExt cx="1780283" cy="19456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428860" y="2386024"/>
                <a:ext cx="1780283" cy="1945630"/>
                <a:chOff x="2286000" y="2781300"/>
                <a:chExt cx="1869298" cy="2110515"/>
              </a:xfrm>
            </p:grpSpPr>
            <p:pic>
              <p:nvPicPr>
                <p:cNvPr id="33" name="Picture 32" descr="26 setrika listrik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286000" y="2781300"/>
                  <a:ext cx="1828800" cy="1828800"/>
                </a:xfrm>
                <a:prstGeom prst="rect">
                  <a:avLst/>
                </a:prstGeom>
              </p:spPr>
            </p:pic>
            <p:sp>
              <p:nvSpPr>
                <p:cNvPr id="34" name="TextBox 9"/>
                <p:cNvSpPr txBox="1"/>
                <p:nvPr/>
              </p:nvSpPr>
              <p:spPr>
                <a:xfrm>
                  <a:off x="2456037" y="2817450"/>
                  <a:ext cx="1143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alibri" pitchFamily="34" charset="0"/>
                      <a:cs typeface="Calibri" pitchFamily="34" charset="0"/>
                    </a:rPr>
                    <a:t>Isolator</a:t>
                  </a:r>
                  <a:endParaRPr lang="en-US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936097" y="4553261"/>
                  <a:ext cx="12192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Calibri" pitchFamily="34" charset="0"/>
                      <a:cs typeface="Calibri" pitchFamily="34" charset="0"/>
                    </a:rPr>
                    <a:t>Konduktor</a:t>
                  </a:r>
                  <a:endParaRPr lang="en-US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971800" y="2876550"/>
                <a:ext cx="3048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3429794" y="3866356"/>
                <a:ext cx="3048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1981200" y="295275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cs typeface="Calibri" pitchFamily="34" charset="0"/>
                  <a:sym typeface="Wingdings"/>
                </a:rPr>
                <a:t></a:t>
              </a:r>
              <a:endParaRPr lang="en-US" sz="20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114800" y="2419350"/>
            <a:ext cx="3276600" cy="1828800"/>
            <a:chOff x="4114800" y="2419350"/>
            <a:chExt cx="3276600" cy="1828800"/>
          </a:xfrm>
        </p:grpSpPr>
        <p:grpSp>
          <p:nvGrpSpPr>
            <p:cNvPr id="67" name="Group 66"/>
            <p:cNvGrpSpPr/>
            <p:nvPr/>
          </p:nvGrpSpPr>
          <p:grpSpPr>
            <a:xfrm>
              <a:off x="4114800" y="2647950"/>
              <a:ext cx="3276600" cy="1600200"/>
              <a:chOff x="4572000" y="2647950"/>
              <a:chExt cx="3276600" cy="16002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572000" y="2647950"/>
                <a:ext cx="3276600" cy="1600200"/>
                <a:chOff x="5500694" y="2643188"/>
                <a:chExt cx="3276600" cy="1600200"/>
              </a:xfrm>
            </p:grpSpPr>
            <p:pic>
              <p:nvPicPr>
                <p:cNvPr id="48" name="Picture 47" descr="1.74 panci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500694" y="2643188"/>
                  <a:ext cx="1914816" cy="1230269"/>
                </a:xfrm>
                <a:prstGeom prst="rect">
                  <a:avLst/>
                </a:prstGeom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7634294" y="3066634"/>
                  <a:ext cx="1143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alibri" pitchFamily="34" charset="0"/>
                      <a:cs typeface="Calibri" pitchFamily="34" charset="0"/>
                    </a:rPr>
                    <a:t>Isolator</a:t>
                  </a:r>
                  <a:endParaRPr lang="en-US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872294" y="3904834"/>
                  <a:ext cx="12192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Calibri" pitchFamily="34" charset="0"/>
                      <a:cs typeface="Calibri" pitchFamily="34" charset="0"/>
                    </a:rPr>
                    <a:t>Konduktor</a:t>
                  </a:r>
                  <a:endParaRPr lang="en-US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5410994" y="3942556"/>
                <a:ext cx="3048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562600" y="4095750"/>
                <a:ext cx="3810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324600" y="3257550"/>
                <a:ext cx="3810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4114800" y="241935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cs typeface="Calibri" pitchFamily="34" charset="0"/>
                  <a:sym typeface="Wingdings"/>
                </a:rPr>
                <a:t></a:t>
              </a:r>
              <a:endParaRPr lang="en-US" sz="2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086600" y="1352550"/>
            <a:ext cx="1905000" cy="1828800"/>
            <a:chOff x="7086600" y="1352550"/>
            <a:chExt cx="1905000" cy="1828800"/>
          </a:xfrm>
        </p:grpSpPr>
        <p:pic>
          <p:nvPicPr>
            <p:cNvPr id="6146" name="Picture 2" descr="H:\WORK\[2018]\BUPING SD Kelas V\SETT-3\tema 6\GBR TEMA 6\6.16D solde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1504949"/>
              <a:ext cx="1850382" cy="1406477"/>
            </a:xfrm>
            <a:prstGeom prst="rect">
              <a:avLst/>
            </a:prstGeom>
            <a:noFill/>
          </p:spPr>
        </p:pic>
        <p:cxnSp>
          <p:nvCxnSpPr>
            <p:cNvPr id="69" name="Straight Connector 68"/>
            <p:cNvCxnSpPr/>
            <p:nvPr/>
          </p:nvCxnSpPr>
          <p:spPr>
            <a:xfrm rot="5400000" flipH="1" flipV="1">
              <a:off x="7087394" y="2875756"/>
              <a:ext cx="304800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239000" y="3028950"/>
              <a:ext cx="381000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620000" y="284279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Konduktor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5400000" flipH="1" flipV="1">
              <a:off x="7849394" y="1808956"/>
              <a:ext cx="304800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543800" y="135255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Isolator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34400" y="234315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cs typeface="Calibri" pitchFamily="34" charset="0"/>
                  <a:sym typeface="Wingdings"/>
                </a:rPr>
                <a:t></a:t>
              </a:r>
              <a:endParaRPr lang="en-US" sz="20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53000" y="285750"/>
            <a:ext cx="3352801" cy="1751001"/>
            <a:chOff x="4953000" y="285750"/>
            <a:chExt cx="3352801" cy="1751001"/>
          </a:xfrm>
        </p:grpSpPr>
        <p:grpSp>
          <p:nvGrpSpPr>
            <p:cNvPr id="68" name="Group 67"/>
            <p:cNvGrpSpPr/>
            <p:nvPr/>
          </p:nvGrpSpPr>
          <p:grpSpPr>
            <a:xfrm>
              <a:off x="4953000" y="285750"/>
              <a:ext cx="3352801" cy="1751001"/>
              <a:chOff x="5257799" y="666750"/>
              <a:chExt cx="3352801" cy="175100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257799" y="666750"/>
                <a:ext cx="3352801" cy="1751001"/>
                <a:chOff x="5786446" y="1428742"/>
                <a:chExt cx="3061253" cy="1562487"/>
              </a:xfrm>
            </p:grpSpPr>
            <p:pic>
              <p:nvPicPr>
                <p:cNvPr id="20" name="Picture 19" descr="3 panci.jpg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5757" t="14444" r="5757" b="17407"/>
                <a:stretch>
                  <a:fillRect/>
                </a:stretch>
              </p:blipFill>
              <p:spPr>
                <a:xfrm>
                  <a:off x="5786446" y="1428742"/>
                  <a:ext cx="2088870" cy="1201100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7704699" y="1634159"/>
                  <a:ext cx="1143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alibri" pitchFamily="34" charset="0"/>
                      <a:cs typeface="Calibri" pitchFamily="34" charset="0"/>
                    </a:rPr>
                    <a:t>Isolator</a:t>
                  </a:r>
                  <a:endParaRPr lang="en-US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899628" y="2652675"/>
                  <a:ext cx="12192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Calibri" pitchFamily="34" charset="0"/>
                      <a:cs typeface="Calibri" pitchFamily="34" charset="0"/>
                    </a:rPr>
                    <a:t>Konduktor</a:t>
                  </a:r>
                  <a:endParaRPr lang="en-US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6020594" y="2037556"/>
                <a:ext cx="3048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72200" y="2190750"/>
                <a:ext cx="3810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010400" y="1047750"/>
                <a:ext cx="381000" cy="1588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5715000" y="28575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cs typeface="Calibri" pitchFamily="34" charset="0"/>
                  <a:sym typeface="Wingdings"/>
                </a:rPr>
                <a:t>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57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838200" y="742950"/>
            <a:ext cx="2971800" cy="2133600"/>
            <a:chOff x="838200" y="742950"/>
            <a:chExt cx="2971800" cy="2133600"/>
          </a:xfrm>
        </p:grpSpPr>
        <p:sp>
          <p:nvSpPr>
            <p:cNvPr id="57" name="Oval Callout 56"/>
            <p:cNvSpPr/>
            <p:nvPr/>
          </p:nvSpPr>
          <p:spPr>
            <a:xfrm>
              <a:off x="838200" y="742950"/>
              <a:ext cx="2971800" cy="2133600"/>
            </a:xfrm>
            <a:prstGeom prst="wedgeEllipseCallout">
              <a:avLst>
                <a:gd name="adj1" fmla="val -31550"/>
                <a:gd name="adj2" fmla="val 5383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43000" y="1095911"/>
              <a:ext cx="2438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Sumber panas adalah segala sesuatu yang menghasilkan panas.</a:t>
              </a:r>
              <a:endParaRPr lang="gsw-F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AutoShape 4" descr="Chile, Andes, Geyser, Water Vapor, Geothermal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-1" y="0"/>
            <a:ext cx="9144033" cy="666750"/>
            <a:chOff x="-1" y="0"/>
            <a:chExt cx="9144033" cy="666750"/>
          </a:xfrm>
        </p:grpSpPr>
        <p:grpSp>
          <p:nvGrpSpPr>
            <p:cNvPr id="45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49" name="Picture 48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238747" y="58149"/>
                <a:ext cx="84575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</p:txBody>
          </p:sp>
        </p:grpSp>
        <p:grpSp>
          <p:nvGrpSpPr>
            <p:cNvPr id="46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924800" y="7142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KD 3.6</a:t>
                </a:r>
              </a:p>
            </p:txBody>
          </p:sp>
        </p:grpSp>
      </p:grpSp>
      <p:pic>
        <p:nvPicPr>
          <p:cNvPr id="55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3"/>
          <a:srcRect t="7767" b="26707"/>
          <a:stretch/>
        </p:blipFill>
        <p:spPr bwMode="auto">
          <a:xfrm flipH="1">
            <a:off x="-52001" y="1809750"/>
            <a:ext cx="2033201" cy="29831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038600" y="895350"/>
            <a:ext cx="2160000" cy="1817132"/>
            <a:chOff x="4038600" y="895350"/>
            <a:chExt cx="2160000" cy="1817132"/>
          </a:xfrm>
        </p:grpSpPr>
        <p:pic>
          <p:nvPicPr>
            <p:cNvPr id="60" name="Picture 2" descr="E:\ANAK SD\SAKTI IPA KTSP\SAKTI IPA 2\SAKTI 2\Bab 5\matahar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r="9530" b="6781"/>
            <a:stretch/>
          </p:blipFill>
          <p:spPr bwMode="auto">
            <a:xfrm>
              <a:off x="4038600" y="895350"/>
              <a:ext cx="2160000" cy="1440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267200" y="234315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Matahari</a:t>
              </a:r>
              <a:endParaRPr lang="en-US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48400" y="895350"/>
            <a:ext cx="2312400" cy="1817132"/>
            <a:chOff x="6248400" y="895350"/>
            <a:chExt cx="2312400" cy="1817132"/>
          </a:xfrm>
        </p:grpSpPr>
        <p:pic>
          <p:nvPicPr>
            <p:cNvPr id="61" name="Picture 5" descr="E:\ANAK SD\SAKTI IPA KTSP\IPA 3\EDIT\BAB 4 + lat ul 1\Gambar Bab 4\4.18 lilin 1076675_192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6"/>
            <a:stretch/>
          </p:blipFill>
          <p:spPr bwMode="auto">
            <a:xfrm>
              <a:off x="6400800" y="895350"/>
              <a:ext cx="2160000" cy="14133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6248400" y="234315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Lilin</a:t>
              </a:r>
              <a:r>
                <a:rPr lang="en-US" b="1" dirty="0"/>
                <a:t> yang </a:t>
              </a:r>
              <a:r>
                <a:rPr lang="en-US" b="1" dirty="0" err="1"/>
                <a:t>menyala</a:t>
              </a:r>
              <a:endParaRPr lang="en-US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52800" y="2800350"/>
            <a:ext cx="2971800" cy="1817132"/>
            <a:chOff x="3352800" y="2800350"/>
            <a:chExt cx="2971800" cy="1817132"/>
          </a:xfrm>
        </p:grpSpPr>
        <p:pic>
          <p:nvPicPr>
            <p:cNvPr id="62" name="Picture 2" descr="C:\Users\TYH\Downloads\lathe-2357305_960_72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2800350"/>
              <a:ext cx="2160000" cy="14450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7" name="TextBox 66"/>
            <p:cNvSpPr txBox="1"/>
            <p:nvPr/>
          </p:nvSpPr>
          <p:spPr>
            <a:xfrm>
              <a:off x="3352800" y="424815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Mesin</a:t>
              </a:r>
              <a:r>
                <a:rPr lang="en-US" b="1" dirty="0"/>
                <a:t> yang </a:t>
              </a:r>
              <a:r>
                <a:rPr lang="en-US" b="1" dirty="0" err="1"/>
                <a:t>bergesekan</a:t>
              </a:r>
              <a:endParaRPr lang="en-US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00800" y="1493726"/>
            <a:ext cx="2438400" cy="3123756"/>
            <a:chOff x="6400800" y="1493726"/>
            <a:chExt cx="2438400" cy="3123756"/>
          </a:xfrm>
        </p:grpSpPr>
        <p:sp>
          <p:nvSpPr>
            <p:cNvPr id="43" name="TextBox 42"/>
            <p:cNvSpPr txBox="1"/>
            <p:nvPr/>
          </p:nvSpPr>
          <p:spPr>
            <a:xfrm>
              <a:off x="8500646" y="1493726"/>
              <a:ext cx="338554" cy="26020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pixabay.com, shutterstock.com</a:t>
              </a:r>
            </a:p>
          </p:txBody>
        </p:sp>
        <p:pic>
          <p:nvPicPr>
            <p:cNvPr id="63" name="Picture 5" descr="C:\Users\TYH\Downloads\chile-970440_960_72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00800" y="2800350"/>
              <a:ext cx="2160000" cy="14287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8" name="TextBox 67"/>
            <p:cNvSpPr txBox="1"/>
            <p:nvPr/>
          </p:nvSpPr>
          <p:spPr>
            <a:xfrm>
              <a:off x="6400800" y="424815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Panas</a:t>
              </a:r>
              <a:r>
                <a:rPr lang="en-US" b="1" dirty="0"/>
                <a:t> </a:t>
              </a:r>
              <a:r>
                <a:rPr lang="en-US" b="1" dirty="0" err="1"/>
                <a:t>bumi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ahan Bupena 5C\BUPENA 5C\TEMA 6\Subtema 1\3.1 sedok logam yang dimasukkan ke dalam air pan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/>
        </p:blipFill>
        <p:spPr bwMode="auto">
          <a:xfrm>
            <a:off x="4734018" y="1193599"/>
            <a:ext cx="2294874" cy="35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310383" y="464835"/>
            <a:ext cx="52047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2185" algn="l"/>
              </a:tabLst>
            </a:pP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Benda-Benda di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Sekitar</a:t>
            </a:r>
            <a:endParaRPr lang="en-US" sz="2025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1275606"/>
            <a:ext cx="3200400" cy="3371850"/>
          </a:xfrm>
          <a:prstGeom prst="roundRect">
            <a:avLst>
              <a:gd name="adj" fmla="val 6982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Kita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>
                <a:latin typeface="Arial" pitchFamily="34" charset="0"/>
                <a:cs typeface="Arial" pitchFamily="34" charset="0"/>
              </a:rPr>
              <a:t>merasakan panas karena terjadi perpindahan panas ( kalor). 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sv-SE" dirty="0">
                <a:latin typeface="Arial" pitchFamily="34" charset="0"/>
                <a:cs typeface="Arial" pitchFamily="34" charset="0"/>
              </a:rPr>
              <a:t>Panas dapat berpindah melalui benda-benda logam.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energi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panas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panas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993474"/>
      </p:ext>
    </p:extLst>
  </p:cSld>
  <p:clrMapOvr>
    <a:masterClrMapping/>
  </p:clrMapOvr>
  <p:transition spd="med" advClick="0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7" y="789552"/>
            <a:ext cx="6966317" cy="43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9" y="88992"/>
            <a:ext cx="51240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2185" algn="l"/>
              </a:tabLst>
            </a:pP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Manakah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25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37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21899" y="996725"/>
            <a:ext cx="2899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6438" y="1957388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Y:\TRANSIT JOB GAMBAR\Tematik 4E\Subtema 1\2.5 anak berpik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2535905" cy="25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52400" y="285750"/>
            <a:ext cx="3962400" cy="2057400"/>
            <a:chOff x="152400" y="514350"/>
            <a:chExt cx="3962400" cy="2057400"/>
          </a:xfrm>
        </p:grpSpPr>
        <p:sp>
          <p:nvSpPr>
            <p:cNvPr id="27" name="Rounded Rectangle 26"/>
            <p:cNvSpPr/>
            <p:nvPr/>
          </p:nvSpPr>
          <p:spPr>
            <a:xfrm>
              <a:off x="152400" y="514350"/>
              <a:ext cx="3962400" cy="2057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556558"/>
              <a:ext cx="350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cs typeface="Calibri" pitchFamily="34" charset="0"/>
                  <a:sym typeface="Wingdings"/>
                </a:rPr>
                <a:t>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menyebabkan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perubahan</a:t>
              </a:r>
              <a:r>
                <a:rPr lang="en-US" sz="20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suhu</a:t>
              </a:r>
              <a:r>
                <a:rPr lang="en-US" sz="20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>
                <a:buFont typeface="Wingdings"/>
                <a:buChar char="v"/>
              </a:pP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Suhu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adalah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derajat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suatu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>
                <a:buFont typeface="Wingdings"/>
                <a:buChar char="v"/>
              </a:pPr>
              <a:r>
                <a:rPr lang="en-US" sz="2000" b="1" dirty="0">
                  <a:latin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</a:rPr>
                <a:t>Suhu</a:t>
              </a:r>
              <a:r>
                <a:rPr lang="en-US" sz="2000" b="1" dirty="0">
                  <a:latin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</a:rPr>
                <a:t>diukur</a:t>
              </a:r>
              <a:r>
                <a:rPr lang="en-US" sz="2000" b="1" dirty="0">
                  <a:latin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</a:rPr>
                <a:t>menggunakan</a:t>
              </a:r>
              <a:r>
                <a:rPr lang="en-US" sz="2000" b="1" dirty="0">
                  <a:latin typeface="Calibri" pitchFamily="34" charset="0"/>
                </a:rPr>
                <a:t> </a:t>
              </a:r>
              <a:r>
                <a:rPr lang="en-US" sz="2000" b="1" dirty="0" err="1">
                  <a:solidFill>
                    <a:srgbClr val="00CC00"/>
                  </a:solidFill>
                  <a:latin typeface="Calibri" pitchFamily="34" charset="0"/>
                </a:rPr>
                <a:t>termometer</a:t>
              </a:r>
              <a:r>
                <a:rPr lang="en-US" sz="2000" b="1" dirty="0">
                  <a:latin typeface="Calibri" pitchFamily="34" charset="0"/>
                </a:rPr>
                <a:t>.</a:t>
              </a:r>
              <a:endParaRPr lang="en-US" sz="2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19600" y="514350"/>
            <a:ext cx="4419600" cy="1938754"/>
            <a:chOff x="4419600" y="514350"/>
            <a:chExt cx="4419600" cy="1938754"/>
          </a:xfrm>
        </p:grpSpPr>
        <p:grpSp>
          <p:nvGrpSpPr>
            <p:cNvPr id="36" name="Group 35"/>
            <p:cNvGrpSpPr/>
            <p:nvPr/>
          </p:nvGrpSpPr>
          <p:grpSpPr>
            <a:xfrm>
              <a:off x="4419600" y="514350"/>
              <a:ext cx="4419600" cy="1883906"/>
              <a:chOff x="3852858" y="1285237"/>
              <a:chExt cx="4419600" cy="177395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443658" y="1581142"/>
                <a:ext cx="1828800" cy="147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Suhu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benda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naik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menerima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panas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Misalnya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ketika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dipanaskan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hingga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err="1">
                    <a:latin typeface="Calibri" pitchFamily="34" charset="0"/>
                    <a:cs typeface="Calibri" pitchFamily="34" charset="0"/>
                  </a:rPr>
                  <a:t>mendidih</a:t>
                </a:r>
                <a:r>
                  <a:rPr lang="en-US" sz="1600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  <p:pic>
            <p:nvPicPr>
              <p:cNvPr id="38" name="Picture 3" descr="C:\Users\TYH\Downloads\pan-1972258_960_72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2858" y="1285237"/>
                <a:ext cx="2520000" cy="154349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9" name="TextBox 38"/>
            <p:cNvSpPr txBox="1"/>
            <p:nvPr/>
          </p:nvSpPr>
          <p:spPr>
            <a:xfrm rot="5400000">
              <a:off x="5407617" y="1355133"/>
              <a:ext cx="338554" cy="1857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90800" y="2571750"/>
            <a:ext cx="5486400" cy="2133600"/>
            <a:chOff x="2590800" y="2571750"/>
            <a:chExt cx="5486400" cy="2133600"/>
          </a:xfrm>
        </p:grpSpPr>
        <p:pic>
          <p:nvPicPr>
            <p:cNvPr id="1026" name="Picture 2" descr="H:\WORK\[2018]\BUPING SD Kelas V\SETT-2\Tema 7\GBR TEMA 7\7.5 menyimpan es batu di kulkas shutterstock_59259486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2571750"/>
              <a:ext cx="2742924" cy="1828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 rot="5400000">
              <a:off x="3807417" y="3607379"/>
              <a:ext cx="338554" cy="1857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2952750"/>
              <a:ext cx="2590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Suhu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akan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turun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jika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melepaskan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Misalnya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ketika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air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dimasukkan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i="1" dirty="0">
                  <a:latin typeface="Calibri" pitchFamily="34" charset="0"/>
                  <a:cs typeface="Calibri" pitchFamily="34" charset="0"/>
                </a:rPr>
                <a:t>freezer</a:t>
              </a: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4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4282" y="214296"/>
            <a:ext cx="7201041" cy="576000"/>
            <a:chOff x="214282" y="214296"/>
            <a:chExt cx="7201041" cy="576000"/>
          </a:xfrm>
        </p:grpSpPr>
        <p:sp>
          <p:nvSpPr>
            <p:cNvPr id="20" name="Pentagon 19"/>
            <p:cNvSpPr/>
            <p:nvPr/>
          </p:nvSpPr>
          <p:spPr bwMode="auto">
            <a:xfrm>
              <a:off x="214282" y="214296"/>
              <a:ext cx="6840000" cy="576000"/>
            </a:xfrm>
            <a:prstGeom prst="homePlate">
              <a:avLst>
                <a:gd name="adj" fmla="val 4220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5720" y="285734"/>
              <a:ext cx="71296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mengubah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wujud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tertentu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misalnya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air.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86446" y="1214428"/>
            <a:ext cx="3143272" cy="1357322"/>
            <a:chOff x="5786446" y="1214428"/>
            <a:chExt cx="3143272" cy="135732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446" y="1214428"/>
              <a:ext cx="1800000" cy="135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7643834" y="1371421"/>
              <a:ext cx="12858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Calibri" pitchFamily="34" charset="0"/>
                </a:rPr>
                <a:t>Air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menguap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saat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dipanaskan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86446" y="2857503"/>
            <a:ext cx="3143272" cy="1806145"/>
            <a:chOff x="5786446" y="2857503"/>
            <a:chExt cx="3143272" cy="18061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446" y="2857503"/>
              <a:ext cx="1800000" cy="1308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7643834" y="3071816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Calibri" pitchFamily="34" charset="0"/>
                </a:rPr>
                <a:t>Es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mencair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saat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  <a:cs typeface="Calibri" pitchFamily="34" charset="0"/>
                </a:rPr>
                <a:t>dipanaskan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6549873" y="3488733"/>
              <a:ext cx="492443" cy="1857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shutterstock.com, wikimedia.org</a:t>
              </a:r>
            </a:p>
          </p:txBody>
        </p:sp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9FCC6290-72D6-4FA4-830B-FD3B48AD3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42261" r="34596" b="20834"/>
          <a:stretch/>
        </p:blipFill>
        <p:spPr bwMode="auto">
          <a:xfrm>
            <a:off x="214282" y="978476"/>
            <a:ext cx="5433821" cy="37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2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9D632-54C2-4C00-BF4B-7CDD964C849A}"/>
              </a:ext>
            </a:extLst>
          </p:cNvPr>
          <p:cNvSpPr txBox="1"/>
          <p:nvPr/>
        </p:nvSpPr>
        <p:spPr>
          <a:xfrm>
            <a:off x="533400" y="1832413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hlinkClick r:id="rId2"/>
              </a:rPr>
              <a:t>https://www.canva.com/design/DAEwCxDfuBs/RmWOMShIpweaKREFpHHzkQ/view?utm_content=DAEwCxDfuBs&amp;utm_campaign=designshare&amp;utm_medium=link&amp;utm_source=publishpresent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621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652" y="142858"/>
            <a:ext cx="8280000" cy="648000"/>
            <a:chOff x="0" y="709304"/>
            <a:chExt cx="8280000" cy="648000"/>
          </a:xfrm>
        </p:grpSpPr>
        <p:sp>
          <p:nvSpPr>
            <p:cNvPr id="10" name="Pentagon 9"/>
            <p:cNvSpPr/>
            <p:nvPr/>
          </p:nvSpPr>
          <p:spPr bwMode="auto">
            <a:xfrm>
              <a:off x="0" y="709304"/>
              <a:ext cx="8280000" cy="648000"/>
            </a:xfrm>
            <a:prstGeom prst="homePlate">
              <a:avLst>
                <a:gd name="adj" fmla="val 4220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06" y="810384"/>
              <a:ext cx="81439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juga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menyebabkan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pertambahan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ukuran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volume </a:t>
              </a:r>
              <a:r>
                <a:rPr lang="en-US" sz="20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0" y="2486260"/>
            <a:ext cx="1805880" cy="24476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200" y="819150"/>
            <a:ext cx="3048000" cy="1905000"/>
            <a:chOff x="457200" y="819150"/>
            <a:chExt cx="3048000" cy="1905000"/>
          </a:xfrm>
        </p:grpSpPr>
        <p:sp>
          <p:nvSpPr>
            <p:cNvPr id="25" name="Oval Callout 24"/>
            <p:cNvSpPr/>
            <p:nvPr/>
          </p:nvSpPr>
          <p:spPr>
            <a:xfrm>
              <a:off x="457200" y="819150"/>
              <a:ext cx="3048000" cy="1905000"/>
            </a:xfrm>
            <a:prstGeom prst="wedgeEllipseCallout">
              <a:avLst>
                <a:gd name="adj1" fmla="val -25889"/>
                <a:gd name="adj2" fmla="val 5764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" y="1172111"/>
              <a:ext cx="2438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Benda </a:t>
              </a:r>
              <a:r>
                <a:rPr lang="en-US" sz="1600" b="1" dirty="0" err="1"/>
                <a:t>dapat</a:t>
              </a:r>
              <a:r>
                <a:rPr lang="en-US" sz="1600" b="1" dirty="0"/>
                <a:t> </a:t>
              </a:r>
              <a:r>
                <a:rPr lang="en-US" sz="1600" b="1" dirty="0" err="1"/>
                <a:t>memuai</a:t>
              </a:r>
              <a:r>
                <a:rPr lang="en-US" sz="1600" b="1" dirty="0"/>
                <a:t> </a:t>
              </a:r>
              <a:r>
                <a:rPr lang="en-US" sz="1600" b="1" dirty="0" err="1"/>
                <a:t>saat</a:t>
              </a:r>
              <a:r>
                <a:rPr lang="en-US" sz="1600" b="1" dirty="0"/>
                <a:t> </a:t>
              </a:r>
              <a:r>
                <a:rPr lang="en-US" sz="1600" b="1" dirty="0" err="1"/>
                <a:t>menerima</a:t>
              </a:r>
              <a:r>
                <a:rPr lang="en-US" sz="1600" b="1" dirty="0"/>
                <a:t> </a:t>
              </a:r>
              <a:r>
                <a:rPr lang="en-US" sz="1600" b="1" dirty="0" err="1"/>
                <a:t>panas</a:t>
              </a:r>
              <a:r>
                <a:rPr lang="en-US" sz="1600" b="1" dirty="0"/>
                <a:t>.</a:t>
              </a:r>
            </a:p>
            <a:p>
              <a:pPr algn="ctr"/>
              <a:r>
                <a:rPr lang="en-US" sz="1600" b="1" dirty="0"/>
                <a:t>Benda </a:t>
              </a:r>
              <a:r>
                <a:rPr lang="en-US" sz="1600" b="1" dirty="0" err="1"/>
                <a:t>dapat</a:t>
              </a:r>
              <a:r>
                <a:rPr lang="en-US" sz="1600" b="1" dirty="0"/>
                <a:t> </a:t>
              </a:r>
              <a:r>
                <a:rPr lang="en-US" sz="1600" b="1" dirty="0" err="1"/>
                <a:t>menyusut</a:t>
              </a:r>
              <a:r>
                <a:rPr lang="en-US" sz="1600" b="1" dirty="0"/>
                <a:t> </a:t>
              </a:r>
              <a:r>
                <a:rPr lang="en-US" sz="1600" b="1" dirty="0" err="1"/>
                <a:t>saat</a:t>
              </a:r>
              <a:r>
                <a:rPr lang="en-US" sz="1600" b="1" dirty="0"/>
                <a:t> </a:t>
              </a:r>
              <a:r>
                <a:rPr lang="en-US" sz="1600" b="1" dirty="0" err="1"/>
                <a:t>melepaskan</a:t>
              </a:r>
              <a:r>
                <a:rPr lang="en-US" sz="1600" b="1" dirty="0"/>
                <a:t> </a:t>
              </a:r>
              <a:r>
                <a:rPr lang="en-US" sz="1600" b="1" dirty="0" err="1"/>
                <a:t>panas</a:t>
              </a:r>
              <a:r>
                <a:rPr lang="en-US" sz="1600" b="1" dirty="0"/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7600" y="1047750"/>
            <a:ext cx="4678226" cy="3352800"/>
            <a:chOff x="3657600" y="1047750"/>
            <a:chExt cx="4678226" cy="3352800"/>
          </a:xfrm>
        </p:grpSpPr>
        <p:grpSp>
          <p:nvGrpSpPr>
            <p:cNvPr id="27" name="Group 26"/>
            <p:cNvGrpSpPr/>
            <p:nvPr/>
          </p:nvGrpSpPr>
          <p:grpSpPr>
            <a:xfrm>
              <a:off x="3657600" y="1047750"/>
              <a:ext cx="4678226" cy="3352800"/>
              <a:chOff x="228600" y="209550"/>
              <a:chExt cx="5791202" cy="4248898"/>
            </a:xfrm>
          </p:grpSpPr>
          <p:pic>
            <p:nvPicPr>
              <p:cNvPr id="28" name="Picture 4" descr="E:\ELISA\PPT ESPS\2016\ESPS KURNAS\post it 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3" b="8180"/>
              <a:stretch>
                <a:fillRect/>
              </a:stretch>
            </p:blipFill>
            <p:spPr bwMode="auto">
              <a:xfrm flipH="1">
                <a:off x="228600" y="1349691"/>
                <a:ext cx="5791202" cy="3108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" descr="E:\ELISA\PPT ESPS\2016\ESPS KURNAS\post it 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3" b="8180"/>
              <a:stretch>
                <a:fillRect/>
              </a:stretch>
            </p:blipFill>
            <p:spPr bwMode="auto">
              <a:xfrm flipH="1">
                <a:off x="228600" y="209550"/>
                <a:ext cx="2505535" cy="310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 descr="E:\ELISA\PPT ESPS\2016\ESPS KURNAS\post it 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80"/>
              <a:stretch>
                <a:fillRect/>
              </a:stretch>
            </p:blipFill>
            <p:spPr bwMode="auto">
              <a:xfrm flipH="1">
                <a:off x="2258851" y="209550"/>
                <a:ext cx="3285668" cy="3108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228600" y="83183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endParaRPr lang="id-ID" altLang="id-ID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832167" y="1666548"/>
              <a:ext cx="4079718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4013" indent="-342900">
                <a:spcAft>
                  <a:spcPts val="600"/>
                </a:spcAft>
                <a:tabLst>
                  <a:tab pos="355600" algn="l"/>
                </a:tabLst>
              </a:pPr>
              <a:r>
                <a:rPr lang="en-US" sz="22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Pemuaian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bertambahnya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ukuran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volume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karena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menerima</a:t>
              </a:r>
              <a:r>
                <a:rPr lang="en-US" sz="22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marL="354013" indent="-342900">
                <a:spcAft>
                  <a:spcPts val="600"/>
                </a:spcAft>
                <a:tabLst>
                  <a:tab pos="355600" algn="l"/>
                </a:tabLst>
              </a:pPr>
              <a:r>
                <a:rPr lang="en-US" sz="22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Penyusutan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berkurangnya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ukuran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volume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benda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latin typeface="Calibri" pitchFamily="34" charset="0"/>
                  <a:cs typeface="Calibri" pitchFamily="34" charset="0"/>
                </a:rPr>
                <a:t>karena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melepaskan</a:t>
              </a:r>
              <a:r>
                <a:rPr lang="en-US" sz="22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panas</a:t>
              </a:r>
              <a:r>
                <a:rPr lang="en-US" sz="22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85751"/>
            <a:ext cx="8229600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pemuaian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penyusutan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benda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kehidupan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sehari-hari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446" y="1047750"/>
            <a:ext cx="3081754" cy="3352800"/>
            <a:chOff x="42446" y="1047750"/>
            <a:chExt cx="3081754" cy="3352800"/>
          </a:xfrm>
        </p:grpSpPr>
        <p:pic>
          <p:nvPicPr>
            <p:cNvPr id="9" name="Picture 2" descr="C:\Users\TYH\Downloads\electricity-384198_960_720.jpg"/>
            <p:cNvPicPr>
              <a:picLocks noChangeAspect="1" noChangeArrowheads="1"/>
            </p:cNvPicPr>
            <p:nvPr/>
          </p:nvPicPr>
          <p:blipFill>
            <a:blip r:embed="rId2" cstate="print"/>
            <a:srcRect l="11466" r="7834"/>
            <a:stretch>
              <a:fillRect/>
            </a:stretch>
          </p:blipFill>
          <p:spPr bwMode="auto">
            <a:xfrm>
              <a:off x="381000" y="1047750"/>
              <a:ext cx="2743200" cy="1905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28600" y="3077111"/>
              <a:ext cx="2819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Kabel</a:t>
              </a:r>
              <a:r>
                <a:rPr lang="en-US" sz="1600" b="1" dirty="0"/>
                <a:t> </a:t>
              </a:r>
              <a:r>
                <a:rPr lang="en-US" sz="1600" b="1" dirty="0" err="1"/>
                <a:t>listrik</a:t>
              </a:r>
              <a:r>
                <a:rPr lang="en-US" sz="1600" b="1" dirty="0"/>
                <a:t> </a:t>
              </a:r>
              <a:r>
                <a:rPr lang="en-US" sz="1600" b="1" dirty="0" err="1"/>
                <a:t>dipasang</a:t>
              </a:r>
              <a:r>
                <a:rPr lang="en-US" sz="1600" b="1" dirty="0"/>
                <a:t> </a:t>
              </a:r>
              <a:r>
                <a:rPr lang="en-US" sz="1600" b="1" dirty="0" err="1"/>
                <a:t>kendur</a:t>
              </a:r>
              <a:r>
                <a:rPr lang="en-US" sz="1600" b="1" dirty="0"/>
                <a:t> agar </a:t>
              </a:r>
              <a:r>
                <a:rPr lang="en-US" sz="1600" b="1" dirty="0" err="1"/>
                <a:t>tidak</a:t>
              </a:r>
              <a:r>
                <a:rPr lang="en-US" sz="1600" b="1" dirty="0"/>
                <a:t> </a:t>
              </a:r>
              <a:r>
                <a:rPr lang="en-US" sz="1600" b="1" dirty="0" err="1"/>
                <a:t>putus</a:t>
              </a:r>
              <a:r>
                <a:rPr lang="en-US" sz="1600" b="1" dirty="0"/>
                <a:t> </a:t>
              </a:r>
              <a:r>
                <a:rPr lang="en-US" sz="1600" b="1" dirty="0" err="1"/>
                <a:t>ketika</a:t>
              </a:r>
              <a:r>
                <a:rPr lang="en-US" sz="1600" b="1" dirty="0"/>
                <a:t> </a:t>
              </a:r>
              <a:r>
                <a:rPr lang="en-US" sz="1600" b="1" dirty="0" err="1"/>
                <a:t>menyusut</a:t>
              </a:r>
              <a:r>
                <a:rPr lang="en-US" sz="1600" b="1" dirty="0"/>
                <a:t> </a:t>
              </a:r>
              <a:r>
                <a:rPr lang="en-US" sz="1600" b="1" dirty="0" err="1"/>
                <a:t>karena</a:t>
              </a:r>
              <a:r>
                <a:rPr lang="en-US" sz="1600" b="1" dirty="0"/>
                <a:t> </a:t>
              </a:r>
              <a:r>
                <a:rPr lang="en-US" sz="1600" b="1" dirty="0" err="1"/>
                <a:t>udara</a:t>
              </a:r>
              <a:r>
                <a:rPr lang="en-US" sz="1600" b="1" dirty="0"/>
                <a:t> </a:t>
              </a:r>
              <a:r>
                <a:rPr lang="en-US" sz="1600" b="1" dirty="0" err="1"/>
                <a:t>dingin</a:t>
              </a:r>
              <a:r>
                <a:rPr lang="en-US" sz="1600" b="1" dirty="0"/>
                <a:t>, </a:t>
              </a:r>
              <a:r>
                <a:rPr lang="en-US" sz="1600" b="1" dirty="0" err="1"/>
                <a:t>misalnya</a:t>
              </a:r>
              <a:r>
                <a:rPr lang="en-US" sz="1600" b="1" dirty="0"/>
                <a:t> </a:t>
              </a:r>
              <a:r>
                <a:rPr lang="en-US" sz="1600" b="1" dirty="0" err="1"/>
                <a:t>pada</a:t>
              </a:r>
              <a:r>
                <a:rPr lang="en-US" sz="1600" b="1" dirty="0"/>
                <a:t> </a:t>
              </a:r>
              <a:r>
                <a:rPr lang="en-US" sz="1600" b="1" dirty="0" err="1"/>
                <a:t>malam</a:t>
              </a:r>
              <a:r>
                <a:rPr lang="en-US" sz="1600" b="1" dirty="0"/>
                <a:t> </a:t>
              </a:r>
              <a:r>
                <a:rPr lang="en-US" sz="1600" b="1" dirty="0" err="1"/>
                <a:t>hari</a:t>
              </a:r>
              <a:r>
                <a:rPr lang="en-US" sz="1600" b="1" dirty="0"/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46" y="1581150"/>
              <a:ext cx="338554" cy="1447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0400" y="1318796"/>
            <a:ext cx="3048000" cy="3386554"/>
            <a:chOff x="3200400" y="1318796"/>
            <a:chExt cx="3048000" cy="3386554"/>
          </a:xfrm>
        </p:grpSpPr>
        <p:pic>
          <p:nvPicPr>
            <p:cNvPr id="2050" name="Picture 2" descr="H:\WORK\[2018]\SAINS K13 NEW\Kelas 2\Pelajaran 1\GBR Pel 1\1.62 jendela-121995967.jpg"/>
            <p:cNvPicPr>
              <a:picLocks noChangeAspect="1" noChangeArrowheads="1"/>
            </p:cNvPicPr>
            <p:nvPr/>
          </p:nvPicPr>
          <p:blipFill>
            <a:blip r:embed="rId3" cstate="print"/>
            <a:srcRect l="5556" t="11111" r="8333" b="11111"/>
            <a:stretch>
              <a:fillRect/>
            </a:stretch>
          </p:blipFill>
          <p:spPr bwMode="auto">
            <a:xfrm>
              <a:off x="3352800" y="2385596"/>
              <a:ext cx="2362200" cy="21336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200400" y="1318796"/>
              <a:ext cx="3048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Kaca</a:t>
              </a:r>
              <a:r>
                <a:rPr lang="en-US" sz="1600" b="1" dirty="0"/>
                <a:t> </a:t>
              </a:r>
              <a:r>
                <a:rPr lang="en-US" sz="1600" b="1" dirty="0" err="1"/>
                <a:t>jendela</a:t>
              </a:r>
              <a:r>
                <a:rPr lang="en-US" sz="1600" b="1" dirty="0"/>
                <a:t> </a:t>
              </a:r>
              <a:r>
                <a:rPr lang="en-US" sz="1600" b="1" dirty="0" err="1"/>
                <a:t>dipasang</a:t>
              </a:r>
              <a:r>
                <a:rPr lang="en-US" sz="1600" b="1" dirty="0"/>
                <a:t> </a:t>
              </a:r>
              <a:r>
                <a:rPr lang="en-US" sz="1600" b="1" dirty="0" err="1"/>
                <a:t>agak</a:t>
              </a:r>
              <a:r>
                <a:rPr lang="en-US" sz="1600" b="1" dirty="0"/>
                <a:t> </a:t>
              </a:r>
              <a:r>
                <a:rPr lang="en-US" sz="1600" b="1" dirty="0" err="1"/>
                <a:t>renggang</a:t>
              </a:r>
              <a:r>
                <a:rPr lang="en-US" sz="1600" b="1" dirty="0"/>
                <a:t> </a:t>
              </a:r>
              <a:r>
                <a:rPr lang="en-US" sz="1600" b="1" dirty="0" err="1"/>
                <a:t>dengan</a:t>
              </a:r>
              <a:r>
                <a:rPr lang="en-US" sz="1600" b="1" dirty="0"/>
                <a:t> </a:t>
              </a:r>
              <a:r>
                <a:rPr lang="en-US" sz="1600" b="1" dirty="0" err="1"/>
                <a:t>bingkainya</a:t>
              </a:r>
              <a:r>
                <a:rPr lang="en-US" sz="1600" b="1" dirty="0"/>
                <a:t> agar </a:t>
              </a:r>
              <a:r>
                <a:rPr lang="en-US" sz="1600" b="1" dirty="0" err="1"/>
                <a:t>tidak</a:t>
              </a:r>
              <a:r>
                <a:rPr lang="en-US" sz="1600" b="1" dirty="0"/>
                <a:t> </a:t>
              </a:r>
              <a:r>
                <a:rPr lang="en-US" sz="1600" b="1" dirty="0" err="1"/>
                <a:t>pecah</a:t>
              </a:r>
              <a:r>
                <a:rPr lang="en-US" sz="1600" b="1" dirty="0"/>
                <a:t> </a:t>
              </a:r>
              <a:r>
                <a:rPr lang="en-US" sz="1600" b="1" dirty="0" err="1"/>
                <a:t>ketika</a:t>
              </a:r>
              <a:r>
                <a:rPr lang="en-US" sz="1600" b="1" dirty="0"/>
                <a:t> </a:t>
              </a:r>
              <a:r>
                <a:rPr lang="en-US" sz="1600" b="1" dirty="0" err="1"/>
                <a:t>kaca</a:t>
              </a:r>
              <a:r>
                <a:rPr lang="en-US" sz="1600" b="1" dirty="0"/>
                <a:t> </a:t>
              </a:r>
              <a:r>
                <a:rPr lang="en-US" sz="1600" b="1" dirty="0" err="1"/>
                <a:t>memuai</a:t>
              </a:r>
              <a:r>
                <a:rPr lang="en-US" sz="1600" b="1" dirty="0"/>
                <a:t> </a:t>
              </a:r>
              <a:r>
                <a:rPr lang="en-US" sz="1600" b="1" dirty="0" err="1"/>
                <a:t>pada</a:t>
              </a:r>
              <a:r>
                <a:rPr lang="en-US" sz="1600" b="1" dirty="0"/>
                <a:t> </a:t>
              </a:r>
              <a:r>
                <a:rPr lang="en-US" sz="1600" b="1" dirty="0" err="1"/>
                <a:t>cuaca</a:t>
              </a:r>
              <a:r>
                <a:rPr lang="en-US" sz="1600" b="1" dirty="0"/>
                <a:t> </a:t>
              </a:r>
              <a:r>
                <a:rPr lang="en-US" sz="1600" b="1" dirty="0" err="1"/>
                <a:t>panas</a:t>
              </a:r>
              <a:r>
                <a:rPr lang="en-US" sz="1600" b="1" dirty="0"/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136023" y="3812173"/>
              <a:ext cx="338554" cy="1447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19800" y="971550"/>
            <a:ext cx="2971800" cy="3276600"/>
            <a:chOff x="6019800" y="971550"/>
            <a:chExt cx="2971800" cy="3276600"/>
          </a:xfrm>
        </p:grpSpPr>
        <p:sp>
          <p:nvSpPr>
            <p:cNvPr id="18" name="TextBox 17"/>
            <p:cNvSpPr txBox="1"/>
            <p:nvPr/>
          </p:nvSpPr>
          <p:spPr>
            <a:xfrm>
              <a:off x="6019800" y="3170932"/>
              <a:ext cx="2971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Sambungan</a:t>
              </a:r>
              <a:r>
                <a:rPr lang="en-US" sz="1600" b="1" dirty="0"/>
                <a:t> </a:t>
              </a:r>
              <a:r>
                <a:rPr lang="en-US" sz="1600" b="1" dirty="0" err="1"/>
                <a:t>rel</a:t>
              </a:r>
              <a:r>
                <a:rPr lang="en-US" sz="1600" b="1" dirty="0"/>
                <a:t> </a:t>
              </a:r>
              <a:r>
                <a:rPr lang="en-US" sz="1600" b="1" dirty="0" err="1"/>
                <a:t>kereta</a:t>
              </a:r>
              <a:r>
                <a:rPr lang="en-US" sz="1600" b="1" dirty="0"/>
                <a:t> </a:t>
              </a:r>
              <a:r>
                <a:rPr lang="en-US" sz="1600" b="1" dirty="0" err="1"/>
                <a:t>dibuat</a:t>
              </a:r>
              <a:r>
                <a:rPr lang="en-US" sz="1600" b="1" dirty="0"/>
                <a:t> </a:t>
              </a:r>
              <a:r>
                <a:rPr lang="en-US" sz="1600" b="1" dirty="0" err="1"/>
                <a:t>bercelah</a:t>
              </a:r>
              <a:r>
                <a:rPr lang="en-US" sz="1600" b="1" dirty="0"/>
                <a:t> agar </a:t>
              </a:r>
              <a:r>
                <a:rPr lang="en-US" sz="1600" b="1" dirty="0" err="1"/>
                <a:t>rel</a:t>
              </a:r>
              <a:r>
                <a:rPr lang="en-US" sz="1600" b="1" dirty="0"/>
                <a:t> </a:t>
              </a:r>
              <a:r>
                <a:rPr lang="en-US" sz="1600" b="1" dirty="0" err="1"/>
                <a:t>tidak</a:t>
              </a:r>
              <a:r>
                <a:rPr lang="en-US" sz="1600" b="1" dirty="0"/>
                <a:t> </a:t>
              </a:r>
              <a:r>
                <a:rPr lang="en-US" sz="1600" b="1" dirty="0" err="1"/>
                <a:t>melengkung</a:t>
              </a:r>
              <a:r>
                <a:rPr lang="en-US" sz="1600" b="1" dirty="0"/>
                <a:t> </a:t>
              </a:r>
              <a:r>
                <a:rPr lang="en-US" sz="1600" b="1" dirty="0" err="1"/>
                <a:t>ketika</a:t>
              </a:r>
              <a:r>
                <a:rPr lang="en-US" sz="1600" b="1" dirty="0"/>
                <a:t> </a:t>
              </a:r>
              <a:r>
                <a:rPr lang="en-US" sz="1600" b="1" dirty="0" err="1"/>
                <a:t>cuaca</a:t>
              </a:r>
              <a:r>
                <a:rPr lang="en-US" sz="1600" b="1" dirty="0"/>
                <a:t> </a:t>
              </a:r>
              <a:r>
                <a:rPr lang="en-US" sz="1600" b="1" dirty="0" err="1"/>
                <a:t>panas</a:t>
              </a:r>
              <a:r>
                <a:rPr lang="en-US" sz="1600" b="1" dirty="0"/>
                <a:t>.</a:t>
              </a:r>
            </a:p>
          </p:txBody>
        </p:sp>
        <p:pic>
          <p:nvPicPr>
            <p:cNvPr id="2052" name="Picture 4" descr="C:\Users\Galih\Downloads\track-railway-field-train-track-rail-transport-99057-pxhere.co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1311275"/>
              <a:ext cx="2576512" cy="17176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 rot="5400000">
              <a:off x="8022223" y="416927"/>
              <a:ext cx="338554" cy="1447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i="1" dirty="0">
                  <a:latin typeface="Calibri" pitchFamily="34" charset="0"/>
                  <a:cs typeface="Calibri" pitchFamily="34" charset="0"/>
                </a:rPr>
                <a:t>pxhere.com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905</Words>
  <Application>Microsoft Office PowerPoint</Application>
  <PresentationFormat>On-screen Show (16:9)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ACER</cp:lastModifiedBy>
  <cp:revision>394</cp:revision>
  <cp:lastPrinted>2017-01-26T08:40:59Z</cp:lastPrinted>
  <dcterms:created xsi:type="dcterms:W3CDTF">2016-06-25T05:09:46Z</dcterms:created>
  <dcterms:modified xsi:type="dcterms:W3CDTF">2022-01-10T16:27:14Z</dcterms:modified>
</cp:coreProperties>
</file>