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92" r:id="rId3"/>
    <p:sldId id="272" r:id="rId4"/>
    <p:sldId id="293" r:id="rId5"/>
    <p:sldId id="294" r:id="rId6"/>
    <p:sldId id="295" r:id="rId7"/>
    <p:sldId id="296" r:id="rId8"/>
    <p:sldId id="31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403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9176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34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64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245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17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900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375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8703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704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265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763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A018702-C634-4B0E-9D9D-8D76D560DED3}" type="datetimeFigureOut">
              <a:rPr lang="en-ID" smtClean="0"/>
              <a:t>02/11/2021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1A5B1A7-8993-4A22-A939-1E690D14046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169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ELISA\ERLANGGA LISA\2018\TEMPLATE PPT\SD BUPING 2 &amp; 5\BUPING B.jpg">
            <a:extLst>
              <a:ext uri="{FF2B5EF4-FFF2-40B4-BE49-F238E27FC236}">
                <a16:creationId xmlns:a16="http://schemas.microsoft.com/office/drawing/2014/main" id="{2CCE3CE8-C294-49E9-A986-C56F6BA29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351" y="902596"/>
            <a:ext cx="4287815" cy="533954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DDE907-748D-4FA2-B97B-7E755FDF1F10}"/>
              </a:ext>
            </a:extLst>
          </p:cNvPr>
          <p:cNvSpPr/>
          <p:nvPr/>
        </p:nvSpPr>
        <p:spPr>
          <a:xfrm>
            <a:off x="6321053" y="1498600"/>
            <a:ext cx="4464940" cy="3375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Media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Mengajar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Buku</a:t>
            </a:r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 </a:t>
            </a:r>
            <a:r>
              <a:rPr lang="en-US" sz="4267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Pendamping</a:t>
            </a:r>
            <a:endParaRPr lang="en-US" sz="4267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  <a:ea typeface="Adobe Gothic Std B" pitchFamily="34" charset="-128"/>
              <a:cs typeface="Calibri" pitchFamily="34" charset="0"/>
            </a:endParaRPr>
          </a:p>
          <a:p>
            <a:pPr algn="ctr"/>
            <a:r>
              <a:rPr lang="en-US" sz="4267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TEMATIK TERPADU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Bahasa Indonesia</a:t>
            </a:r>
          </a:p>
          <a:p>
            <a:pPr algn="ctr"/>
            <a:r>
              <a:rPr lang="en-US" sz="4267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Adobe Gothic Std B" pitchFamily="34" charset="-128"/>
                <a:cs typeface="Calibri" pitchFamily="34" charset="0"/>
              </a:rPr>
              <a:t>Kelas 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5CFE7-75B2-4466-8478-B8A213C04E4B}"/>
              </a:ext>
            </a:extLst>
          </p:cNvPr>
          <p:cNvSpPr txBox="1"/>
          <p:nvPr/>
        </p:nvSpPr>
        <p:spPr>
          <a:xfrm>
            <a:off x="6612835" y="4982817"/>
            <a:ext cx="417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ELISA\ERLANGGA LISA\2018\TEMPLATE PPT\SD BUPING 2 &amp; 5\Buping 5 gbr open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53" y="797815"/>
            <a:ext cx="6034355" cy="52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-304800" y="565274"/>
            <a:ext cx="6400800" cy="5262370"/>
            <a:chOff x="3795402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DCF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95502" y="1616571"/>
              <a:ext cx="36576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l-NL" sz="5333" b="1" dirty="0">
                  <a:solidFill>
                    <a:srgbClr val="0070C0"/>
                  </a:solidFill>
                  <a:cs typeface="Calibri" pitchFamily="34" charset="0"/>
                </a:rPr>
                <a:t>Ekosistem</a:t>
              </a:r>
              <a:endParaRPr lang="en-US" sz="5333" b="1" dirty="0">
                <a:solidFill>
                  <a:srgbClr val="0070C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795402" y="978869"/>
              <a:ext cx="5257800" cy="72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1">
                      <a:lumMod val="50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10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ILUSTRASI\TRANSIT JOB GAMBAR\Tematik 2H\subtema 1\1.23 nina berce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808" y="1138872"/>
            <a:ext cx="2540000" cy="491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-1" y="1"/>
            <a:ext cx="6807201" cy="889000"/>
            <a:chOff x="-1" y="0"/>
            <a:chExt cx="5105401" cy="666750"/>
          </a:xfrm>
        </p:grpSpPr>
        <p:pic>
          <p:nvPicPr>
            <p:cNvPr id="14" name="Picture 13" descr="E:\ELISA\PPT ESPS\2016\ESPS edisi kurnas\PERINTILAN ESPS KURNAS\pita label 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5105401" cy="66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28600" y="44904"/>
              <a:ext cx="4724400" cy="5617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Materi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Inti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</a:t>
              </a:r>
              <a:r>
                <a:rPr lang="en-US" sz="4267" dirty="0" err="1">
                  <a:solidFill>
                    <a:schemeClr val="bg1"/>
                  </a:solidFill>
                  <a:latin typeface="Arial Rounded MT Bold" pitchFamily="34" charset="0"/>
                </a:rPr>
                <a:t>Subtema</a:t>
              </a:r>
              <a:r>
                <a:rPr lang="en-US" sz="4267" dirty="0">
                  <a:solidFill>
                    <a:schemeClr val="bg1"/>
                  </a:solidFill>
                  <a:latin typeface="Arial Rounded MT Bold" pitchFamily="34" charset="0"/>
                </a:rPr>
                <a:t> 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372808" y="275515"/>
            <a:ext cx="1524000" cy="556975"/>
            <a:chOff x="7772400" y="57150"/>
            <a:chExt cx="1143000" cy="417731"/>
          </a:xfrm>
        </p:grpSpPr>
        <p:sp>
          <p:nvSpPr>
            <p:cNvPr id="15" name="Rounded Rectangle 14"/>
            <p:cNvSpPr/>
            <p:nvPr/>
          </p:nvSpPr>
          <p:spPr>
            <a:xfrm>
              <a:off x="7772400" y="57150"/>
              <a:ext cx="1143000" cy="417731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52716" y="81864"/>
              <a:ext cx="99678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KD 3.7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304800" y="990600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Konsep-Konsep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Teks</a:t>
            </a:r>
            <a:r>
              <a:rPr lang="en-US" sz="3200" b="1" dirty="0"/>
              <a:t> </a:t>
            </a:r>
            <a:r>
              <a:rPr lang="en-US" sz="3200" b="1" dirty="0" err="1"/>
              <a:t>Nonfiksi</a:t>
            </a:r>
            <a:endParaRPr lang="id-ID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615189" y="1942579"/>
            <a:ext cx="60960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FFC000"/>
                </a:solidFill>
              </a:rPr>
              <a:t>Teks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nonfiksi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fakta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kenyataan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19" name="Rectangle 18"/>
          <p:cNvSpPr/>
          <p:nvPr/>
        </p:nvSpPr>
        <p:spPr>
          <a:xfrm>
            <a:off x="615189" y="3101629"/>
            <a:ext cx="6096000" cy="46166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sz="2400" dirty="0" err="1"/>
              <a:t>Berikut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menggali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20" name="Rectangle 19"/>
          <p:cNvSpPr/>
          <p:nvPr/>
        </p:nvSpPr>
        <p:spPr>
          <a:xfrm>
            <a:off x="711200" y="3594071"/>
            <a:ext cx="60960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saksama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yang </a:t>
            </a:r>
            <a:r>
              <a:rPr lang="en-US" sz="2400" dirty="0" err="1"/>
              <a:t>disediakan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menjawab</a:t>
            </a:r>
            <a:r>
              <a:rPr lang="en-US" sz="2400" dirty="0"/>
              <a:t> </a:t>
            </a:r>
            <a:r>
              <a:rPr lang="en-US" sz="2400" dirty="0" err="1"/>
              <a:t>pertanyaan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</a:t>
            </a:r>
            <a:endParaRPr lang="id-ID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en-US" sz="2400" dirty="0"/>
              <a:t> yang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732EB2-46CA-4236-899F-2EEBD900AEBF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9206750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2" grpId="0"/>
      <p:bldP spid="19" grpId="0"/>
      <p:bldP spid="20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2">
            <a:extLst>
              <a:ext uri="{FF2B5EF4-FFF2-40B4-BE49-F238E27FC236}">
                <a16:creationId xmlns:a16="http://schemas.microsoft.com/office/drawing/2014/main" id="{772D1F5F-E79F-4820-9EBC-F85E33079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17" y="823745"/>
            <a:ext cx="7101080" cy="501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:\PROJECT 2017\Untitled-2.ti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7824193" y="1783291"/>
            <a:ext cx="3510391" cy="452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138180" y="1621029"/>
            <a:ext cx="5664629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3"/>
                </a:solidFill>
              </a:rPr>
              <a:t>Pikiran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utama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inti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permasalahan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nonfiksi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11" name="Rectangle 10"/>
          <p:cNvSpPr/>
          <p:nvPr/>
        </p:nvSpPr>
        <p:spPr>
          <a:xfrm>
            <a:off x="1138181" y="2899460"/>
            <a:ext cx="5606231" cy="12003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paragraf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satu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solidFill>
                  <a:schemeClr val="accent3"/>
                </a:solidFill>
              </a:rPr>
              <a:t>kalimat</a:t>
            </a:r>
            <a:r>
              <a:rPr lang="en-US" sz="2400" b="1" dirty="0">
                <a:solidFill>
                  <a:schemeClr val="accent3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yang </a:t>
            </a:r>
            <a:r>
              <a:rPr lang="en-US" sz="2400" dirty="0" err="1">
                <a:solidFill>
                  <a:schemeClr val="bg1"/>
                </a:solidFill>
              </a:rPr>
              <a:t>mengandung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informasi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permasalahan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dasar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tersebut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65549C-6A9D-490E-B56F-C0B9DFD15AB3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001484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08DFA49-5BD6-42E1-93C0-BDF03EF52D55}"/>
              </a:ext>
            </a:extLst>
          </p:cNvPr>
          <p:cNvSpPr/>
          <p:nvPr/>
        </p:nvSpPr>
        <p:spPr>
          <a:xfrm>
            <a:off x="4309950" y="1493590"/>
            <a:ext cx="7632981" cy="3667621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Rectangle 3"/>
          <p:cNvSpPr/>
          <p:nvPr/>
        </p:nvSpPr>
        <p:spPr>
          <a:xfrm>
            <a:off x="3980067" y="1270255"/>
            <a:ext cx="7827755" cy="3702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  <a:p>
            <a:pPr algn="just"/>
            <a:endParaRPr lang="en-US" sz="2133" dirty="0"/>
          </a:p>
        </p:txBody>
      </p:sp>
      <p:sp>
        <p:nvSpPr>
          <p:cNvPr id="5" name="Left Bracket 4"/>
          <p:cNvSpPr/>
          <p:nvPr/>
        </p:nvSpPr>
        <p:spPr>
          <a:xfrm>
            <a:off x="3706663" y="2122589"/>
            <a:ext cx="203589" cy="987080"/>
          </a:xfrm>
          <a:prstGeom prst="leftBracket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2400"/>
          </a:p>
        </p:txBody>
      </p:sp>
      <p:sp>
        <p:nvSpPr>
          <p:cNvPr id="6" name="Oval Callout 5"/>
          <p:cNvSpPr/>
          <p:nvPr/>
        </p:nvSpPr>
        <p:spPr>
          <a:xfrm>
            <a:off x="639869" y="813869"/>
            <a:ext cx="2594807" cy="2059199"/>
          </a:xfrm>
          <a:prstGeom prst="wedgeEllipseCallout">
            <a:avLst>
              <a:gd name="adj1" fmla="val 67583"/>
              <a:gd name="adj2" fmla="val 3132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/>
              <a:t>Dua kalimat tersebut merupakan pikiran utama dari masing-masing paragraf. </a:t>
            </a:r>
          </a:p>
        </p:txBody>
      </p:sp>
      <p:pic>
        <p:nvPicPr>
          <p:cNvPr id="7" name="Picture 2" descr="D:\PROJECT 2016\SD\PATEN\Paten Edit Rere\Paket 5\Gambar Paket 5\5a harimau (Pixabay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79" y="3270383"/>
            <a:ext cx="3467187" cy="27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C16F43-777A-4D15-BA87-D014991D705D}"/>
              </a:ext>
            </a:extLst>
          </p:cNvPr>
          <p:cNvCxnSpPr/>
          <p:nvPr/>
        </p:nvCxnSpPr>
        <p:spPr>
          <a:xfrm>
            <a:off x="7213600" y="2311400"/>
            <a:ext cx="4368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3B0F0BD-4EF8-4000-8C88-F05BB916A500}"/>
              </a:ext>
            </a:extLst>
          </p:cNvPr>
          <p:cNvCxnSpPr/>
          <p:nvPr/>
        </p:nvCxnSpPr>
        <p:spPr>
          <a:xfrm>
            <a:off x="4064000" y="2616200"/>
            <a:ext cx="47752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36FA6D-4721-4C74-8E82-69D92E268834}"/>
              </a:ext>
            </a:extLst>
          </p:cNvPr>
          <p:cNvCxnSpPr/>
          <p:nvPr/>
        </p:nvCxnSpPr>
        <p:spPr>
          <a:xfrm>
            <a:off x="5283200" y="3022600"/>
            <a:ext cx="6400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9041750-C8F7-4858-989C-7517EAD54264}"/>
              </a:ext>
            </a:extLst>
          </p:cNvPr>
          <p:cNvCxnSpPr>
            <a:cxnSpLocks/>
          </p:cNvCxnSpPr>
          <p:nvPr/>
        </p:nvCxnSpPr>
        <p:spPr>
          <a:xfrm>
            <a:off x="4064001" y="3327400"/>
            <a:ext cx="6515449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E6B7E88-E07B-4BFA-AF66-356F9F979D94}"/>
              </a:ext>
            </a:extLst>
          </p:cNvPr>
          <p:cNvSpPr txBox="1"/>
          <p:nvPr/>
        </p:nvSpPr>
        <p:spPr>
          <a:xfrm>
            <a:off x="3924929" y="1270255"/>
            <a:ext cx="7823200" cy="337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133" dirty="0"/>
              <a:t>	</a:t>
            </a:r>
            <a:r>
              <a:rPr lang="en-US" sz="2133" dirty="0" err="1"/>
              <a:t>Harimau</a:t>
            </a:r>
            <a:r>
              <a:rPr lang="en-US" sz="2133" dirty="0"/>
              <a:t>, </a:t>
            </a:r>
            <a:r>
              <a:rPr lang="en-US" sz="2133" dirty="0" err="1"/>
              <a:t>merupakan</a:t>
            </a:r>
            <a:r>
              <a:rPr lang="en-US" sz="2133" dirty="0"/>
              <a:t> salah </a:t>
            </a:r>
            <a:r>
              <a:rPr lang="en-US" sz="2133" dirty="0" err="1"/>
              <a:t>satu</a:t>
            </a:r>
            <a:r>
              <a:rPr lang="en-US" sz="2133" dirty="0"/>
              <a:t> </a:t>
            </a:r>
            <a:r>
              <a:rPr lang="en-US" sz="2133" dirty="0" err="1"/>
              <a:t>hewan</a:t>
            </a:r>
            <a:r>
              <a:rPr lang="en-US" sz="2133" dirty="0"/>
              <a:t> </a:t>
            </a:r>
            <a:r>
              <a:rPr lang="en-US" sz="2133" dirty="0" err="1"/>
              <a:t>karnivora</a:t>
            </a:r>
            <a:r>
              <a:rPr lang="en-US" sz="2133" dirty="0"/>
              <a:t>. </a:t>
            </a:r>
            <a:r>
              <a:rPr lang="en-US" sz="2133" dirty="0" err="1"/>
              <a:t>Hewan</a:t>
            </a:r>
            <a:r>
              <a:rPr lang="en-US" sz="2133" dirty="0"/>
              <a:t> </a:t>
            </a:r>
            <a:r>
              <a:rPr lang="en-US" sz="2133" dirty="0" err="1"/>
              <a:t>ini</a:t>
            </a:r>
            <a:r>
              <a:rPr lang="en-US" sz="2133" dirty="0"/>
              <a:t> juga </a:t>
            </a:r>
            <a:r>
              <a:rPr lang="en-US" sz="2133" dirty="0" err="1"/>
              <a:t>menjadi</a:t>
            </a:r>
            <a:r>
              <a:rPr lang="en-US" sz="2133" dirty="0"/>
              <a:t> salah </a:t>
            </a:r>
            <a:r>
              <a:rPr lang="en-US" sz="2133" dirty="0" err="1"/>
              <a:t>satu</a:t>
            </a:r>
            <a:r>
              <a:rPr lang="en-US" sz="2133" dirty="0"/>
              <a:t> predator </a:t>
            </a:r>
            <a:r>
              <a:rPr lang="en-US" sz="2133" dirty="0" err="1"/>
              <a:t>utama</a:t>
            </a:r>
            <a:r>
              <a:rPr lang="en-US" sz="2133" dirty="0"/>
              <a:t> di </a:t>
            </a:r>
            <a:r>
              <a:rPr lang="en-US" sz="2133" dirty="0" err="1"/>
              <a:t>hutan</a:t>
            </a:r>
            <a:r>
              <a:rPr lang="en-US" sz="2133" dirty="0"/>
              <a:t>. </a:t>
            </a:r>
            <a:r>
              <a:rPr lang="en-US" sz="2133" dirty="0" err="1"/>
              <a:t>Dalam</a:t>
            </a:r>
            <a:r>
              <a:rPr lang="en-US" sz="2133" dirty="0"/>
              <a:t> </a:t>
            </a:r>
            <a:r>
              <a:rPr lang="en-US" sz="2133" dirty="0" err="1"/>
              <a:t>suatu</a:t>
            </a:r>
            <a:r>
              <a:rPr lang="en-US" sz="2133" dirty="0"/>
              <a:t> </a:t>
            </a:r>
            <a:r>
              <a:rPr lang="en-US" sz="2133" dirty="0" err="1"/>
              <a:t>ekosistem</a:t>
            </a:r>
            <a:r>
              <a:rPr lang="en-US" sz="2133" dirty="0"/>
              <a:t>, predator </a:t>
            </a:r>
            <a:r>
              <a:rPr lang="en-US" sz="2133" dirty="0" err="1"/>
              <a:t>merupakan</a:t>
            </a:r>
            <a:r>
              <a:rPr lang="en-US" sz="2133" dirty="0"/>
              <a:t> </a:t>
            </a:r>
            <a:r>
              <a:rPr lang="en-US" sz="2133" dirty="0" err="1"/>
              <a:t>makhluk</a:t>
            </a:r>
            <a:r>
              <a:rPr lang="en-US" sz="2133" dirty="0"/>
              <a:t> </a:t>
            </a:r>
            <a:r>
              <a:rPr lang="en-US" sz="2133" dirty="0" err="1"/>
              <a:t>hidup</a:t>
            </a:r>
            <a:r>
              <a:rPr lang="en-US" sz="2133" dirty="0"/>
              <a:t> yang </a:t>
            </a:r>
            <a:r>
              <a:rPr lang="en-US" sz="2133" dirty="0" err="1"/>
              <a:t>berada</a:t>
            </a:r>
            <a:r>
              <a:rPr lang="en-US" sz="2133" dirty="0"/>
              <a:t> di </a:t>
            </a:r>
            <a:r>
              <a:rPr lang="en-US" sz="2133" dirty="0" err="1"/>
              <a:t>puncak</a:t>
            </a:r>
            <a:r>
              <a:rPr lang="en-US" sz="2133" dirty="0"/>
              <a:t> </a:t>
            </a:r>
            <a:r>
              <a:rPr lang="en-US" sz="2133" dirty="0" err="1"/>
              <a:t>rantai</a:t>
            </a:r>
            <a:r>
              <a:rPr lang="en-US" sz="2133" dirty="0"/>
              <a:t> </a:t>
            </a:r>
            <a:r>
              <a:rPr lang="en-US" sz="2133" dirty="0" err="1"/>
              <a:t>makanan</a:t>
            </a:r>
            <a:r>
              <a:rPr lang="en-US" sz="2133" dirty="0"/>
              <a:t>. </a:t>
            </a:r>
            <a:endParaRPr lang="id-ID" sz="2133" dirty="0"/>
          </a:p>
          <a:p>
            <a:pPr algn="just"/>
            <a:r>
              <a:rPr lang="id-ID" sz="2133" dirty="0"/>
              <a:t>	</a:t>
            </a:r>
            <a:r>
              <a:rPr lang="en-US" sz="2133" dirty="0" err="1"/>
              <a:t>Keberadaan</a:t>
            </a:r>
            <a:r>
              <a:rPr lang="en-US" sz="2133" dirty="0"/>
              <a:t> predator </a:t>
            </a:r>
            <a:r>
              <a:rPr lang="en-US" sz="2133" dirty="0" err="1"/>
              <a:t>sangat</a:t>
            </a:r>
            <a:r>
              <a:rPr lang="en-US" sz="2133" dirty="0"/>
              <a:t> </a:t>
            </a:r>
            <a:r>
              <a:rPr lang="en-US" sz="2133" dirty="0" err="1"/>
              <a:t>penting</a:t>
            </a:r>
            <a:r>
              <a:rPr lang="en-US" sz="2133" dirty="0"/>
              <a:t> </a:t>
            </a:r>
            <a:r>
              <a:rPr lang="en-US" sz="2133" dirty="0" err="1"/>
              <a:t>karena</a:t>
            </a:r>
            <a:r>
              <a:rPr lang="en-US" sz="2133" dirty="0"/>
              <a:t>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penyeimbang</a:t>
            </a:r>
            <a:r>
              <a:rPr lang="en-US" sz="2133" dirty="0"/>
              <a:t> </a:t>
            </a:r>
            <a:r>
              <a:rPr lang="en-US" sz="2133" dirty="0" err="1"/>
              <a:t>rantai</a:t>
            </a:r>
            <a:r>
              <a:rPr lang="en-US" sz="2133" dirty="0"/>
              <a:t> </a:t>
            </a:r>
            <a:r>
              <a:rPr lang="en-US" sz="2133" dirty="0" err="1"/>
              <a:t>makanan</a:t>
            </a:r>
            <a:r>
              <a:rPr lang="en-US" sz="2133" dirty="0"/>
              <a:t> </a:t>
            </a:r>
            <a:r>
              <a:rPr lang="en-US" sz="2133" dirty="0" err="1"/>
              <a:t>dalam</a:t>
            </a:r>
            <a:r>
              <a:rPr lang="en-US" sz="2133" dirty="0"/>
              <a:t> </a:t>
            </a:r>
            <a:r>
              <a:rPr lang="en-US" sz="2133" dirty="0" err="1"/>
              <a:t>suatu</a:t>
            </a:r>
            <a:r>
              <a:rPr lang="en-US" sz="2133" dirty="0"/>
              <a:t> </a:t>
            </a:r>
            <a:r>
              <a:rPr lang="en-US" sz="2133" dirty="0" err="1"/>
              <a:t>ekosistem</a:t>
            </a:r>
            <a:r>
              <a:rPr lang="en-US" sz="2133" dirty="0"/>
              <a:t>. </a:t>
            </a:r>
            <a:r>
              <a:rPr lang="en-US" sz="2133" dirty="0" err="1"/>
              <a:t>Jika</a:t>
            </a:r>
            <a:r>
              <a:rPr lang="en-US" sz="2133" dirty="0"/>
              <a:t> </a:t>
            </a:r>
            <a:r>
              <a:rPr lang="en-US" sz="2133" dirty="0" err="1"/>
              <a:t>populasi</a:t>
            </a:r>
            <a:r>
              <a:rPr lang="en-US" sz="2133" dirty="0"/>
              <a:t> </a:t>
            </a:r>
            <a:r>
              <a:rPr lang="en-US" sz="2133" dirty="0" err="1"/>
              <a:t>harimau</a:t>
            </a:r>
            <a:r>
              <a:rPr lang="en-US" sz="2133" dirty="0"/>
              <a:t> di </a:t>
            </a:r>
            <a:r>
              <a:rPr lang="en-US" sz="2133" dirty="0" err="1"/>
              <a:t>ekosistem</a:t>
            </a:r>
            <a:r>
              <a:rPr lang="en-US" sz="2133" dirty="0"/>
              <a:t> </a:t>
            </a:r>
            <a:r>
              <a:rPr lang="en-US" sz="2133" dirty="0" err="1"/>
              <a:t>hutan</a:t>
            </a:r>
            <a:r>
              <a:rPr lang="en-US" sz="2133" dirty="0"/>
              <a:t> </a:t>
            </a:r>
            <a:r>
              <a:rPr lang="en-US" sz="2133" dirty="0" err="1"/>
              <a:t>berkurang</a:t>
            </a:r>
            <a:r>
              <a:rPr lang="en-US" sz="2133" dirty="0"/>
              <a:t>, </a:t>
            </a:r>
            <a:r>
              <a:rPr lang="en-US" sz="2133" dirty="0" err="1"/>
              <a:t>tentunya</a:t>
            </a:r>
            <a:r>
              <a:rPr lang="en-US" sz="2133" dirty="0"/>
              <a:t> </a:t>
            </a:r>
            <a:r>
              <a:rPr lang="en-US" sz="2133" dirty="0" err="1"/>
              <a:t>populasi</a:t>
            </a:r>
            <a:r>
              <a:rPr lang="en-US" sz="2133" dirty="0"/>
              <a:t> </a:t>
            </a:r>
            <a:r>
              <a:rPr lang="en-US" sz="2133" dirty="0" err="1"/>
              <a:t>hewan</a:t>
            </a:r>
            <a:r>
              <a:rPr lang="en-US" sz="2133" dirty="0"/>
              <a:t> </a:t>
            </a:r>
            <a:r>
              <a:rPr lang="en-US" sz="2133" dirty="0" err="1"/>
              <a:t>herbivora</a:t>
            </a:r>
            <a:r>
              <a:rPr lang="en-US" sz="2133" dirty="0"/>
              <a:t> </a:t>
            </a:r>
            <a:r>
              <a:rPr lang="en-US" sz="2133" dirty="0" err="1"/>
              <a:t>atau</a:t>
            </a:r>
            <a:r>
              <a:rPr lang="en-US" sz="2133" dirty="0"/>
              <a:t> </a:t>
            </a:r>
            <a:r>
              <a:rPr lang="en-US" sz="2133" dirty="0" err="1"/>
              <a:t>hewan</a:t>
            </a:r>
            <a:r>
              <a:rPr lang="en-US" sz="2133" dirty="0"/>
              <a:t> lain yang </a:t>
            </a:r>
            <a:r>
              <a:rPr lang="en-US" sz="2133" dirty="0" err="1"/>
              <a:t>menjadi</a:t>
            </a:r>
            <a:r>
              <a:rPr lang="en-US" sz="2133" dirty="0"/>
              <a:t> </a:t>
            </a:r>
            <a:r>
              <a:rPr lang="en-US" sz="2133" dirty="0" err="1"/>
              <a:t>makanan</a:t>
            </a:r>
            <a:r>
              <a:rPr lang="en-US" sz="2133" dirty="0"/>
              <a:t> </a:t>
            </a:r>
            <a:r>
              <a:rPr lang="en-US" sz="2133" dirty="0" err="1"/>
              <a:t>mereka</a:t>
            </a:r>
            <a:r>
              <a:rPr lang="en-US" sz="2133" dirty="0"/>
              <a:t> </a:t>
            </a:r>
            <a:r>
              <a:rPr lang="en-US" sz="2133" dirty="0" err="1"/>
              <a:t>akan</a:t>
            </a:r>
            <a:r>
              <a:rPr lang="en-US" sz="2133" dirty="0"/>
              <a:t> </a:t>
            </a:r>
            <a:r>
              <a:rPr lang="en-US" sz="2133" dirty="0" err="1"/>
              <a:t>terus</a:t>
            </a:r>
            <a:r>
              <a:rPr lang="en-US" sz="2133" dirty="0"/>
              <a:t> </a:t>
            </a:r>
            <a:r>
              <a:rPr lang="en-US" sz="2133" dirty="0" err="1"/>
              <a:t>bertambah</a:t>
            </a:r>
            <a:r>
              <a:rPr lang="en-US" sz="2133" dirty="0"/>
              <a:t>. Hal </a:t>
            </a:r>
            <a:r>
              <a:rPr lang="en-US" sz="2133" dirty="0" err="1"/>
              <a:t>itu</a:t>
            </a:r>
            <a:r>
              <a:rPr lang="en-US" sz="2133" dirty="0"/>
              <a:t> </a:t>
            </a:r>
            <a:r>
              <a:rPr lang="en-US" sz="2133" dirty="0" err="1"/>
              <a:t>dapat</a:t>
            </a:r>
            <a:r>
              <a:rPr lang="en-US" sz="2133" dirty="0"/>
              <a:t> </a:t>
            </a:r>
            <a:r>
              <a:rPr lang="en-US" sz="2133" dirty="0" err="1"/>
              <a:t>membuat</a:t>
            </a:r>
            <a:r>
              <a:rPr lang="en-US" sz="2133" dirty="0"/>
              <a:t> </a:t>
            </a:r>
            <a:r>
              <a:rPr lang="en-US" sz="2133" dirty="0" err="1"/>
              <a:t>kestabilan</a:t>
            </a:r>
            <a:r>
              <a:rPr lang="en-US" sz="2133" dirty="0"/>
              <a:t> </a:t>
            </a:r>
            <a:r>
              <a:rPr lang="en-US" sz="2133" dirty="0" err="1"/>
              <a:t>rantai</a:t>
            </a:r>
            <a:r>
              <a:rPr lang="en-US" sz="2133" dirty="0"/>
              <a:t> </a:t>
            </a:r>
            <a:r>
              <a:rPr lang="en-US" sz="2133" dirty="0" err="1"/>
              <a:t>makanan</a:t>
            </a:r>
            <a:r>
              <a:rPr lang="en-US" sz="2133" dirty="0"/>
              <a:t> </a:t>
            </a:r>
            <a:r>
              <a:rPr lang="en-US" sz="2133" dirty="0" err="1"/>
              <a:t>terganggu</a:t>
            </a:r>
            <a:r>
              <a:rPr lang="en-US" sz="2133" dirty="0"/>
              <a:t> dan </a:t>
            </a:r>
            <a:r>
              <a:rPr lang="en-US" sz="2133" dirty="0" err="1"/>
              <a:t>menyebabkan</a:t>
            </a:r>
            <a:r>
              <a:rPr lang="en-US" sz="2133" dirty="0"/>
              <a:t> </a:t>
            </a:r>
            <a:r>
              <a:rPr lang="en-US" sz="2133" dirty="0" err="1"/>
              <a:t>berbagai</a:t>
            </a:r>
            <a:r>
              <a:rPr lang="en-US" sz="2133" dirty="0"/>
              <a:t> </a:t>
            </a:r>
            <a:r>
              <a:rPr lang="en-US" sz="2133" dirty="0" err="1"/>
              <a:t>perubahan</a:t>
            </a:r>
            <a:r>
              <a:rPr lang="en-US" sz="2133" dirty="0"/>
              <a:t> </a:t>
            </a:r>
            <a:r>
              <a:rPr lang="en-US" sz="2133" dirty="0" err="1"/>
              <a:t>ekosistem</a:t>
            </a:r>
            <a:r>
              <a:rPr lang="en-US" sz="2133" dirty="0"/>
              <a:t>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311CE5-39A2-4A41-9E5B-CB18BE66733D}"/>
              </a:ext>
            </a:extLst>
          </p:cNvPr>
          <p:cNvSpPr/>
          <p:nvPr/>
        </p:nvSpPr>
        <p:spPr>
          <a:xfrm>
            <a:off x="8483600" y="5567609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10631916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OJECT 2016\SD\ESPS KTSP\ESPS Kelas 6\Editan Rere\Tambahan 10615\P9\P10-selin membaca buku di kam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998" y="1782462"/>
            <a:ext cx="2852605" cy="35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155" y="787401"/>
            <a:ext cx="1008310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accent2"/>
                </a:solidFill>
              </a:rPr>
              <a:t>Ringkasan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id-ID" sz="2400" dirty="0"/>
              <a:t>adalah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kejadian</a:t>
            </a:r>
            <a:r>
              <a:rPr lang="en-US" sz="2400" dirty="0"/>
              <a:t> yang </a:t>
            </a:r>
            <a:r>
              <a:rPr lang="en-US" sz="2400" dirty="0" err="1"/>
              <a:t>disampaikan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singkat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padat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aslinya</a:t>
            </a:r>
            <a:r>
              <a:rPr lang="en-US" sz="2400" dirty="0"/>
              <a:t>.</a:t>
            </a:r>
            <a:endParaRPr lang="id-ID" sz="2400" dirty="0"/>
          </a:p>
        </p:txBody>
      </p:sp>
      <p:sp>
        <p:nvSpPr>
          <p:cNvPr id="6" name="Rectangle 5"/>
          <p:cNvSpPr/>
          <p:nvPr/>
        </p:nvSpPr>
        <p:spPr>
          <a:xfrm>
            <a:off x="406253" y="2593377"/>
            <a:ext cx="83675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Membaca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saksama</a:t>
            </a:r>
            <a:r>
              <a:rPr lang="en-US" sz="2400" dirty="0"/>
              <a:t>.</a:t>
            </a:r>
            <a:endParaRPr lang="id-ID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paragraf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.</a:t>
            </a:r>
            <a:endParaRPr lang="id-ID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Menyusun</a:t>
            </a:r>
            <a:r>
              <a:rPr lang="en-US" sz="2400" dirty="0"/>
              <a:t> </a:t>
            </a:r>
            <a:r>
              <a:rPr lang="en-US" sz="2400" dirty="0" err="1"/>
              <a:t>pikiran</a:t>
            </a:r>
            <a:r>
              <a:rPr lang="en-US" sz="2400" dirty="0"/>
              <a:t> </a:t>
            </a:r>
            <a:r>
              <a:rPr lang="en-US" sz="2400" dirty="0" err="1"/>
              <a:t>utama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kalimat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isi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 </a:t>
            </a:r>
            <a:r>
              <a:rPr lang="en-US" sz="2400" dirty="0" err="1"/>
              <a:t>nonfiksi</a:t>
            </a:r>
            <a:r>
              <a:rPr lang="en-US" sz="2400" dirty="0"/>
              <a:t>.</a:t>
            </a:r>
            <a:endParaRPr lang="id-ID" sz="2400" dirty="0"/>
          </a:p>
          <a:p>
            <a:pPr marL="457189" indent="-457189">
              <a:buFont typeface="+mj-lt"/>
              <a:buAutoNum type="arabicPeriod"/>
            </a:pPr>
            <a:r>
              <a:rPr lang="en-US" sz="2400" dirty="0" err="1"/>
              <a:t>Memperhatikan</a:t>
            </a:r>
            <a:r>
              <a:rPr lang="en-US" sz="2400" dirty="0"/>
              <a:t> </a:t>
            </a:r>
            <a:r>
              <a:rPr lang="en-US" sz="2400" dirty="0" err="1"/>
              <a:t>pemilihan</a:t>
            </a:r>
            <a:r>
              <a:rPr lang="en-US" sz="2400" dirty="0"/>
              <a:t> </a:t>
            </a:r>
            <a:r>
              <a:rPr lang="en-US" sz="2400" dirty="0" err="1"/>
              <a:t>diksi</a:t>
            </a:r>
            <a:r>
              <a:rPr lang="en-US" sz="2400" dirty="0"/>
              <a:t> dan </a:t>
            </a:r>
            <a:r>
              <a:rPr lang="en-US" sz="2400" dirty="0" err="1"/>
              <a:t>ejaan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ringkasan</a:t>
            </a:r>
            <a:r>
              <a:rPr lang="en-US" sz="2400" dirty="0"/>
              <a:t>,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pedoman</a:t>
            </a:r>
            <a:r>
              <a:rPr lang="en-US" sz="2400" dirty="0"/>
              <a:t> </a:t>
            </a:r>
            <a:r>
              <a:rPr lang="en-US" sz="2400" dirty="0" err="1"/>
              <a:t>penulisan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Indonesia yang </a:t>
            </a:r>
            <a:r>
              <a:rPr lang="en-US" sz="2400" dirty="0" err="1"/>
              <a:t>baik</a:t>
            </a:r>
            <a:r>
              <a:rPr lang="en-US" sz="2400" dirty="0"/>
              <a:t> dan </a:t>
            </a:r>
            <a:r>
              <a:rPr lang="en-US" sz="2400" dirty="0" err="1"/>
              <a:t>benar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belum</a:t>
            </a:r>
            <a:endParaRPr lang="id-ID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F1E92D-DE6F-4061-8680-22AC97EE5BF3}"/>
              </a:ext>
            </a:extLst>
          </p:cNvPr>
          <p:cNvSpPr/>
          <p:nvPr/>
        </p:nvSpPr>
        <p:spPr>
          <a:xfrm>
            <a:off x="469251" y="1803401"/>
            <a:ext cx="8166749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Hal-</a:t>
            </a:r>
            <a:r>
              <a:rPr lang="en-US" sz="2400" dirty="0" err="1"/>
              <a:t>hal</a:t>
            </a:r>
            <a:r>
              <a:rPr lang="en-US" sz="2400" dirty="0"/>
              <a:t> yang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diperhatikan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ringkasan</a:t>
            </a:r>
            <a:r>
              <a:rPr lang="en-US" sz="2400" dirty="0"/>
              <a:t> </a:t>
            </a:r>
            <a:r>
              <a:rPr lang="en-US" sz="2400" dirty="0" err="1"/>
              <a:t>teks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:</a:t>
            </a:r>
            <a:endParaRPr lang="id-ID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FFC84-6590-4584-A134-35DA45871D52}"/>
              </a:ext>
            </a:extLst>
          </p:cNvPr>
          <p:cNvSpPr/>
          <p:nvPr/>
        </p:nvSpPr>
        <p:spPr>
          <a:xfrm>
            <a:off x="9042400" y="4953000"/>
            <a:ext cx="609600" cy="392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90497824"/>
      </p:ext>
    </p:extLst>
  </p:cSld>
  <p:clrMapOvr>
    <a:masterClrMapping/>
  </p:clrMapOvr>
  <p:transition spd="slow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8001" y="830501"/>
            <a:ext cx="6468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Dengarkan</a:t>
            </a:r>
            <a:r>
              <a:rPr lang="en-US" sz="3200" dirty="0"/>
              <a:t> audio </a:t>
            </a:r>
            <a:r>
              <a:rPr lang="en-US" sz="3200" dirty="0" err="1"/>
              <a:t>berikut</a:t>
            </a:r>
            <a:r>
              <a:rPr lang="en-US" sz="3200" dirty="0"/>
              <a:t>!</a:t>
            </a:r>
          </a:p>
        </p:txBody>
      </p:sp>
      <p:pic>
        <p:nvPicPr>
          <p:cNvPr id="10" name="Picture 9" descr="E:\ELISA\PPT ESPS\2016\ESPS edisi kurnas\PERINTILAN ESPS KURNAS\pita label 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9" y="77730"/>
            <a:ext cx="3502992" cy="72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8000" y="24634"/>
            <a:ext cx="3251200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67" dirty="0" err="1">
                <a:solidFill>
                  <a:srgbClr val="FFFF00"/>
                </a:solidFill>
                <a:latin typeface="Arial Rounded MT Bold" pitchFamily="34" charset="0"/>
              </a:rPr>
              <a:t>Latihan</a:t>
            </a:r>
            <a:r>
              <a:rPr lang="en-US" sz="4267" dirty="0">
                <a:solidFill>
                  <a:srgbClr val="FFFF00"/>
                </a:solidFill>
                <a:latin typeface="Arial Rounded MT Bold" pitchFamily="34" charset="0"/>
              </a:rPr>
              <a:t> 2</a:t>
            </a:r>
          </a:p>
        </p:txBody>
      </p:sp>
      <p:pic>
        <p:nvPicPr>
          <p:cNvPr id="12" name="Picture 3" descr="D:\T1-ST2-2.50 Telinga sedang Mendengarkan Mus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53" y="1803400"/>
            <a:ext cx="5212351" cy="479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0"/>
          <p:cNvSpPr txBox="1">
            <a:spLocks/>
          </p:cNvSpPr>
          <p:nvPr/>
        </p:nvSpPr>
        <p:spPr>
          <a:xfrm>
            <a:off x="5740400" y="4979495"/>
            <a:ext cx="2844800" cy="406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id-ID" altLang="id-ID" sz="2133" b="1" dirty="0">
                <a:latin typeface="+mn-lt"/>
              </a:rPr>
              <a:t>KLIK simbol di atas</a:t>
            </a:r>
            <a:endParaRPr lang="en-US" altLang="id-ID" sz="2133" b="1" dirty="0">
              <a:latin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737601" y="990600"/>
            <a:ext cx="2815772" cy="3852188"/>
            <a:chOff x="6553200" y="742950"/>
            <a:chExt cx="2111829" cy="2889141"/>
          </a:xfrm>
        </p:grpSpPr>
        <p:sp>
          <p:nvSpPr>
            <p:cNvPr id="15" name="Rounded Rectangular Callout 14"/>
            <p:cNvSpPr/>
            <p:nvPr/>
          </p:nvSpPr>
          <p:spPr>
            <a:xfrm>
              <a:off x="6553200" y="742950"/>
              <a:ext cx="2111829" cy="2889141"/>
            </a:xfrm>
            <a:prstGeom prst="wedgeRoundRectCallout">
              <a:avLst>
                <a:gd name="adj1" fmla="val -64643"/>
                <a:gd name="adj2" fmla="val -2052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705600" y="895210"/>
              <a:ext cx="1905000" cy="25318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Pertanyaan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lihat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di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Buku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</a:t>
              </a:r>
              <a:r>
                <a:rPr lang="en-US" sz="2667" dirty="0" err="1">
                  <a:latin typeface="Arial Rounded MT Bold" pitchFamily="34" charset="0"/>
                  <a:ea typeface="Cambria Math" pitchFamily="18" charset="0"/>
                </a:rPr>
                <a:t>Pendamping</a:t>
              </a:r>
              <a:r>
                <a:rPr lang="en-US" sz="2667" dirty="0">
                  <a:latin typeface="Arial Rounded MT Bold" pitchFamily="34" charset="0"/>
                  <a:ea typeface="Cambria Math" pitchFamily="18" charset="0"/>
                </a:rPr>
                <a:t> TEMATIK TERPADU </a:t>
              </a:r>
              <a:r>
                <a:rPr lang="en-US" sz="2667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Bahasa</a:t>
              </a:r>
              <a:r>
                <a:rPr lang="en-US" sz="2667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  <a:ea typeface="Cambria Math" pitchFamily="18" charset="0"/>
                </a:rPr>
                <a:t> Indonesia hlm.95</a:t>
              </a:r>
            </a:p>
          </p:txBody>
        </p:sp>
      </p:grpSp>
      <p:pic>
        <p:nvPicPr>
          <p:cNvPr id="2" name="TEMA 5 02060231.0095.01.mp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50000" y="30226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0842"/>
      </p:ext>
    </p:extLst>
  </p:cSld>
  <p:clrMapOvr>
    <a:masterClrMapping/>
  </p:clrMapOvr>
  <p:transition spd="slow" advClick="0" advTm="6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34B8BF-37F9-4722-B438-087CCBF31CD2}"/>
              </a:ext>
            </a:extLst>
          </p:cNvPr>
          <p:cNvSpPr/>
          <p:nvPr/>
        </p:nvSpPr>
        <p:spPr>
          <a:xfrm>
            <a:off x="2173357" y="1736035"/>
            <a:ext cx="4956313" cy="22590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SELAMAT BELAJAR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Algerian" panose="04020705040A02060702" pitchFamily="82" charset="0"/>
              </a:rPr>
              <a:t> DAN TETAP SEMANGAT</a:t>
            </a:r>
            <a:endParaRPr lang="en-ID" sz="3200" b="1" dirty="0">
              <a:solidFill>
                <a:schemeClr val="tx1"/>
              </a:solidFill>
              <a:latin typeface="Algerian" panose="04020705040A02060702" pitchFamily="82" charset="0"/>
            </a:endParaRPr>
          </a:p>
          <a:p>
            <a:pPr algn="ctr"/>
            <a:endParaRPr lang="en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CB43A-1666-49A6-9930-D0FD7EC50032}"/>
              </a:ext>
            </a:extLst>
          </p:cNvPr>
          <p:cNvSpPr txBox="1"/>
          <p:nvPr/>
        </p:nvSpPr>
        <p:spPr>
          <a:xfrm>
            <a:off x="2604614" y="5002616"/>
            <a:ext cx="5055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HENI </a:t>
            </a:r>
            <a:r>
              <a:rPr lang="en-US" sz="24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NURHAENI,M.Pd</a:t>
            </a:r>
            <a:endParaRPr lang="en-ID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D:\PROJECT 2017\Untitled-2.tif">
            <a:extLst>
              <a:ext uri="{FF2B5EF4-FFF2-40B4-BE49-F238E27FC236}">
                <a16:creationId xmlns:a16="http://schemas.microsoft.com/office/drawing/2014/main" id="{B4757845-F904-4FE4-BD8D-A84999CFA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93"/>
          <a:stretch/>
        </p:blipFill>
        <p:spPr bwMode="auto">
          <a:xfrm>
            <a:off x="7129670" y="954157"/>
            <a:ext cx="3139987" cy="404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56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Basis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22</TotalTime>
  <Words>311</Words>
  <Application>Microsoft Office PowerPoint</Application>
  <PresentationFormat>Widescreen</PresentationFormat>
  <Paragraphs>43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Algerian</vt:lpstr>
      <vt:lpstr>Arial</vt:lpstr>
      <vt:lpstr>Arial Black</vt:lpstr>
      <vt:lpstr>Arial Rounded MT Bold</vt:lpstr>
      <vt:lpstr>Calibri</vt:lpstr>
      <vt:lpstr>Corbel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2021-10-30T01:01:25Z</dcterms:created>
  <dcterms:modified xsi:type="dcterms:W3CDTF">2021-11-02T02:15:31Z</dcterms:modified>
</cp:coreProperties>
</file>