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92" r:id="rId3"/>
    <p:sldId id="272" r:id="rId4"/>
    <p:sldId id="293" r:id="rId5"/>
    <p:sldId id="294" r:id="rId6"/>
    <p:sldId id="295" r:id="rId7"/>
    <p:sldId id="296" r:id="rId8"/>
    <p:sldId id="274" r:id="rId9"/>
    <p:sldId id="263" r:id="rId10"/>
    <p:sldId id="297" r:id="rId11"/>
    <p:sldId id="288" r:id="rId12"/>
    <p:sldId id="298" r:id="rId13"/>
    <p:sldId id="280" r:id="rId14"/>
    <p:sldId id="289" r:id="rId15"/>
    <p:sldId id="301" r:id="rId16"/>
    <p:sldId id="302" r:id="rId17"/>
    <p:sldId id="30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84"/>
    <a:srgbClr val="DCFAAC"/>
    <a:srgbClr val="FFDDE4"/>
    <a:srgbClr val="FFEBEF"/>
    <a:srgbClr val="FFC9D5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291" autoAdjust="0"/>
  </p:normalViewPr>
  <p:slideViewPr>
    <p:cSldViewPr>
      <p:cViewPr varScale="1">
        <p:scale>
          <a:sx n="116" d="100"/>
          <a:sy n="116" d="100"/>
        </p:scale>
        <p:origin x="-6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5864-30DA-4BB7-8782-9715F599301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D9932-947D-47F3-B033-5F39826D0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932-947D-47F3-B033-5F39826D00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FB4C01-B258-427F-A8DA-42ED87A0506B}" type="datetimeFigureOut">
              <a:rPr lang="id-ID" smtClean="0"/>
              <a:pPr/>
              <a:t>17/05/2018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BE01934-4C8D-4272-B411-4101613246C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27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D5F33E1-CF65-43EB-A0B6-AE34F9547776}" type="datetimeFigureOut">
              <a:rPr lang="id-ID" smtClean="0"/>
              <a:t>17/05/2018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A2B429E-4EBB-403C-99A6-A937CA3630C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4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:\ELISA\ERLANGGA LISA\2018\TEMPLATE PPT\SD BUPING 2 &amp; 5\BUPING 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637"/>
            <a:ext cx="3215861" cy="40046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528" y="1123950"/>
            <a:ext cx="368722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Indonesia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2958768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5DF3B34-9FDD-4DD4-891F-8F3A3FE1C15D}"/>
              </a:ext>
            </a:extLst>
          </p:cNvPr>
          <p:cNvSpPr/>
          <p:nvPr/>
        </p:nvSpPr>
        <p:spPr>
          <a:xfrm>
            <a:off x="500872" y="1011900"/>
            <a:ext cx="5980133" cy="2931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854EBD-7695-40CC-B7B5-6673392CF8B2}"/>
              </a:ext>
            </a:extLst>
          </p:cNvPr>
          <p:cNvSpPr/>
          <p:nvPr/>
        </p:nvSpPr>
        <p:spPr>
          <a:xfrm>
            <a:off x="914536" y="550235"/>
            <a:ext cx="515280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ADEF8A-55C3-4C80-BAC1-18C714570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5750"/>
            <a:ext cx="2160593" cy="399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7478D9-394A-403E-814C-11E7E071957E}"/>
              </a:ext>
            </a:extLst>
          </p:cNvPr>
          <p:cNvSpPr txBox="1"/>
          <p:nvPr/>
        </p:nvSpPr>
        <p:spPr>
          <a:xfrm>
            <a:off x="1141406" y="605963"/>
            <a:ext cx="4725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chemeClr val="bg1"/>
                </a:solidFill>
              </a:rPr>
              <a:t>H</a:t>
            </a:r>
            <a:r>
              <a:rPr lang="en-US" sz="1600" b="1" dirty="0">
                <a:solidFill>
                  <a:schemeClr val="bg1"/>
                </a:solidFill>
              </a:rPr>
              <a:t>al-</a:t>
            </a:r>
            <a:r>
              <a:rPr lang="en-US" sz="1600" b="1" dirty="0" err="1">
                <a:solidFill>
                  <a:schemeClr val="bg1"/>
                </a:solidFill>
              </a:rPr>
              <a:t>hal</a:t>
            </a:r>
            <a:r>
              <a:rPr lang="en-US" sz="1600" b="1" dirty="0">
                <a:solidFill>
                  <a:schemeClr val="bg1"/>
                </a:solidFill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</a:rPr>
              <a:t>perlu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diperhatikan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untuk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mengembangkan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pikiran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utama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teks</a:t>
            </a:r>
            <a:r>
              <a:rPr lang="en-US" sz="1600" b="1" dirty="0">
                <a:solidFill>
                  <a:schemeClr val="bg1"/>
                </a:solidFill>
              </a:rPr>
              <a:t> yang </a:t>
            </a:r>
            <a:r>
              <a:rPr lang="en-US" sz="1600" b="1" dirty="0" err="1">
                <a:solidFill>
                  <a:schemeClr val="bg1"/>
                </a:solidFill>
              </a:rPr>
              <a:t>disajikan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136238-4D6F-46D4-A1D0-94DCA8B584CE}"/>
              </a:ext>
            </a:extLst>
          </p:cNvPr>
          <p:cNvSpPr/>
          <p:nvPr/>
        </p:nvSpPr>
        <p:spPr>
          <a:xfrm>
            <a:off x="972609" y="1529293"/>
            <a:ext cx="50366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700" dirty="0" err="1"/>
              <a:t>Membaca</a:t>
            </a:r>
            <a:r>
              <a:rPr lang="en-US" sz="1700" dirty="0"/>
              <a:t> </a:t>
            </a:r>
            <a:r>
              <a:rPr lang="en-US" sz="1700" dirty="0" err="1"/>
              <a:t>teks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saksama</a:t>
            </a:r>
            <a:r>
              <a:rPr lang="en-US" sz="1700" dirty="0"/>
              <a:t>.</a:t>
            </a:r>
            <a:endParaRPr lang="id-ID" sz="17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err="1"/>
              <a:t>Menentukan</a:t>
            </a:r>
            <a:r>
              <a:rPr lang="en-US" sz="1700" dirty="0"/>
              <a:t> </a:t>
            </a:r>
            <a:r>
              <a:rPr lang="en-US" sz="1700" dirty="0" err="1"/>
              <a:t>pikiran</a:t>
            </a:r>
            <a:r>
              <a:rPr lang="en-US" sz="1700" dirty="0"/>
              <a:t> </a:t>
            </a:r>
            <a:r>
              <a:rPr lang="en-US" sz="1700" dirty="0" err="1"/>
              <a:t>utama</a:t>
            </a:r>
            <a:r>
              <a:rPr lang="en-US" sz="1700" dirty="0"/>
              <a:t> </a:t>
            </a:r>
            <a:r>
              <a:rPr lang="en-US" sz="1700" dirty="0" err="1"/>
              <a:t>teks</a:t>
            </a:r>
            <a:r>
              <a:rPr lang="en-US" sz="1700" dirty="0"/>
              <a:t>.</a:t>
            </a:r>
            <a:endParaRPr lang="id-ID" sz="17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err="1"/>
              <a:t>Membuat</a:t>
            </a:r>
            <a:r>
              <a:rPr lang="en-US" sz="1700" dirty="0"/>
              <a:t> </a:t>
            </a:r>
            <a:r>
              <a:rPr lang="en-US" sz="1700" dirty="0" err="1"/>
              <a:t>kalimat</a:t>
            </a:r>
            <a:r>
              <a:rPr lang="en-US" sz="1700" dirty="0"/>
              <a:t> </a:t>
            </a:r>
            <a:r>
              <a:rPr lang="en-US" sz="1700" dirty="0" err="1"/>
              <a:t>baru</a:t>
            </a:r>
            <a:r>
              <a:rPr lang="en-US" sz="1700" dirty="0"/>
              <a:t> yang </a:t>
            </a:r>
            <a:r>
              <a:rPr lang="en-US" sz="1700" dirty="0" err="1"/>
              <a:t>berisi</a:t>
            </a:r>
            <a:r>
              <a:rPr lang="en-US" sz="1700" dirty="0"/>
              <a:t> </a:t>
            </a:r>
            <a:r>
              <a:rPr lang="en-US" sz="1700" dirty="0" err="1"/>
              <a:t>pikiran</a:t>
            </a:r>
            <a:r>
              <a:rPr lang="en-US" sz="1700" dirty="0"/>
              <a:t> </a:t>
            </a:r>
            <a:r>
              <a:rPr lang="en-US" sz="1700" dirty="0" err="1"/>
              <a:t>utama</a:t>
            </a:r>
            <a:r>
              <a:rPr lang="en-US" sz="1700" dirty="0"/>
              <a:t> </a:t>
            </a:r>
            <a:r>
              <a:rPr lang="en-US" sz="1700" dirty="0" err="1"/>
              <a:t>tersebut</a:t>
            </a:r>
            <a:r>
              <a:rPr lang="en-US" sz="1700" dirty="0"/>
              <a:t> </a:t>
            </a:r>
            <a:r>
              <a:rPr lang="en-US" sz="1700" dirty="0" err="1"/>
              <a:t>dengan</a:t>
            </a:r>
            <a:r>
              <a:rPr lang="en-US" sz="1700" dirty="0"/>
              <a:t> </a:t>
            </a:r>
            <a:r>
              <a:rPr lang="en-US" sz="1700" dirty="0" err="1"/>
              <a:t>menggunakan</a:t>
            </a:r>
            <a:r>
              <a:rPr lang="en-US" sz="1700" dirty="0"/>
              <a:t> </a:t>
            </a:r>
            <a:r>
              <a:rPr lang="en-US" sz="1700" dirty="0" err="1"/>
              <a:t>bahasa</a:t>
            </a:r>
            <a:r>
              <a:rPr lang="en-US" sz="1700" dirty="0"/>
              <a:t> </a:t>
            </a:r>
            <a:r>
              <a:rPr lang="en-US" sz="1700" dirty="0" err="1"/>
              <a:t>sendiri</a:t>
            </a:r>
            <a:r>
              <a:rPr lang="en-US" sz="1700" dirty="0"/>
              <a:t>.</a:t>
            </a:r>
            <a:endParaRPr lang="id-ID" sz="17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700" dirty="0" err="1"/>
              <a:t>Memastikan</a:t>
            </a:r>
            <a:r>
              <a:rPr lang="en-US" sz="1700" dirty="0"/>
              <a:t> </a:t>
            </a:r>
            <a:r>
              <a:rPr lang="en-US" sz="1700" dirty="0" err="1"/>
              <a:t>penggunaan</a:t>
            </a:r>
            <a:r>
              <a:rPr lang="en-US" sz="1700" dirty="0"/>
              <a:t> </a:t>
            </a:r>
            <a:r>
              <a:rPr lang="en-US" sz="1700" dirty="0" err="1"/>
              <a:t>diksi</a:t>
            </a:r>
            <a:r>
              <a:rPr lang="en-US" sz="1700" dirty="0"/>
              <a:t>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pilihan</a:t>
            </a:r>
            <a:r>
              <a:rPr lang="en-US" sz="1700" dirty="0"/>
              <a:t> kata dan </a:t>
            </a:r>
            <a:r>
              <a:rPr lang="en-US" sz="1700" dirty="0" err="1"/>
              <a:t>ejaan</a:t>
            </a:r>
            <a:r>
              <a:rPr lang="en-US" sz="1700" dirty="0"/>
              <a:t> yang </a:t>
            </a:r>
            <a:r>
              <a:rPr lang="en-US" sz="1700" dirty="0" err="1"/>
              <a:t>tepat</a:t>
            </a:r>
            <a:r>
              <a:rPr lang="en-US" sz="1700" dirty="0"/>
              <a:t> </a:t>
            </a:r>
            <a:r>
              <a:rPr lang="en-US" sz="1700" dirty="0" err="1"/>
              <a:t>saat</a:t>
            </a:r>
            <a:r>
              <a:rPr lang="en-US" sz="1700" dirty="0"/>
              <a:t> </a:t>
            </a:r>
            <a:r>
              <a:rPr lang="en-US" sz="1700" dirty="0" err="1"/>
              <a:t>mengembangkan</a:t>
            </a:r>
            <a:r>
              <a:rPr lang="en-US" sz="1700" dirty="0"/>
              <a:t> </a:t>
            </a:r>
            <a:r>
              <a:rPr lang="en-US" sz="1700" dirty="0" err="1"/>
              <a:t>pikiran</a:t>
            </a:r>
            <a:r>
              <a:rPr lang="en-US" sz="1700" dirty="0"/>
              <a:t> </a:t>
            </a:r>
            <a:r>
              <a:rPr lang="en-US" sz="1700" dirty="0" err="1"/>
              <a:t>utama</a:t>
            </a:r>
            <a:r>
              <a:rPr lang="en-US" sz="1700" dirty="0"/>
              <a:t> </a:t>
            </a:r>
            <a:r>
              <a:rPr lang="en-US" sz="1700" dirty="0" err="1"/>
              <a:t>menjadi</a:t>
            </a:r>
            <a:r>
              <a:rPr lang="en-US" sz="1700" dirty="0"/>
              <a:t> </a:t>
            </a:r>
            <a:r>
              <a:rPr lang="en-US" sz="1700" dirty="0" err="1"/>
              <a:t>kalimat-kalimat</a:t>
            </a:r>
            <a:r>
              <a:rPr lang="en-US" sz="1700" dirty="0"/>
              <a:t> </a:t>
            </a:r>
            <a:r>
              <a:rPr lang="en-US" sz="1700" dirty="0" err="1"/>
              <a:t>utama</a:t>
            </a:r>
            <a:r>
              <a:rPr lang="en-US" sz="1700" dirty="0"/>
              <a:t>.</a:t>
            </a:r>
            <a:endParaRPr lang="id-ID" sz="1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26FED70-5819-4DE9-B4FB-963F1BE9B0D2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9222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45018"/>
            <a:ext cx="28025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Bacalah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!</a:t>
            </a:r>
            <a:endParaRPr lang="id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C3970D5-28C3-4F77-A9E2-C22D8242DA3E}"/>
              </a:ext>
            </a:extLst>
          </p:cNvPr>
          <p:cNvSpPr/>
          <p:nvPr/>
        </p:nvSpPr>
        <p:spPr>
          <a:xfrm>
            <a:off x="762000" y="590550"/>
            <a:ext cx="7899400" cy="4038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8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2BCADD61-D2DE-47C3-8999-E5ED6BED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2BB9BD-ECCD-488B-A7FD-C7B19C977F99}"/>
              </a:ext>
            </a:extLst>
          </p:cNvPr>
          <p:cNvSpPr/>
          <p:nvPr/>
        </p:nvSpPr>
        <p:spPr>
          <a:xfrm>
            <a:off x="8229600" y="3575657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4E6528-F1D4-4928-9D59-75A6C20DE410}"/>
              </a:ext>
            </a:extLst>
          </p:cNvPr>
          <p:cNvSpPr txBox="1"/>
          <p:nvPr/>
        </p:nvSpPr>
        <p:spPr>
          <a:xfrm>
            <a:off x="990600" y="72509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Pembasmian</a:t>
            </a:r>
            <a:r>
              <a:rPr lang="en-US" b="1" dirty="0"/>
              <a:t> Hama </a:t>
            </a:r>
            <a:r>
              <a:rPr lang="en-US" b="1" dirty="0" err="1"/>
              <a:t>Tikus</a:t>
            </a:r>
            <a:r>
              <a:rPr lang="en-US" b="1" dirty="0"/>
              <a:t> yang </a:t>
            </a:r>
            <a:r>
              <a:rPr lang="en-US" b="1" dirty="0" err="1"/>
              <a:t>Alami</a:t>
            </a:r>
            <a:endParaRPr lang="id-ID" dirty="0"/>
          </a:p>
          <a:p>
            <a:pPr algn="just">
              <a:tabLst>
                <a:tab pos="176213" algn="l"/>
              </a:tabLst>
            </a:pPr>
            <a:r>
              <a:rPr lang="id-ID" dirty="0"/>
              <a:t>	</a:t>
            </a:r>
            <a:r>
              <a:rPr lang="en-US" u="sng" dirty="0" err="1"/>
              <a:t>Tikus</a:t>
            </a:r>
            <a:r>
              <a:rPr lang="en-US" u="sng" dirty="0"/>
              <a:t> </a:t>
            </a:r>
            <a:r>
              <a:rPr lang="en-US" u="sng" dirty="0" err="1"/>
              <a:t>merupakan</a:t>
            </a:r>
            <a:r>
              <a:rPr lang="en-US" u="sng" dirty="0"/>
              <a:t> salah </a:t>
            </a:r>
            <a:r>
              <a:rPr lang="en-US" u="sng" dirty="0" err="1"/>
              <a:t>satu</a:t>
            </a:r>
            <a:r>
              <a:rPr lang="en-US" u="sng" dirty="0"/>
              <a:t> </a:t>
            </a:r>
            <a:r>
              <a:rPr lang="en-US" u="sng" dirty="0" err="1"/>
              <a:t>hama</a:t>
            </a:r>
            <a:r>
              <a:rPr lang="en-US" u="sng" dirty="0"/>
              <a:t> </a:t>
            </a:r>
            <a:r>
              <a:rPr lang="en-US" u="sng" dirty="0" err="1"/>
              <a:t>pengganggu</a:t>
            </a:r>
            <a:r>
              <a:rPr lang="en-US" u="sng" dirty="0"/>
              <a:t> </a:t>
            </a:r>
            <a:r>
              <a:rPr lang="en-US" u="sng" dirty="0" err="1"/>
              <a:t>bagi</a:t>
            </a:r>
            <a:r>
              <a:rPr lang="en-US" u="sng" dirty="0"/>
              <a:t> para </a:t>
            </a:r>
            <a:r>
              <a:rPr lang="en-US" u="sng" dirty="0" err="1"/>
              <a:t>petani</a:t>
            </a:r>
            <a:r>
              <a:rPr lang="en-US" u="sng" dirty="0"/>
              <a:t> </a:t>
            </a:r>
            <a:r>
              <a:rPr lang="en-US" dirty="0"/>
              <a:t>di </a:t>
            </a:r>
            <a:r>
              <a:rPr lang="en-US" dirty="0" err="1"/>
              <a:t>perkebunan</a:t>
            </a:r>
            <a:r>
              <a:rPr lang="en-US" dirty="0"/>
              <a:t>. Hal </a:t>
            </a:r>
            <a:r>
              <a:rPr lang="en-US" dirty="0" err="1"/>
              <a:t>itu</a:t>
            </a:r>
            <a:r>
              <a:rPr lang="en-US" dirty="0"/>
              <a:t> pun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.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memanen</a:t>
            </a:r>
            <a:r>
              <a:rPr lang="en-US" dirty="0"/>
              <a:t> dan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	</a:t>
            </a:r>
            <a:r>
              <a:rPr lang="en-US" u="sng" dirty="0" err="1"/>
              <a:t>Untuk</a:t>
            </a:r>
            <a:r>
              <a:rPr lang="en-US" u="sng" dirty="0"/>
              <a:t> </a:t>
            </a:r>
            <a:r>
              <a:rPr lang="en-US" u="sng" dirty="0" err="1"/>
              <a:t>mengatasi</a:t>
            </a:r>
            <a:r>
              <a:rPr lang="en-US" u="sng" dirty="0"/>
              <a:t> </a:t>
            </a:r>
            <a:r>
              <a:rPr lang="en-US" u="sng" dirty="0" err="1"/>
              <a:t>serangan</a:t>
            </a:r>
            <a:r>
              <a:rPr lang="en-US" u="sng" dirty="0"/>
              <a:t> </a:t>
            </a:r>
            <a:r>
              <a:rPr lang="en-US" u="sng" dirty="0" err="1"/>
              <a:t>hama</a:t>
            </a:r>
            <a:r>
              <a:rPr lang="en-US" u="sng" dirty="0"/>
              <a:t> </a:t>
            </a:r>
            <a:r>
              <a:rPr lang="en-US" u="sng" dirty="0" err="1"/>
              <a:t>tikus</a:t>
            </a:r>
            <a:r>
              <a:rPr lang="en-US" u="sng" dirty="0"/>
              <a:t> </a:t>
            </a:r>
            <a:r>
              <a:rPr lang="en-US" u="sng" dirty="0" err="1"/>
              <a:t>biasanya</a:t>
            </a:r>
            <a:r>
              <a:rPr lang="en-US" u="sng" dirty="0"/>
              <a:t> </a:t>
            </a:r>
            <a:r>
              <a:rPr lang="en-US" u="sng" dirty="0" err="1"/>
              <a:t>petani</a:t>
            </a:r>
            <a:r>
              <a:rPr lang="en-US" u="sng" dirty="0"/>
              <a:t> </a:t>
            </a:r>
            <a:r>
              <a:rPr lang="en-US" u="sng" dirty="0" err="1"/>
              <a:t>menggunakan</a:t>
            </a:r>
            <a:r>
              <a:rPr lang="en-US" u="sng" dirty="0"/>
              <a:t> </a:t>
            </a:r>
            <a:r>
              <a:rPr lang="en-US" u="sng" dirty="0" err="1"/>
              <a:t>rodentisida</a:t>
            </a:r>
            <a:r>
              <a:rPr lang="en-US" u="sng" dirty="0"/>
              <a:t> </a:t>
            </a:r>
            <a:r>
              <a:rPr lang="en-US" u="sng" dirty="0" err="1"/>
              <a:t>atau</a:t>
            </a:r>
            <a:r>
              <a:rPr lang="en-US" u="sng" dirty="0"/>
              <a:t> </a:t>
            </a:r>
            <a:r>
              <a:rPr lang="en-US" u="sng" dirty="0" err="1"/>
              <a:t>racun</a:t>
            </a:r>
            <a:r>
              <a:rPr lang="en-US" u="sng" dirty="0"/>
              <a:t> </a:t>
            </a:r>
            <a:r>
              <a:rPr lang="en-US" u="sng" dirty="0" err="1"/>
              <a:t>tikus</a:t>
            </a:r>
            <a:r>
              <a:rPr lang="en-US" dirty="0"/>
              <a:t>.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 di </a:t>
            </a:r>
            <a:r>
              <a:rPr lang="en-US" dirty="0" err="1"/>
              <a:t>perkebunan</a:t>
            </a:r>
            <a:r>
              <a:rPr lang="en-US" dirty="0"/>
              <a:t>. </a:t>
            </a:r>
            <a:r>
              <a:rPr lang="en-US" dirty="0" err="1"/>
              <a:t>Sayangnya</a:t>
            </a:r>
            <a:r>
              <a:rPr lang="en-US" dirty="0"/>
              <a:t>,  </a:t>
            </a:r>
            <a:r>
              <a:rPr lang="en-US" u="sng" dirty="0" err="1"/>
              <a:t>penggunaan</a:t>
            </a:r>
            <a:r>
              <a:rPr lang="en-US" u="sng" dirty="0"/>
              <a:t> </a:t>
            </a:r>
            <a:r>
              <a:rPr lang="en-US" u="sng" dirty="0" err="1"/>
              <a:t>rodentisida</a:t>
            </a:r>
            <a:r>
              <a:rPr lang="en-US" u="sng" dirty="0"/>
              <a:t> juga </a:t>
            </a:r>
            <a:r>
              <a:rPr lang="en-US" u="sng" dirty="0" err="1"/>
              <a:t>dapat</a:t>
            </a:r>
            <a:r>
              <a:rPr lang="en-US" u="sng" dirty="0"/>
              <a:t> </a:t>
            </a:r>
            <a:r>
              <a:rPr lang="en-US" u="sng" dirty="0" err="1"/>
              <a:t>mencemari</a:t>
            </a:r>
            <a:r>
              <a:rPr lang="en-US" u="sng" dirty="0"/>
              <a:t> </a:t>
            </a:r>
            <a:r>
              <a:rPr lang="en-US" u="sng" dirty="0" err="1"/>
              <a:t>lingkungan</a:t>
            </a:r>
            <a:r>
              <a:rPr lang="en-US" u="sng" dirty="0"/>
              <a:t> </a:t>
            </a:r>
            <a:r>
              <a:rPr lang="en-US" u="sng" dirty="0" err="1"/>
              <a:t>perkebunan</a:t>
            </a:r>
            <a:r>
              <a:rPr lang="en-US" dirty="0"/>
              <a:t>. </a:t>
            </a:r>
            <a:endParaRPr lang="id-ID" dirty="0"/>
          </a:p>
          <a:p>
            <a:pPr algn="just">
              <a:tabLst>
                <a:tab pos="176213" algn="l"/>
              </a:tabLst>
            </a:pPr>
            <a:r>
              <a:rPr lang="en-US" dirty="0"/>
              <a:t>	</a:t>
            </a:r>
            <a:r>
              <a:rPr lang="en-US" dirty="0" err="1"/>
              <a:t>Sebenarnya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membasmi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u="sng" dirty="0" err="1"/>
              <a:t>menggunakan</a:t>
            </a:r>
            <a:r>
              <a:rPr lang="en-US" u="sng" dirty="0"/>
              <a:t> </a:t>
            </a:r>
            <a:r>
              <a:rPr lang="en-US" u="sng" dirty="0" err="1"/>
              <a:t>burung</a:t>
            </a:r>
            <a:r>
              <a:rPr lang="en-US" u="sng" dirty="0"/>
              <a:t> </a:t>
            </a:r>
            <a:r>
              <a:rPr lang="en-US" u="sng" dirty="0" err="1"/>
              <a:t>hantu</a:t>
            </a:r>
            <a:r>
              <a:rPr lang="en-US" dirty="0"/>
              <a:t>. </a:t>
            </a:r>
            <a:r>
              <a:rPr lang="en-US" dirty="0" err="1"/>
              <a:t>Burung</a:t>
            </a:r>
            <a:r>
              <a:rPr lang="en-US" dirty="0"/>
              <a:t> </a:t>
            </a:r>
            <a:r>
              <a:rPr lang="en-US" dirty="0" err="1"/>
              <a:t>hantu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satupredator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. </a:t>
            </a:r>
            <a:r>
              <a:rPr lang="en-US" dirty="0" err="1"/>
              <a:t>Burung</a:t>
            </a:r>
            <a:r>
              <a:rPr lang="en-US" dirty="0"/>
              <a:t> </a:t>
            </a:r>
            <a:r>
              <a:rPr lang="en-US" dirty="0" err="1"/>
              <a:t>hantu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memangsa</a:t>
            </a:r>
            <a:r>
              <a:rPr lang="en-US" dirty="0"/>
              <a:t> </a:t>
            </a:r>
            <a:r>
              <a:rPr lang="en-US" dirty="0" err="1"/>
              <a:t>tikus-tikus</a:t>
            </a:r>
            <a:r>
              <a:rPr lang="en-US" dirty="0"/>
              <a:t> di </a:t>
            </a:r>
            <a:r>
              <a:rPr lang="en-US" dirty="0" err="1"/>
              <a:t>perkebunan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mangsanya</a:t>
            </a:r>
            <a:r>
              <a:rPr lang="id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1890745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8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35" y="851980"/>
            <a:ext cx="713068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176213" algn="l"/>
              </a:tabLst>
            </a:pPr>
            <a:r>
              <a:rPr lang="en-US" dirty="0" err="1"/>
              <a:t>Tikus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 </a:t>
            </a:r>
            <a:r>
              <a:rPr lang="en-US" dirty="0" err="1"/>
              <a:t>pengganggu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  <a:tabLst>
                <a:tab pos="176213" algn="l"/>
              </a:tabLst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rodentisida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racun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  <a:tabLst>
                <a:tab pos="176213" algn="l"/>
              </a:tabLst>
            </a:pPr>
            <a:r>
              <a:rPr lang="id-ID" dirty="0"/>
              <a:t>P</a:t>
            </a:r>
            <a:r>
              <a:rPr lang="en-US" dirty="0" err="1"/>
              <a:t>enggunaan</a:t>
            </a:r>
            <a:r>
              <a:rPr lang="en-US" dirty="0"/>
              <a:t> </a:t>
            </a:r>
            <a:r>
              <a:rPr lang="en-US" dirty="0" err="1"/>
              <a:t>rodentisida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mencemari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perkebunan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  <a:tabLst>
                <a:tab pos="176213" algn="l"/>
              </a:tabLst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 </a:t>
            </a:r>
            <a:r>
              <a:rPr lang="en-US" dirty="0" err="1"/>
              <a:t>hantu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224935" y="2617179"/>
            <a:ext cx="66441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/>
              <a:t>Dari kalimat-kalimat di atas, kita dapat menceritakan ulang teks sebelumnya dengan bahasa kita sendiri.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934" y="3274383"/>
            <a:ext cx="713068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r>
              <a:rPr lang="id-ID" dirty="0"/>
              <a:t>Penggunaan racun tikus untuk membasmi hama menimbulkan efek yang tidak baik bagi kesuburan tanah. Salah satu solusinya ialah dengan menggunakan burung hantu.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96934"/>
            <a:ext cx="6553200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kalimat-kalimat</a:t>
            </a:r>
            <a:r>
              <a:rPr lang="en-US" sz="2000" dirty="0"/>
              <a:t> yang </a:t>
            </a:r>
            <a:r>
              <a:rPr lang="en-US" sz="2000" dirty="0" err="1"/>
              <a:t>digaris</a:t>
            </a:r>
            <a:r>
              <a:rPr lang="en-US" sz="2000" dirty="0"/>
              <a:t> </a:t>
            </a:r>
            <a:r>
              <a:rPr lang="en-US" sz="2000" dirty="0" err="1"/>
              <a:t>bawahi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! </a:t>
            </a:r>
            <a:endParaRPr lang="id-ID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226ED0-7CBC-4F9C-9476-7B310E7F1B36}"/>
              </a:ext>
            </a:extLst>
          </p:cNvPr>
          <p:cNvSpPr/>
          <p:nvPr/>
        </p:nvSpPr>
        <p:spPr>
          <a:xfrm>
            <a:off x="7620000" y="326351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60398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25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147289" y="68477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Identifikasi</a:t>
            </a:r>
            <a:r>
              <a:rPr lang="en-US" sz="2000" b="1" dirty="0"/>
              <a:t> </a:t>
            </a:r>
            <a:r>
              <a:rPr lang="en-US" sz="2000" b="1" dirty="0" err="1"/>
              <a:t>Informasi</a:t>
            </a:r>
            <a:r>
              <a:rPr lang="en-US" sz="2000" b="1" dirty="0"/>
              <a:t> </a:t>
            </a:r>
            <a:r>
              <a:rPr lang="en-US" sz="2000" b="1" dirty="0" err="1"/>
              <a:t>Teks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Kesimpulan</a:t>
            </a:r>
            <a:r>
              <a:rPr lang="en-US" sz="2000" b="1" dirty="0"/>
              <a:t> </a:t>
            </a:r>
            <a:r>
              <a:rPr lang="en-US" sz="2000" b="1" dirty="0" err="1"/>
              <a:t>Teks</a:t>
            </a:r>
            <a:endParaRPr lang="id-ID" sz="2000" dirty="0"/>
          </a:p>
        </p:txBody>
      </p:sp>
      <p:sp>
        <p:nvSpPr>
          <p:cNvPr id="20" name="Rectangle 19"/>
          <p:cNvSpPr/>
          <p:nvPr/>
        </p:nvSpPr>
        <p:spPr>
          <a:xfrm>
            <a:off x="457200" y="1275605"/>
            <a:ext cx="5698975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id-ID" dirty="0"/>
          </a:p>
        </p:txBody>
      </p:sp>
      <p:pic>
        <p:nvPicPr>
          <p:cNvPr id="21" name="Picture 2" descr="D:\PROJECT 2017\TEMATIK\TEMATIK PENILAIAN COY\TEMATIK 4D\SUBTEMA 1\11A. Bu guru (FLIP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1059582"/>
            <a:ext cx="1682080" cy="338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ED08E6-B91F-40F4-AC8F-2F048FAAFA21}"/>
              </a:ext>
            </a:extLst>
          </p:cNvPr>
          <p:cNvSpPr/>
          <p:nvPr/>
        </p:nvSpPr>
        <p:spPr>
          <a:xfrm>
            <a:off x="570614" y="1334340"/>
            <a:ext cx="5220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Kita dapat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peta </a:t>
            </a:r>
            <a:r>
              <a:rPr lang="en-US" dirty="0" err="1"/>
              <a:t>pikiran</a:t>
            </a:r>
            <a:r>
              <a:rPr lang="en-US" dirty="0"/>
              <a:t>.</a:t>
            </a:r>
            <a:r>
              <a:rPr lang="id-ID" dirty="0"/>
              <a:t> Berikut langkah-langkahnya</a:t>
            </a:r>
            <a:r>
              <a:rPr lang="en-US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D35C4B-FD4D-4107-8926-58B287302A61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285AF1-5E24-4E85-A496-B5CAE0550728}"/>
              </a:ext>
            </a:extLst>
          </p:cNvPr>
          <p:cNvSpPr/>
          <p:nvPr/>
        </p:nvSpPr>
        <p:spPr>
          <a:xfrm>
            <a:off x="685800" y="2033233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Menulis</a:t>
            </a:r>
            <a:r>
              <a:rPr lang="en-US" dirty="0"/>
              <a:t> ide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Menemukan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pada peta </a:t>
            </a:r>
            <a:r>
              <a:rPr lang="en-US" dirty="0" err="1"/>
              <a:t>pikiran</a:t>
            </a:r>
            <a:r>
              <a:rPr lang="en-US" dirty="0"/>
              <a:t>. 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Merangkai</a:t>
            </a:r>
            <a:r>
              <a:rPr lang="en-US" dirty="0"/>
              <a:t> ide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.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Mencatat</a:t>
            </a:r>
            <a:r>
              <a:rPr lang="en-US" dirty="0"/>
              <a:t> </a:t>
            </a:r>
            <a:r>
              <a:rPr lang="en-US" dirty="0" err="1"/>
              <a:t>informasi-informasi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pada </a:t>
            </a:r>
            <a:r>
              <a:rPr lang="en-US" dirty="0" err="1"/>
              <a:t>bagan</a:t>
            </a:r>
            <a:r>
              <a:rPr lang="en-US" dirty="0"/>
              <a:t> peta </a:t>
            </a:r>
            <a:r>
              <a:rPr lang="en-US" dirty="0" err="1"/>
              <a:t>pikiran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21453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" grpId="0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8AF67A27-1AAA-46F6-8D52-AC3ACC8B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748"/>
            <a:ext cx="9144000" cy="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:\TRANSIT JOB GAMBAR\Tematik 4E\Subtema 1\2.5 anak berpikir.jpg">
            <a:extLst>
              <a:ext uri="{FF2B5EF4-FFF2-40B4-BE49-F238E27FC236}">
                <a16:creationId xmlns:a16="http://schemas.microsoft.com/office/drawing/2014/main" xmlns="" id="{5382A6FB-C08D-4CA4-A9E8-FDB9F212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9331C"/>
              </a:clrFrom>
              <a:clrTo>
                <a:srgbClr val="8933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9966"/>
            <a:ext cx="2987824" cy="27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xmlns="" id="{CA923055-531B-49C6-8830-FB967D1280F8}"/>
              </a:ext>
            </a:extLst>
          </p:cNvPr>
          <p:cNvSpPr/>
          <p:nvPr/>
        </p:nvSpPr>
        <p:spPr>
          <a:xfrm>
            <a:off x="2743200" y="590550"/>
            <a:ext cx="5943600" cy="30480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Mengidentifikasi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teks</a:t>
            </a:r>
            <a:r>
              <a:rPr lang="en-US" dirty="0">
                <a:solidFill>
                  <a:schemeClr val="tx1"/>
                </a:solidFill>
              </a:rPr>
              <a:t> juga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mengajukan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pertanyaan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accent3">
                    <a:lumMod val="50000"/>
                  </a:schemeClr>
                </a:solidFill>
              </a:rPr>
              <a:t>(Adiksimba)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berkaitan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id-ID" dirty="0">
              <a:solidFill>
                <a:schemeClr val="tx1"/>
              </a:solidFill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Pertanyaan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mengidentifikasi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sebaiknya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mengandung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enam</a:t>
            </a:r>
            <a:r>
              <a:rPr lang="en-US" dirty="0">
                <a:solidFill>
                  <a:schemeClr val="tx1"/>
                </a:solidFill>
              </a:rPr>
              <a:t> kata </a:t>
            </a:r>
            <a:r>
              <a:rPr lang="en-US" dirty="0" err="1">
                <a:solidFill>
                  <a:schemeClr val="tx1"/>
                </a:solidFill>
              </a:rPr>
              <a:t>tanya</a:t>
            </a:r>
            <a:r>
              <a:rPr lang="id-ID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), di mana 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where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mengapa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why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siapa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who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kapan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when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), dan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bagaimana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how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id-ID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3CE7D8-2040-4112-81B7-277F1DEC8F41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03320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4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4476" y="772106"/>
            <a:ext cx="5495047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d-ID" sz="1600" dirty="0"/>
              <a:t>	</a:t>
            </a:r>
            <a:r>
              <a:rPr lang="en-US" sz="1600" dirty="0" err="1"/>
              <a:t>Keberadaan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penyeimbang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makhluk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dijadikan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terbarukan</a:t>
            </a:r>
            <a:r>
              <a:rPr lang="en-US" sz="1600" dirty="0"/>
              <a:t>.</a:t>
            </a:r>
            <a:endParaRPr lang="id-ID" sz="1600" dirty="0"/>
          </a:p>
          <a:p>
            <a:pPr algn="just"/>
            <a:r>
              <a:rPr lang="id-ID" sz="1600" dirty="0"/>
              <a:t>	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. 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macam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, di </a:t>
            </a:r>
            <a:r>
              <a:rPr lang="en-US" sz="1600" dirty="0" err="1"/>
              <a:t>antaranya</a:t>
            </a:r>
            <a:r>
              <a:rPr lang="en-US" sz="1600" dirty="0"/>
              <a:t>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, </a:t>
            </a:r>
            <a:r>
              <a:rPr lang="en-US" sz="1600" dirty="0" err="1"/>
              <a:t>suaka</a:t>
            </a:r>
            <a:r>
              <a:rPr lang="en-US" sz="1600" dirty="0"/>
              <a:t> </a:t>
            </a:r>
            <a:r>
              <a:rPr lang="en-US" sz="1600" dirty="0" err="1"/>
              <a:t>margasatwa</a:t>
            </a:r>
            <a:r>
              <a:rPr lang="en-US" sz="1600" dirty="0"/>
              <a:t>, </a:t>
            </a:r>
            <a:r>
              <a:rPr lang="en-US" sz="1600" dirty="0" err="1"/>
              <a:t>cagar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,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wisata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,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buru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raya</a:t>
            </a:r>
            <a:r>
              <a:rPr lang="en-US" sz="1600" dirty="0"/>
              <a:t>.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yang </a:t>
            </a:r>
            <a:r>
              <a:rPr lang="en-US" sz="1600" dirty="0" err="1"/>
              <a:t>berfungsi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resapan</a:t>
            </a:r>
            <a:r>
              <a:rPr lang="en-US" sz="1600" dirty="0"/>
              <a:t> air,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di </a:t>
            </a:r>
            <a:r>
              <a:rPr lang="en-US" sz="1600" dirty="0" err="1"/>
              <a:t>ketinggian</a:t>
            </a:r>
            <a:r>
              <a:rPr lang="en-US" sz="1600" dirty="0"/>
              <a:t> 2.000 meter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kelerengan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40 </a:t>
            </a:r>
            <a:r>
              <a:rPr lang="en-US" sz="1600" dirty="0" err="1"/>
              <a:t>persen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dikukuhkan</a:t>
            </a:r>
            <a:r>
              <a:rPr lang="en-US" sz="1600" dirty="0"/>
              <a:t> oleh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.</a:t>
            </a:r>
          </a:p>
          <a:p>
            <a:endParaRPr lang="id-ID" sz="1600" dirty="0"/>
          </a:p>
        </p:txBody>
      </p:sp>
      <p:pic>
        <p:nvPicPr>
          <p:cNvPr id="3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748"/>
            <a:ext cx="9144000" cy="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92147" y="772106"/>
            <a:ext cx="1518466" cy="1067552"/>
          </a:xfrm>
          <a:prstGeom prst="wedgeRectCallout">
            <a:avLst>
              <a:gd name="adj1" fmla="val 64981"/>
              <a:gd name="adj2" fmla="val 323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/>
              <a:t>Mengapa hutan lindung sangat penting untuk manusia?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2020" y="2479488"/>
            <a:ext cx="1518466" cy="1067552"/>
          </a:xfrm>
          <a:prstGeom prst="wedgeRectCallout">
            <a:avLst>
              <a:gd name="adj1" fmla="val 64779"/>
              <a:gd name="adj2" fmla="val -2109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/>
              <a:t>Apa saja bentuk kawasan konservasi?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585556" y="2800350"/>
            <a:ext cx="1518466" cy="1067552"/>
          </a:xfrm>
          <a:prstGeom prst="wedgeRectCallout">
            <a:avLst>
              <a:gd name="adj1" fmla="val -68415"/>
              <a:gd name="adj2" fmla="val 4301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/>
              <a:t>Siapa yang berkewajiban melindungi kawasan konservasi?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7563513" y="1166683"/>
            <a:ext cx="1518466" cy="1067552"/>
          </a:xfrm>
          <a:prstGeom prst="wedgeRectCallout">
            <a:avLst>
              <a:gd name="adj1" fmla="val -60012"/>
              <a:gd name="adj2" fmla="val 748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400" dirty="0"/>
              <a:t>Bagaimana cara melestarikan satwa langka?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300728"/>
            <a:ext cx="774916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Bacalah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tanyanya</a:t>
            </a:r>
            <a:r>
              <a:rPr lang="en-US" sz="2000" dirty="0"/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CEF135B-0711-4AFB-B6E3-C2FEA6835E0D}"/>
              </a:ext>
            </a:extLst>
          </p:cNvPr>
          <p:cNvCxnSpPr/>
          <p:nvPr/>
        </p:nvCxnSpPr>
        <p:spPr>
          <a:xfrm>
            <a:off x="6553200" y="1550512"/>
            <a:ext cx="685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ADF2DEB-CB91-4376-92C8-68436E503940}"/>
              </a:ext>
            </a:extLst>
          </p:cNvPr>
          <p:cNvCxnSpPr>
            <a:cxnSpLocks/>
          </p:cNvCxnSpPr>
          <p:nvPr/>
        </p:nvCxnSpPr>
        <p:spPr>
          <a:xfrm>
            <a:off x="1864737" y="1829251"/>
            <a:ext cx="54145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25FEA40-63EC-4607-90C2-7EE09CD8DBC4}"/>
              </a:ext>
            </a:extLst>
          </p:cNvPr>
          <p:cNvCxnSpPr>
            <a:cxnSpLocks/>
          </p:cNvCxnSpPr>
          <p:nvPr/>
        </p:nvCxnSpPr>
        <p:spPr>
          <a:xfrm>
            <a:off x="1905000" y="2019151"/>
            <a:ext cx="9906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C6B42C8-D193-42AD-AE53-478899B53C00}"/>
              </a:ext>
            </a:extLst>
          </p:cNvPr>
          <p:cNvCxnSpPr/>
          <p:nvPr/>
        </p:nvCxnSpPr>
        <p:spPr>
          <a:xfrm>
            <a:off x="3200400" y="2800350"/>
            <a:ext cx="40386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B084E54-D18C-426E-966F-F213182A2FB4}"/>
              </a:ext>
            </a:extLst>
          </p:cNvPr>
          <p:cNvCxnSpPr/>
          <p:nvPr/>
        </p:nvCxnSpPr>
        <p:spPr>
          <a:xfrm>
            <a:off x="1905000" y="3013264"/>
            <a:ext cx="5334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AFA36E8-EF2E-4830-92A3-D5FF19014610}"/>
              </a:ext>
            </a:extLst>
          </p:cNvPr>
          <p:cNvCxnSpPr/>
          <p:nvPr/>
        </p:nvCxnSpPr>
        <p:spPr>
          <a:xfrm>
            <a:off x="1905000" y="3257550"/>
            <a:ext cx="495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B55DA05-8B4F-4F8D-A6AD-B8D6C160E39D}"/>
              </a:ext>
            </a:extLst>
          </p:cNvPr>
          <p:cNvCxnSpPr>
            <a:cxnSpLocks/>
          </p:cNvCxnSpPr>
          <p:nvPr/>
        </p:nvCxnSpPr>
        <p:spPr>
          <a:xfrm>
            <a:off x="5410200" y="4019550"/>
            <a:ext cx="1066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A32AD2-09F7-4EA8-9F34-D4C6B5A3A2E7}"/>
              </a:ext>
            </a:extLst>
          </p:cNvPr>
          <p:cNvSpPr/>
          <p:nvPr/>
        </p:nvSpPr>
        <p:spPr>
          <a:xfrm>
            <a:off x="981953" y="389602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059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7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ILUSTRASI\TRANSIT JOB GAMBAR\Tematik 2H\subtema 1\1.10 nina berbicara pakai serag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773242"/>
            <a:ext cx="1913603" cy="38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809242" y="1134082"/>
            <a:ext cx="2859516" cy="1735130"/>
          </a:xfrm>
          <a:prstGeom prst="wedgeEllipseCallout">
            <a:avLst>
              <a:gd name="adj1" fmla="val -64533"/>
              <a:gd name="adj2" fmla="val -1562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Kesimpulan </a:t>
            </a:r>
            <a:r>
              <a:rPr lang="en-US" sz="1400" dirty="0" err="1"/>
              <a:t>teks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mempermudah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seluruh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teks</a:t>
            </a:r>
            <a:r>
              <a:rPr lang="en-US" sz="1400" dirty="0"/>
              <a:t>.</a:t>
            </a:r>
            <a:endParaRPr lang="id-ID" sz="1400" dirty="0"/>
          </a:p>
        </p:txBody>
      </p:sp>
      <p:sp>
        <p:nvSpPr>
          <p:cNvPr id="4" name="Oval Callout 3"/>
          <p:cNvSpPr/>
          <p:nvPr/>
        </p:nvSpPr>
        <p:spPr>
          <a:xfrm>
            <a:off x="447647" y="361950"/>
            <a:ext cx="2859515" cy="1921768"/>
          </a:xfrm>
          <a:prstGeom prst="wedgeEllipseCallout">
            <a:avLst>
              <a:gd name="adj1" fmla="val 62102"/>
              <a:gd name="adj2" fmla="val 710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Kesimpulan </a:t>
            </a:r>
            <a:r>
              <a:rPr lang="en-US" sz="1400" dirty="0" err="1"/>
              <a:t>teks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inti sari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diambil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mengacu</a:t>
            </a:r>
            <a:r>
              <a:rPr lang="en-US" sz="1400" dirty="0"/>
              <a:t> pada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teks</a:t>
            </a:r>
            <a:r>
              <a:rPr lang="en-US" sz="1400" dirty="0"/>
              <a:t> yang </a:t>
            </a:r>
            <a:r>
              <a:rPr lang="en-US" sz="1400" dirty="0" err="1"/>
              <a:t>dibaca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didengar</a:t>
            </a:r>
            <a:r>
              <a:rPr lang="en-US" sz="1400" dirty="0"/>
              <a:t>.</a:t>
            </a:r>
            <a:endParaRPr lang="id-ID" sz="1400" dirty="0"/>
          </a:p>
          <a:p>
            <a:pPr algn="ctr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42703A-C621-47D8-8F94-1FCC011CECF3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92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1200150"/>
            <a:ext cx="2270300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Kesimpulan</a:t>
            </a:r>
            <a:r>
              <a:rPr lang="en-US" sz="1400" dirty="0"/>
              <a:t> </a:t>
            </a:r>
            <a:r>
              <a:rPr lang="en-US" sz="1400" dirty="0" err="1"/>
              <a:t>teks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id-ID" sz="1400" dirty="0"/>
              <a:t>Hutan lindung dan kawasan konservasi sangat penting keberadaannya</a:t>
            </a:r>
            <a:r>
              <a:rPr lang="en-US" sz="1400" dirty="0"/>
              <a:t>. </a:t>
            </a:r>
            <a:r>
              <a:rPr lang="id-ID" sz="1400" dirty="0"/>
              <a:t>Kawasan konservasi memiliki banyak jenis.</a:t>
            </a:r>
            <a:r>
              <a:rPr lang="en-US" sz="1400" dirty="0"/>
              <a:t> </a:t>
            </a:r>
            <a:r>
              <a:rPr lang="id-ID" sz="1400" dirty="0"/>
              <a:t>Semua masyarakat memiliki kewajiban melestarikan hutan lindung dan merawatnya.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754" y="297682"/>
            <a:ext cx="4040845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Perhatikan</a:t>
            </a:r>
            <a:r>
              <a:rPr lang="en-US" sz="2000" dirty="0"/>
              <a:t>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754" y="819150"/>
            <a:ext cx="549504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d-ID" sz="1600" dirty="0"/>
              <a:t>	</a:t>
            </a:r>
            <a:r>
              <a:rPr lang="en-US" sz="1600" dirty="0" err="1"/>
              <a:t>Keberadaan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penyeimbang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makhluk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dijadikan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terbarukan</a:t>
            </a:r>
            <a:r>
              <a:rPr lang="en-US" sz="1600" dirty="0"/>
              <a:t>.</a:t>
            </a:r>
            <a:endParaRPr lang="id-ID" sz="1600" dirty="0"/>
          </a:p>
          <a:p>
            <a:pPr algn="just"/>
            <a:r>
              <a:rPr lang="id-ID" sz="1600" dirty="0"/>
              <a:t>	</a:t>
            </a:r>
            <a:r>
              <a:rPr lang="en-US" sz="1600" dirty="0" err="1"/>
              <a:t>Kawasan</a:t>
            </a:r>
            <a:r>
              <a:rPr lang="en-US" sz="1600" dirty="0"/>
              <a:t>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 </a:t>
            </a:r>
            <a:r>
              <a:rPr lang="en-US" sz="1600" dirty="0" err="1"/>
              <a:t>berbeda</a:t>
            </a:r>
            <a:r>
              <a:rPr lang="en-US" sz="1600" dirty="0"/>
              <a:t>. Kawasan </a:t>
            </a:r>
            <a:r>
              <a:rPr lang="en-US" sz="1600" dirty="0" err="1"/>
              <a:t>konservasi</a:t>
            </a:r>
            <a:r>
              <a:rPr lang="en-US" sz="1600" dirty="0"/>
              <a:t>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macam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, di </a:t>
            </a:r>
            <a:r>
              <a:rPr lang="en-US" sz="1600" dirty="0" err="1"/>
              <a:t>antaranya</a:t>
            </a:r>
            <a:r>
              <a:rPr lang="en-US" sz="1600" dirty="0"/>
              <a:t>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, </a:t>
            </a:r>
            <a:r>
              <a:rPr lang="en-US" sz="1600" dirty="0" err="1"/>
              <a:t>suaka</a:t>
            </a:r>
            <a:r>
              <a:rPr lang="en-US" sz="1600" dirty="0"/>
              <a:t> </a:t>
            </a:r>
            <a:r>
              <a:rPr lang="en-US" sz="1600" dirty="0" err="1"/>
              <a:t>margasatwa</a:t>
            </a:r>
            <a:r>
              <a:rPr lang="en-US" sz="1600" dirty="0"/>
              <a:t>, </a:t>
            </a:r>
            <a:r>
              <a:rPr lang="en-US" sz="1600" dirty="0" err="1"/>
              <a:t>cagar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,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wisata</a:t>
            </a:r>
            <a:r>
              <a:rPr lang="en-US" sz="1600" dirty="0"/>
              <a:t> </a:t>
            </a:r>
            <a:r>
              <a:rPr lang="en-US" sz="1600" dirty="0" err="1"/>
              <a:t>alam</a:t>
            </a:r>
            <a:r>
              <a:rPr lang="en-US" sz="1600" dirty="0"/>
              <a:t>,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buru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taman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raya</a:t>
            </a:r>
            <a:r>
              <a:rPr lang="en-US" sz="1600" dirty="0"/>
              <a:t>.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yang </a:t>
            </a:r>
            <a:r>
              <a:rPr lang="en-US" sz="1600" dirty="0" err="1"/>
              <a:t>berfungsi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resapan</a:t>
            </a:r>
            <a:r>
              <a:rPr lang="en-US" sz="1600" dirty="0"/>
              <a:t> air,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di </a:t>
            </a:r>
            <a:r>
              <a:rPr lang="en-US" sz="1600" dirty="0" err="1"/>
              <a:t>ketinggian</a:t>
            </a:r>
            <a:r>
              <a:rPr lang="en-US" sz="1600" dirty="0"/>
              <a:t> 2.000 meter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kelerengan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40 </a:t>
            </a:r>
            <a:r>
              <a:rPr lang="en-US" sz="1600" dirty="0" err="1"/>
              <a:t>persen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dikukuhkan</a:t>
            </a:r>
            <a:r>
              <a:rPr lang="en-US" sz="1600" dirty="0"/>
              <a:t> oleh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lindung</a:t>
            </a:r>
            <a:r>
              <a:rPr lang="en-US" sz="1600" dirty="0"/>
              <a:t>.</a:t>
            </a:r>
          </a:p>
          <a:p>
            <a:endParaRPr lang="id-ID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592F9E-A7C9-44D3-AE67-7BBBC977CFDB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E8BC69-AA7A-467E-B030-09249B146FC0}"/>
              </a:ext>
            </a:extLst>
          </p:cNvPr>
          <p:cNvSpPr/>
          <p:nvPr/>
        </p:nvSpPr>
        <p:spPr>
          <a:xfrm>
            <a:off x="6934200" y="38671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8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8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17" y="674918"/>
            <a:ext cx="5172075" cy="45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45224" y="328601"/>
            <a:ext cx="4945824" cy="4071949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75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4000" b="1" dirty="0">
                  <a:solidFill>
                    <a:srgbClr val="0070C0"/>
                  </a:solidFill>
                  <a:cs typeface="Calibri" pitchFamily="34" charset="0"/>
                </a:rPr>
                <a:t>Ekosistem</a:t>
              </a:r>
              <a:endParaRPr 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52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ILUSTRASI\TRANSIT JOB GAMBAR\Tematik 2H\subtema 1\1.23 nina berce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06" y="854154"/>
            <a:ext cx="1905000" cy="36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3.7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74295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Konsep-Konsep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Teks</a:t>
            </a:r>
            <a:r>
              <a:rPr lang="en-US" sz="2400" b="1" dirty="0"/>
              <a:t> </a:t>
            </a:r>
            <a:r>
              <a:rPr lang="en-US" sz="2400" b="1" dirty="0" err="1"/>
              <a:t>Nonfiksi</a:t>
            </a:r>
            <a:endParaRPr lang="id-ID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461392" y="1456934"/>
            <a:ext cx="4572000" cy="64633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Teks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nonfiksi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9" name="Rectangle 18"/>
          <p:cNvSpPr/>
          <p:nvPr/>
        </p:nvSpPr>
        <p:spPr>
          <a:xfrm>
            <a:off x="461392" y="2326221"/>
            <a:ext cx="4572000" cy="36933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20" name="Rectangle 19"/>
          <p:cNvSpPr/>
          <p:nvPr/>
        </p:nvSpPr>
        <p:spPr>
          <a:xfrm>
            <a:off x="533400" y="2695553"/>
            <a:ext cx="45720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saksama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</a:t>
            </a:r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732EB2-46CA-4236-899F-2EEBD900AEBF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9" grpId="0"/>
      <p:bldP spid="2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xmlns="" id="{772D1F5F-E79F-4820-9EBC-F85E3307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8" y="617808"/>
            <a:ext cx="5325810" cy="375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748"/>
            <a:ext cx="9144000" cy="8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5868144" y="1337468"/>
            <a:ext cx="2632793" cy="339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53635" y="1215771"/>
            <a:ext cx="42484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3"/>
                </a:solidFill>
              </a:rPr>
              <a:t>Pikiran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utama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permasalahan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nonfiksi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853635" y="2174595"/>
            <a:ext cx="420467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paragraf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satu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err="1">
                <a:solidFill>
                  <a:schemeClr val="accent3"/>
                </a:solidFill>
              </a:rPr>
              <a:t>kalimat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yang </a:t>
            </a:r>
            <a:r>
              <a:rPr lang="en-US" dirty="0" err="1">
                <a:solidFill>
                  <a:schemeClr val="bg1"/>
                </a:solidFill>
              </a:rPr>
              <a:t>mengandung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permasalahan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65549C-6A9D-490E-B56F-C0B9DFD15AB3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84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08DFA49-5BD6-42E1-93C0-BDF03EF52D55}"/>
              </a:ext>
            </a:extLst>
          </p:cNvPr>
          <p:cNvSpPr/>
          <p:nvPr/>
        </p:nvSpPr>
        <p:spPr>
          <a:xfrm>
            <a:off x="3232462" y="1120192"/>
            <a:ext cx="5724736" cy="275071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85050" y="952691"/>
            <a:ext cx="5870816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5" name="Left Bracket 4"/>
          <p:cNvSpPr/>
          <p:nvPr/>
        </p:nvSpPr>
        <p:spPr>
          <a:xfrm>
            <a:off x="2779997" y="1591942"/>
            <a:ext cx="152692" cy="740310"/>
          </a:xfrm>
          <a:prstGeom prst="leftBracket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Callout 5"/>
          <p:cNvSpPr/>
          <p:nvPr/>
        </p:nvSpPr>
        <p:spPr>
          <a:xfrm>
            <a:off x="479901" y="610401"/>
            <a:ext cx="1946105" cy="1544399"/>
          </a:xfrm>
          <a:prstGeom prst="wedgeEllipseCallout">
            <a:avLst>
              <a:gd name="adj1" fmla="val 67583"/>
              <a:gd name="adj2" fmla="val 3132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/>
              <a:t>Dua kalimat tersebut merupakan pikiran utama dari masing-masing paragraf. </a:t>
            </a:r>
          </a:p>
        </p:txBody>
      </p:sp>
      <p:pic>
        <p:nvPicPr>
          <p:cNvPr id="7" name="Picture 2" descr="D:\PROJECT 2016\SD\PATEN\Paten Edit Rere\Paket 5\Gambar Paket 5\5a harimau (Pixabay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4" y="2452787"/>
            <a:ext cx="2600390" cy="20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6C16F43-777A-4D15-BA87-D014991D705D}"/>
              </a:ext>
            </a:extLst>
          </p:cNvPr>
          <p:cNvCxnSpPr/>
          <p:nvPr/>
        </p:nvCxnSpPr>
        <p:spPr>
          <a:xfrm>
            <a:off x="5410200" y="1733550"/>
            <a:ext cx="32766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3B0F0BD-4EF8-4000-8C88-F05BB916A500}"/>
              </a:ext>
            </a:extLst>
          </p:cNvPr>
          <p:cNvCxnSpPr/>
          <p:nvPr/>
        </p:nvCxnSpPr>
        <p:spPr>
          <a:xfrm>
            <a:off x="3048000" y="1962150"/>
            <a:ext cx="3581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536FA6D-4721-4C74-8E82-69D92E268834}"/>
              </a:ext>
            </a:extLst>
          </p:cNvPr>
          <p:cNvCxnSpPr/>
          <p:nvPr/>
        </p:nvCxnSpPr>
        <p:spPr>
          <a:xfrm>
            <a:off x="3962400" y="2266950"/>
            <a:ext cx="48006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9041750-C8F7-4858-989C-7517EAD54264}"/>
              </a:ext>
            </a:extLst>
          </p:cNvPr>
          <p:cNvCxnSpPr>
            <a:cxnSpLocks/>
          </p:cNvCxnSpPr>
          <p:nvPr/>
        </p:nvCxnSpPr>
        <p:spPr>
          <a:xfrm>
            <a:off x="3048000" y="2495550"/>
            <a:ext cx="488658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6B7E88-E07B-4BFA-AF66-356F9F979D94}"/>
              </a:ext>
            </a:extLst>
          </p:cNvPr>
          <p:cNvSpPr txBox="1"/>
          <p:nvPr/>
        </p:nvSpPr>
        <p:spPr>
          <a:xfrm>
            <a:off x="2943697" y="952691"/>
            <a:ext cx="586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	</a:t>
            </a:r>
            <a:r>
              <a:rPr lang="en-US" sz="1600" dirty="0" err="1"/>
              <a:t>Harimau</a:t>
            </a:r>
            <a:r>
              <a:rPr lang="en-US" sz="1600" dirty="0"/>
              <a:t>, </a:t>
            </a:r>
            <a:r>
              <a:rPr lang="en-US" sz="1600" dirty="0" err="1"/>
              <a:t>merupakan</a:t>
            </a:r>
            <a:r>
              <a:rPr lang="en-US" sz="1600" dirty="0"/>
              <a:t>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hewan</a:t>
            </a:r>
            <a:r>
              <a:rPr lang="en-US" sz="1600" dirty="0"/>
              <a:t> </a:t>
            </a:r>
            <a:r>
              <a:rPr lang="en-US" sz="1600" dirty="0" err="1"/>
              <a:t>karnivora</a:t>
            </a:r>
            <a:r>
              <a:rPr lang="en-US" sz="1600" dirty="0"/>
              <a:t>. </a:t>
            </a:r>
            <a:r>
              <a:rPr lang="en-US" sz="1600" dirty="0" err="1"/>
              <a:t>Hewan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juga </a:t>
            </a:r>
            <a:r>
              <a:rPr lang="en-US" sz="1600" dirty="0" err="1"/>
              <a:t>menjadi</a:t>
            </a:r>
            <a:r>
              <a:rPr lang="en-US" sz="1600" dirty="0"/>
              <a:t> salah </a:t>
            </a:r>
            <a:r>
              <a:rPr lang="en-US" sz="1600" dirty="0" err="1"/>
              <a:t>satu</a:t>
            </a:r>
            <a:r>
              <a:rPr lang="en-US" sz="1600" dirty="0"/>
              <a:t> predator </a:t>
            </a:r>
            <a:r>
              <a:rPr lang="en-US" sz="1600" dirty="0" err="1"/>
              <a:t>utama</a:t>
            </a:r>
            <a:r>
              <a:rPr lang="en-US" sz="1600" dirty="0"/>
              <a:t> di </a:t>
            </a:r>
            <a:r>
              <a:rPr lang="en-US" sz="1600" dirty="0" err="1"/>
              <a:t>hutan</a:t>
            </a:r>
            <a:r>
              <a:rPr lang="en-US" sz="1600" dirty="0"/>
              <a:t>.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ekosistem</a:t>
            </a:r>
            <a:r>
              <a:rPr lang="en-US" sz="1600" dirty="0"/>
              <a:t>, predator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makhluk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yang </a:t>
            </a:r>
            <a:r>
              <a:rPr lang="en-US" sz="1600" dirty="0" err="1"/>
              <a:t>berada</a:t>
            </a:r>
            <a:r>
              <a:rPr lang="en-US" sz="1600" dirty="0"/>
              <a:t> di </a:t>
            </a:r>
            <a:r>
              <a:rPr lang="en-US" sz="1600" dirty="0" err="1"/>
              <a:t>puncak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. </a:t>
            </a:r>
            <a:endParaRPr lang="id-ID" sz="1600" dirty="0"/>
          </a:p>
          <a:p>
            <a:pPr algn="just"/>
            <a:r>
              <a:rPr lang="id-ID" sz="1600" dirty="0"/>
              <a:t>	</a:t>
            </a:r>
            <a:r>
              <a:rPr lang="en-US" sz="1600" dirty="0" err="1"/>
              <a:t>Keberadaan</a:t>
            </a:r>
            <a:r>
              <a:rPr lang="en-US" sz="1600" dirty="0"/>
              <a:t> predator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penyeimbang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ekosistem</a:t>
            </a:r>
            <a:r>
              <a:rPr lang="en-US" sz="1600" dirty="0"/>
              <a:t>.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populasi</a:t>
            </a:r>
            <a:r>
              <a:rPr lang="en-US" sz="1600" dirty="0"/>
              <a:t> </a:t>
            </a:r>
            <a:r>
              <a:rPr lang="en-US" sz="1600" dirty="0" err="1"/>
              <a:t>harimau</a:t>
            </a:r>
            <a:r>
              <a:rPr lang="en-US" sz="1600" dirty="0"/>
              <a:t> di </a:t>
            </a:r>
            <a:r>
              <a:rPr lang="en-US" sz="1600" dirty="0" err="1"/>
              <a:t>ekosistem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berkurang</a:t>
            </a:r>
            <a:r>
              <a:rPr lang="en-US" sz="1600" dirty="0"/>
              <a:t>, </a:t>
            </a:r>
            <a:r>
              <a:rPr lang="en-US" sz="1600" dirty="0" err="1"/>
              <a:t>tentunya</a:t>
            </a:r>
            <a:r>
              <a:rPr lang="en-US" sz="1600" dirty="0"/>
              <a:t> </a:t>
            </a:r>
            <a:r>
              <a:rPr lang="en-US" sz="1600" dirty="0" err="1"/>
              <a:t>populasi</a:t>
            </a:r>
            <a:r>
              <a:rPr lang="en-US" sz="1600" dirty="0"/>
              <a:t> </a:t>
            </a:r>
            <a:r>
              <a:rPr lang="en-US" sz="1600" dirty="0" err="1"/>
              <a:t>hewan</a:t>
            </a:r>
            <a:r>
              <a:rPr lang="en-US" sz="1600" dirty="0"/>
              <a:t> </a:t>
            </a:r>
            <a:r>
              <a:rPr lang="en-US" sz="1600" dirty="0" err="1"/>
              <a:t>herbivora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hewan</a:t>
            </a:r>
            <a:r>
              <a:rPr lang="en-US" sz="1600" dirty="0"/>
              <a:t> lain yang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bertambah</a:t>
            </a:r>
            <a:r>
              <a:rPr lang="en-US" sz="1600" dirty="0"/>
              <a:t>. Hal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kestabilan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</a:t>
            </a:r>
            <a:r>
              <a:rPr lang="en-US" sz="1600" dirty="0" err="1"/>
              <a:t>terganggu</a:t>
            </a:r>
            <a:r>
              <a:rPr lang="en-US" sz="1600" dirty="0"/>
              <a:t> dan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ekosistem</a:t>
            </a:r>
            <a:r>
              <a:rPr lang="en-US" sz="1600" dirty="0"/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5311CE5-39A2-4A41-9E5B-CB18BE66733D}"/>
              </a:ext>
            </a:extLst>
          </p:cNvPr>
          <p:cNvSpPr/>
          <p:nvPr/>
        </p:nvSpPr>
        <p:spPr>
          <a:xfrm>
            <a:off x="6362700" y="4175707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19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6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 2016\SD\ESPS KTSP\ESPS Kelas 6\Editan Rere\Tambahan 10615\P9\P10-selin membaca buku di kam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49" y="1001257"/>
            <a:ext cx="2562686" cy="31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8866" y="590550"/>
            <a:ext cx="756232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Ringkasan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id-ID" dirty="0"/>
              <a:t>adalah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aslinya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04689" y="1945033"/>
            <a:ext cx="627569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saksama</a:t>
            </a:r>
            <a:r>
              <a:rPr lang="en-US" dirty="0"/>
              <a:t>.</a:t>
            </a:r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paragraf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</a:t>
            </a:r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nonfiksi</a:t>
            </a:r>
            <a:r>
              <a:rPr lang="en-US" dirty="0"/>
              <a:t>.</a:t>
            </a:r>
            <a:endParaRPr lang="id-ID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diksi</a:t>
            </a:r>
            <a:r>
              <a:rPr lang="en-US" dirty="0"/>
              <a:t> dan </a:t>
            </a:r>
            <a:r>
              <a:rPr lang="en-US" dirty="0" err="1"/>
              <a:t>ejaan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ringkasan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 yang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belum</a:t>
            </a:r>
            <a:endParaRPr lang="id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F1E92D-DE6F-4061-8680-22AC97EE5BF3}"/>
              </a:ext>
            </a:extLst>
          </p:cNvPr>
          <p:cNvSpPr/>
          <p:nvPr/>
        </p:nvSpPr>
        <p:spPr>
          <a:xfrm>
            <a:off x="351938" y="1352550"/>
            <a:ext cx="61250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  <a:endParaRPr lang="id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9FFC84-6590-4584-A134-35DA45871D52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782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622875"/>
            <a:ext cx="4851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Dengarkan</a:t>
            </a:r>
            <a:r>
              <a:rPr lang="en-US" sz="2400" dirty="0"/>
              <a:t> audio </a:t>
            </a:r>
            <a:r>
              <a:rPr lang="en-US" sz="2400" dirty="0" err="1"/>
              <a:t>berikut</a:t>
            </a:r>
            <a:r>
              <a:rPr lang="en-US" sz="24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2908301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1847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3200" dirty="0">
                <a:solidFill>
                  <a:srgbClr val="FFFF00"/>
                </a:solidFill>
                <a:latin typeface="Arial Rounded MT Bold" pitchFamily="34" charset="0"/>
              </a:rPr>
              <a:t> 2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" y="1352550"/>
            <a:ext cx="3909263" cy="35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4305300" y="3734621"/>
            <a:ext cx="2133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1600" b="1" dirty="0">
                <a:latin typeface="+mn-lt"/>
              </a:rPr>
              <a:t>KLIK simbol di atas</a:t>
            </a:r>
            <a:endParaRPr lang="en-US" altLang="id-ID" sz="16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53200" y="742950"/>
            <a:ext cx="2111829" cy="2889141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000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000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000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 Indonesia hlm.95</a:t>
              </a:r>
            </a:p>
          </p:txBody>
        </p:sp>
      </p:grpSp>
      <p:pic>
        <p:nvPicPr>
          <p:cNvPr id="17" name="Picture 16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EMA 5 02060231.0095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2500" y="22669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0842"/>
      </p:ext>
    </p:extLst>
  </p:cSld>
  <p:clrMapOvr>
    <a:masterClrMapping/>
  </p:clrMapOvr>
  <p:transition spd="slow" advClick="0" advTm="6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9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:\ELISA\ERLANGGA LISA\2017\TEMPLATE PPT\SD Buping Tematik Terpadu K13N\papan canvas.png">
            <a:extLst>
              <a:ext uri="{FF2B5EF4-FFF2-40B4-BE49-F238E27FC236}">
                <a16:creationId xmlns:a16="http://schemas.microsoft.com/office/drawing/2014/main" xmlns="" id="{F47523A0-3949-44B5-ACF9-20DE3F366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542"/>
          <a:stretch/>
        </p:blipFill>
        <p:spPr bwMode="auto">
          <a:xfrm>
            <a:off x="3162174" y="1151032"/>
            <a:ext cx="5024732" cy="43989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PROJECT 2016\SD\ESPS KTSP\ESPS Kelas 6\Editan Rere\ESPS B.INDO 6\gambar\P13-  guru dan murid.jpg">
            <a:extLst>
              <a:ext uri="{FF2B5EF4-FFF2-40B4-BE49-F238E27FC236}">
                <a16:creationId xmlns:a16="http://schemas.microsoft.com/office/drawing/2014/main" xmlns="" id="{8E91062C-ACCC-40FB-8955-318A45837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" r="42198" b="1"/>
          <a:stretch/>
        </p:blipFill>
        <p:spPr bwMode="auto">
          <a:xfrm>
            <a:off x="936592" y="1151032"/>
            <a:ext cx="1923378" cy="37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1" name="Picture 10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7" name="Rounded Rectangle 16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pic>
        <p:nvPicPr>
          <p:cNvPr id="19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228600" y="74295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Pengembangan</a:t>
            </a:r>
            <a:r>
              <a:rPr lang="en-US" sz="2400" b="1" dirty="0"/>
              <a:t> </a:t>
            </a:r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Pikiran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Teks</a:t>
            </a:r>
            <a:r>
              <a:rPr lang="en-US" sz="2400" b="1" dirty="0"/>
              <a:t> </a:t>
            </a:r>
            <a:r>
              <a:rPr lang="en-US" sz="2400" b="1" dirty="0" err="1"/>
              <a:t>Nonfiksi</a:t>
            </a:r>
            <a:endParaRPr lang="id-ID" sz="2400" dirty="0"/>
          </a:p>
        </p:txBody>
      </p:sp>
      <p:sp>
        <p:nvSpPr>
          <p:cNvPr id="21" name="Rectangle 20"/>
          <p:cNvSpPr/>
          <p:nvPr/>
        </p:nvSpPr>
        <p:spPr>
          <a:xfrm>
            <a:off x="3310864" y="1615721"/>
            <a:ext cx="48965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d-ID" b="1" dirty="0" err="1">
                <a:solidFill>
                  <a:schemeClr val="accent2"/>
                </a:solidFill>
              </a:rPr>
              <a:t>T</a:t>
            </a:r>
            <a:r>
              <a:rPr lang="en-US" b="1" dirty="0" err="1">
                <a:solidFill>
                  <a:schemeClr val="accent2"/>
                </a:solidFill>
              </a:rPr>
              <a:t>eks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nonfiksi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22" name="Rectangle 21"/>
          <p:cNvSpPr/>
          <p:nvPr/>
        </p:nvSpPr>
        <p:spPr>
          <a:xfrm>
            <a:off x="3348080" y="2262052"/>
            <a:ext cx="465292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saksama</a:t>
            </a:r>
            <a:r>
              <a:rPr lang="en-US" dirty="0"/>
              <a:t>,</a:t>
            </a:r>
            <a:endParaRPr lang="id-ID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tanya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d-ID" dirty="0"/>
              <a:t>g</a:t>
            </a:r>
            <a:r>
              <a:rPr lang="en-US" dirty="0" err="1"/>
              <a:t>unakan</a:t>
            </a:r>
            <a:r>
              <a:rPr lang="en-US" dirty="0"/>
              <a:t> kata </a:t>
            </a:r>
            <a:r>
              <a:rPr lang="en-US" dirty="0" err="1"/>
              <a:t>tanya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, di </a:t>
            </a:r>
            <a:r>
              <a:rPr lang="en-US" dirty="0" err="1"/>
              <a:t>mana</a:t>
            </a:r>
            <a:r>
              <a:rPr lang="en-US" dirty="0"/>
              <a:t>, </a:t>
            </a:r>
            <a:r>
              <a:rPr lang="en-US" dirty="0" err="1"/>
              <a:t>kapan</a:t>
            </a:r>
            <a:r>
              <a:rPr lang="en-US" dirty="0"/>
              <a:t>, </a:t>
            </a:r>
            <a:r>
              <a:rPr lang="en-US" dirty="0" err="1"/>
              <a:t>siapa,mengapa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. </a:t>
            </a:r>
            <a:endParaRPr lang="id-ID" dirty="0"/>
          </a:p>
        </p:txBody>
      </p:sp>
      <p:pic>
        <p:nvPicPr>
          <p:cNvPr id="23" name="Picture 2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8607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1A660B0-3BF4-42A6-A710-DF0856CDEFCC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7090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1" grpId="0"/>
      <p:bldP spid="2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35" y="1078541"/>
            <a:ext cx="2514600" cy="36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04800" y="222731"/>
            <a:ext cx="5715000" cy="4406419"/>
            <a:chOff x="3581400" y="584902"/>
            <a:chExt cx="5105400" cy="4044248"/>
          </a:xfrm>
        </p:grpSpPr>
        <p:sp>
          <p:nvSpPr>
            <p:cNvPr id="10" name="Rectangle 9"/>
            <p:cNvSpPr/>
            <p:nvPr/>
          </p:nvSpPr>
          <p:spPr>
            <a:xfrm>
              <a:off x="3769425" y="725053"/>
              <a:ext cx="4917375" cy="39040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584902"/>
              <a:ext cx="4953000" cy="38918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69F5660D-B81D-4844-B5F6-164570A7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" y="4319552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03870"/>
            <a:ext cx="5172740" cy="4278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langkah-langkah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nonfiksi</a:t>
            </a:r>
            <a:r>
              <a:rPr lang="en-US" sz="1600" dirty="0"/>
              <a:t>.</a:t>
            </a:r>
            <a:endParaRPr lang="id-ID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err="1"/>
              <a:t>Tentukan</a:t>
            </a:r>
            <a:r>
              <a:rPr lang="en-US" sz="1600" dirty="0"/>
              <a:t> </a:t>
            </a:r>
            <a:r>
              <a:rPr lang="en-US" sz="1600" dirty="0" err="1"/>
              <a:t>topik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id-ID" sz="1600" dirty="0"/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err="1"/>
              <a:t>Tulis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kosakata</a:t>
            </a:r>
            <a:r>
              <a:rPr lang="en-US" sz="1600" dirty="0"/>
              <a:t> yang 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topik</a:t>
            </a:r>
            <a:r>
              <a:rPr lang="id-ID" sz="1600" dirty="0"/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err="1"/>
              <a:t>Tentukan</a:t>
            </a:r>
            <a:r>
              <a:rPr lang="en-US" sz="1600" dirty="0"/>
              <a:t> ide </a:t>
            </a:r>
            <a:r>
              <a:rPr lang="en-US" sz="1600" dirty="0" err="1"/>
              <a:t>pokok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nonfiksi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.</a:t>
            </a:r>
            <a:endParaRPr lang="id-ID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err="1"/>
              <a:t>Buatlah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mengembangkan</a:t>
            </a:r>
            <a:r>
              <a:rPr lang="en-US" sz="1600" dirty="0"/>
              <a:t> ide </a:t>
            </a:r>
            <a:r>
              <a:rPr lang="en-US" sz="1600" dirty="0" err="1"/>
              <a:t>pokok</a:t>
            </a:r>
            <a:r>
              <a:rPr lang="en-US" sz="1600" dirty="0"/>
              <a:t>.</a:t>
            </a:r>
            <a:endParaRPr lang="id-ID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err="1"/>
              <a:t>Cari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mendukung</a:t>
            </a:r>
            <a:r>
              <a:rPr lang="en-US" sz="1600" dirty="0"/>
              <a:t> ide </a:t>
            </a:r>
            <a:r>
              <a:rPr lang="en-US" sz="1600" dirty="0" err="1"/>
              <a:t>pokok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dibuat</a:t>
            </a:r>
            <a:r>
              <a:rPr lang="en-US" sz="1600" dirty="0"/>
              <a:t>.</a:t>
            </a:r>
            <a:endParaRPr lang="id-ID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err="1"/>
              <a:t>Buat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</a:t>
            </a:r>
            <a:r>
              <a:rPr lang="en-US" sz="1600" dirty="0" err="1"/>
              <a:t>pendukung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kosakata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tulis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.</a:t>
            </a:r>
            <a:endParaRPr lang="id-ID" sz="16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US" sz="1600" dirty="0" err="1"/>
              <a:t>Menyusun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</a:t>
            </a:r>
            <a:r>
              <a:rPr lang="en-US" sz="1600" dirty="0" err="1"/>
              <a:t>pendukung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urutan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paragraf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nonfiksi</a:t>
            </a:r>
            <a:r>
              <a:rPr lang="en-US" sz="1600" dirty="0"/>
              <a:t> yang </a:t>
            </a:r>
            <a:r>
              <a:rPr lang="en-US" sz="1600" dirty="0" err="1"/>
              <a:t>padu</a:t>
            </a:r>
            <a:r>
              <a:rPr lang="en-US" sz="1600" dirty="0"/>
              <a:t>.</a:t>
            </a:r>
            <a:endParaRPr lang="id-ID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00A6F1-A0CD-4D57-8B1C-FFB347CCEC13}"/>
              </a:ext>
            </a:extLst>
          </p:cNvPr>
          <p:cNvSpPr/>
          <p:nvPr/>
        </p:nvSpPr>
        <p:spPr>
          <a:xfrm>
            <a:off x="6781800" y="3714750"/>
            <a:ext cx="457200" cy="294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5428"/>
      </p:ext>
    </p:extLst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6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6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735</Words>
  <Application>Microsoft Office PowerPoint</Application>
  <PresentationFormat>On-screen Show (16:9)</PresentationFormat>
  <Paragraphs>107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Regina Dian Novita</cp:lastModifiedBy>
  <cp:revision>156</cp:revision>
  <dcterms:created xsi:type="dcterms:W3CDTF">2016-06-25T05:09:46Z</dcterms:created>
  <dcterms:modified xsi:type="dcterms:W3CDTF">2018-05-17T02:12:08Z</dcterms:modified>
</cp:coreProperties>
</file>