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5" r:id="rId3"/>
    <p:sldId id="261" r:id="rId4"/>
    <p:sldId id="310" r:id="rId5"/>
    <p:sldId id="312" r:id="rId6"/>
    <p:sldId id="309" r:id="rId7"/>
    <p:sldId id="257" r:id="rId8"/>
    <p:sldId id="28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27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89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3986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21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193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24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630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199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371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631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103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2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7E7C7CA-6085-40D7-B41D-6FE660D55A6F}" type="datetimeFigureOut">
              <a:rPr lang="en-ID" smtClean="0"/>
              <a:t>05/11/2021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A84F866-FF04-4DC8-B074-33FB80F5BDA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675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80582" y="1803400"/>
            <a:ext cx="5745740" cy="3375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TEMATIK TERPADU</a:t>
            </a:r>
          </a:p>
          <a:p>
            <a:pPr algn="ctr"/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Ilmu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Pengetahuan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Sosial</a:t>
            </a:r>
            <a:endParaRPr lang="en-US" sz="4267" b="1" dirty="0">
              <a:solidFill>
                <a:srgbClr val="7030A0"/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V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601" y="701663"/>
            <a:ext cx="4140457" cy="50762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1186867-C61E-4A53-8C94-FA7C106779CF}"/>
              </a:ext>
            </a:extLst>
          </p:cNvPr>
          <p:cNvSpPr/>
          <p:nvPr/>
        </p:nvSpPr>
        <p:spPr>
          <a:xfrm rot="10800000" flipV="1">
            <a:off x="5680582" y="5495536"/>
            <a:ext cx="5308132" cy="660801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FF0000"/>
              </a:solidFill>
              <a:latin typeface="Bahnschrift Condensed" panose="020B0502040204020203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hnschrift Condensed" panose="020B0502040204020203" pitchFamily="34" charset="0"/>
              </a:rPr>
              <a:t>HENI </a:t>
            </a:r>
            <a:r>
              <a:rPr lang="en-US" sz="3200" b="1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NURHAENI,M.Pd</a:t>
            </a:r>
            <a:endParaRPr lang="en-ID" sz="3200" b="1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algn="ctr"/>
            <a:endParaRPr lang="en-ID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90800" y="279401"/>
            <a:ext cx="7010400" cy="5772151"/>
            <a:chOff x="3795402" y="133350"/>
            <a:chExt cx="5257800" cy="4328802"/>
          </a:xfrm>
        </p:grpSpPr>
        <p:sp>
          <p:nvSpPr>
            <p:cNvPr id="3" name="Oval 2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3078" name="Rectangle 1"/>
            <p:cNvSpPr>
              <a:spLocks noChangeArrowheads="1"/>
            </p:cNvSpPr>
            <p:nvPr/>
          </p:nvSpPr>
          <p:spPr bwMode="auto">
            <a:xfrm>
              <a:off x="4526445" y="2162020"/>
              <a:ext cx="3657600" cy="684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5333" b="1" dirty="0" err="1">
                  <a:solidFill>
                    <a:srgbClr val="0070C0"/>
                  </a:solidFill>
                  <a:cs typeface="Calibri" pitchFamily="34" charset="0"/>
                </a:rPr>
                <a:t>Ekosistem</a:t>
              </a:r>
              <a:endParaRPr lang="en-US" altLang="en-US" sz="5333" b="1" dirty="0">
                <a:solidFill>
                  <a:srgbClr val="0070C0"/>
                </a:solidFill>
                <a:cs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95402" y="1123879"/>
              <a:ext cx="5257800" cy="6847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5333" dirty="0" err="1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Tema</a:t>
              </a:r>
              <a:r>
                <a:rPr lang="en-US" sz="5333" dirty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 5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10.1.20.245\Public\MASTER GAMBAR\BUPENA\guru.jpg">
            <a:extLst>
              <a:ext uri="{FF2B5EF4-FFF2-40B4-BE49-F238E27FC236}">
                <a16:creationId xmlns:a16="http://schemas.microsoft.com/office/drawing/2014/main" id="{9282316E-4826-4D9B-BB4C-5362C7A2B9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4"/>
          <a:stretch/>
        </p:blipFill>
        <p:spPr bwMode="auto">
          <a:xfrm>
            <a:off x="9250017" y="2034861"/>
            <a:ext cx="2225274" cy="413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72FA44-7CDE-4610-BE9D-43CE296C96D6}"/>
              </a:ext>
            </a:extLst>
          </p:cNvPr>
          <p:cNvSpPr txBox="1"/>
          <p:nvPr/>
        </p:nvSpPr>
        <p:spPr>
          <a:xfrm>
            <a:off x="781877" y="1229359"/>
            <a:ext cx="6398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2913" algn="l"/>
              </a:tabLst>
            </a:pPr>
            <a:r>
              <a:rPr lang="en-US" sz="3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Letak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Astronomis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Indonesia</a:t>
            </a:r>
            <a:endParaRPr lang="en-US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BC2722-9B40-4918-8F26-87807FEEA04B}"/>
              </a:ext>
            </a:extLst>
          </p:cNvPr>
          <p:cNvSpPr txBox="1"/>
          <p:nvPr/>
        </p:nvSpPr>
        <p:spPr>
          <a:xfrm>
            <a:off x="384313" y="3429000"/>
            <a:ext cx="76597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Letak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Astronomis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dilalui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oleh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garis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Khatulistiwa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negara 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dilalui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garis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khatulistiwa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iklim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tropis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musim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musim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kemarau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musim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hujan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18FFA39-3473-4184-8B82-12830410331D}"/>
                  </a:ext>
                </a:extLst>
              </p:cNvPr>
              <p:cNvSpPr txBox="1"/>
              <p:nvPr/>
            </p:nvSpPr>
            <p:spPr>
              <a:xfrm>
                <a:off x="384313" y="1908313"/>
                <a:ext cx="9528313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Letak wilayah Indonesia </a:t>
                </a:r>
                <a:r>
                  <a:rPr lang="en-US" sz="2800" dirty="0" err="1"/>
                  <a:t>dapat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diketahui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berdasarkan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letak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astronomis</a:t>
                </a:r>
                <a:r>
                  <a:rPr lang="en-US" sz="2800" dirty="0"/>
                  <a:t> dan </a:t>
                </a:r>
                <a:r>
                  <a:rPr lang="en-US" sz="2800" dirty="0" err="1"/>
                  <a:t>geografis</a:t>
                </a:r>
                <a:r>
                  <a:rPr lang="en-US" sz="2800" dirty="0"/>
                  <a:t>. </a:t>
                </a:r>
                <a:r>
                  <a:rPr lang="en-US" sz="2800" dirty="0" err="1"/>
                  <a:t>Secara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Astronomis,Wilayah</a:t>
                </a:r>
                <a:r>
                  <a:rPr lang="en-US" sz="2800" dirty="0"/>
                  <a:t> Indonesia </a:t>
                </a:r>
                <a:r>
                  <a:rPr lang="en-US" sz="2800" dirty="0" err="1"/>
                  <a:t>terletak</a:t>
                </a:r>
                <a:r>
                  <a:rPr lang="en-US" sz="2800" dirty="0"/>
                  <a:t> pada 95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𝐵𝑇</m:t>
                    </m:r>
                  </m:oMath>
                </a14:m>
                <a:r>
                  <a:rPr lang="en-ID" sz="2800" dirty="0"/>
                  <a:t> - 141</a:t>
                </a:r>
                <a14:m>
                  <m:oMath xmlns:m="http://schemas.openxmlformats.org/officeDocument/2006/math">
                    <m:r>
                      <a:rPr lang="en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𝐵𝑇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6°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−11°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𝐿𝑆</m:t>
                    </m:r>
                  </m:oMath>
                </a14:m>
                <a:endParaRPr lang="en-ID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18FFA39-3473-4184-8B82-128304103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13" y="1908313"/>
                <a:ext cx="9528313" cy="1384995"/>
              </a:xfrm>
              <a:prstGeom prst="rect">
                <a:avLst/>
              </a:prstGeom>
              <a:blipFill>
                <a:blip r:embed="rId3"/>
                <a:stretch>
                  <a:fillRect l="-1280" t="-3965" b="-1189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75278CDC-5453-46B6-AA87-09CFCB2B679E}"/>
              </a:ext>
            </a:extLst>
          </p:cNvPr>
          <p:cNvGrpSpPr/>
          <p:nvPr/>
        </p:nvGrpSpPr>
        <p:grpSpPr>
          <a:xfrm>
            <a:off x="331305" y="291224"/>
            <a:ext cx="8242852" cy="702689"/>
            <a:chOff x="-1365674" y="44904"/>
            <a:chExt cx="6699675" cy="800198"/>
          </a:xfrm>
        </p:grpSpPr>
        <p:pic>
          <p:nvPicPr>
            <p:cNvPr id="24" name="Picture 23" descr="E:\ELISA\PPT ESPS\2016\ESPS edisi kurnas\PERINTILAN ESPS KURNAS\pita label 5.png">
              <a:extLst>
                <a:ext uri="{FF2B5EF4-FFF2-40B4-BE49-F238E27FC236}">
                  <a16:creationId xmlns:a16="http://schemas.microsoft.com/office/drawing/2014/main" id="{9DA4BA5D-1D00-4093-B02E-B0C8D52614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5674" y="70019"/>
              <a:ext cx="5934922" cy="7750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E8D04E7-571D-4FD6-A4DB-588BCE851809}"/>
                </a:ext>
              </a:extLst>
            </p:cNvPr>
            <p:cNvSpPr/>
            <p:nvPr/>
          </p:nvSpPr>
          <p:spPr>
            <a:xfrm>
              <a:off x="228600" y="44904"/>
              <a:ext cx="5105401" cy="7360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36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36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3600" dirty="0">
                  <a:solidFill>
                    <a:schemeClr val="bg1"/>
                  </a:solidFill>
                  <a:latin typeface="Arial Rounded MT Bold" pitchFamily="34" charset="0"/>
                </a:rPr>
                <a:t>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863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10.1.20.245\Public\MASTER GAMBAR\BUPENA\guru.jpg">
            <a:extLst>
              <a:ext uri="{FF2B5EF4-FFF2-40B4-BE49-F238E27FC236}">
                <a16:creationId xmlns:a16="http://schemas.microsoft.com/office/drawing/2014/main" id="{76E73A14-8440-4737-A175-3A79422DA2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4"/>
          <a:stretch/>
        </p:blipFill>
        <p:spPr bwMode="auto">
          <a:xfrm>
            <a:off x="8310204" y="1494398"/>
            <a:ext cx="2503570" cy="465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0F8054-4FF1-43E4-A095-16BE7CB66B94}"/>
              </a:ext>
            </a:extLst>
          </p:cNvPr>
          <p:cNvSpPr txBox="1"/>
          <p:nvPr/>
        </p:nvSpPr>
        <p:spPr>
          <a:xfrm>
            <a:off x="665850" y="1311965"/>
            <a:ext cx="7644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Letak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geografis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letak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negara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wilayah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kenyataan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bumi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Letak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geografis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digambarkan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Peta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gambaran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Sebagian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bumi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pada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datar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skala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E041DB5-37F5-4F8D-9935-B56FE3D9EB40}"/>
              </a:ext>
            </a:extLst>
          </p:cNvPr>
          <p:cNvGrpSpPr/>
          <p:nvPr/>
        </p:nvGrpSpPr>
        <p:grpSpPr>
          <a:xfrm>
            <a:off x="665850" y="3921486"/>
            <a:ext cx="5430150" cy="2572077"/>
            <a:chOff x="383732" y="2882900"/>
            <a:chExt cx="5161689" cy="32131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6A483EA-6049-45EF-B257-318C0CD48354}"/>
                </a:ext>
              </a:extLst>
            </p:cNvPr>
            <p:cNvGrpSpPr/>
            <p:nvPr/>
          </p:nvGrpSpPr>
          <p:grpSpPr>
            <a:xfrm>
              <a:off x="383732" y="2882900"/>
              <a:ext cx="5161689" cy="3213100"/>
              <a:chOff x="0" y="-530648"/>
              <a:chExt cx="9144000" cy="7423615"/>
            </a:xfrm>
          </p:grpSpPr>
          <p:pic>
            <p:nvPicPr>
              <p:cNvPr id="7" name="Picture 6" descr="E:\ELISA\PPT ESPS\2016\MEDIA ESPS IPA KELAS 2\BAB 2\background kayu.jpg">
                <a:extLst>
                  <a:ext uri="{FF2B5EF4-FFF2-40B4-BE49-F238E27FC236}">
                    <a16:creationId xmlns:a16="http://schemas.microsoft.com/office/drawing/2014/main" id="{D2C4B5C4-9D2C-4259-B5E6-FFFEEF0DB7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530648"/>
                <a:ext cx="9144000" cy="7423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B8C2E75-2872-4C4F-8F28-C86A6B4EB4C0}"/>
                  </a:ext>
                </a:extLst>
              </p:cNvPr>
              <p:cNvSpPr/>
              <p:nvPr/>
            </p:nvSpPr>
            <p:spPr>
              <a:xfrm>
                <a:off x="304799" y="-83942"/>
                <a:ext cx="8534399" cy="642693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A9A0060-F7FE-4789-81DA-DF355A061635}"/>
                </a:ext>
              </a:extLst>
            </p:cNvPr>
            <p:cNvSpPr/>
            <p:nvPr/>
          </p:nvSpPr>
          <p:spPr>
            <a:xfrm>
              <a:off x="685800" y="3315831"/>
              <a:ext cx="4572000" cy="22467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2000" b="1" dirty="0">
                  <a:latin typeface="Arial" pitchFamily="34" charset="0"/>
                  <a:cs typeface="Arial" pitchFamily="34" charset="0"/>
                </a:rPr>
                <a:t>Indonesia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diapit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oleh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dua</a:t>
              </a:r>
              <a:r>
                <a: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benua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yaitu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Benua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Asia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Benua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Australia. </a:t>
              </a:r>
            </a:p>
            <a:p>
              <a:pPr algn="ctr"/>
              <a:endParaRPr lang="en-US" sz="20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b="1" dirty="0">
                  <a:latin typeface="Arial" pitchFamily="34" charset="0"/>
                  <a:cs typeface="Arial" pitchFamily="34" charset="0"/>
                </a:rPr>
                <a:t>Indonesia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juga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dikelilingi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oleh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dua</a:t>
              </a:r>
              <a:r>
                <a: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samudra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yaitu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Samudra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Pasifik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Samudra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cs typeface="Arial" pitchFamily="34" charset="0"/>
                </a:rPr>
                <a:t>Hindia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. 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C6E1E58-A2DB-4FE0-AE7C-B77DDDF66A14}"/>
              </a:ext>
            </a:extLst>
          </p:cNvPr>
          <p:cNvSpPr txBox="1"/>
          <p:nvPr/>
        </p:nvSpPr>
        <p:spPr>
          <a:xfrm>
            <a:off x="383731" y="364437"/>
            <a:ext cx="6796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2913" algn="l"/>
              </a:tabLst>
            </a:pP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Letak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Geografis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Indonesia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0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ROJECT 2017\Untitled-2.t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93"/>
          <a:stretch/>
        </p:blipFill>
        <p:spPr bwMode="auto">
          <a:xfrm>
            <a:off x="8026400" y="2372140"/>
            <a:ext cx="2906535" cy="387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E:\ELISA\ERLANGGA LISA\2017\TEMPLATE PPT\SD Buping Tematik Terpadu K13N\papan canva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2"/>
          <a:stretch/>
        </p:blipFill>
        <p:spPr bwMode="auto">
          <a:xfrm>
            <a:off x="278296" y="0"/>
            <a:ext cx="7485790" cy="642730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5" r="2593"/>
          <a:stretch/>
        </p:blipFill>
        <p:spPr bwMode="auto">
          <a:xfrm>
            <a:off x="973337" y="586303"/>
            <a:ext cx="6004415" cy="38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8026400" y="228735"/>
            <a:ext cx="3251200" cy="1732100"/>
          </a:xfrm>
          <a:prstGeom prst="wedgeRoundRectCallout">
            <a:avLst>
              <a:gd name="adj1" fmla="val -2162"/>
              <a:gd name="adj2" fmla="val 8169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33" dirty="0" err="1">
                <a:solidFill>
                  <a:srgbClr val="00B050"/>
                </a:solidFill>
              </a:rPr>
              <a:t>Coba</a:t>
            </a:r>
            <a:r>
              <a:rPr lang="en-US" sz="2933" dirty="0">
                <a:solidFill>
                  <a:srgbClr val="00B050"/>
                </a:solidFill>
              </a:rPr>
              <a:t> </a:t>
            </a:r>
            <a:r>
              <a:rPr lang="en-US" sz="2933" dirty="0" err="1">
                <a:solidFill>
                  <a:srgbClr val="00B050"/>
                </a:solidFill>
              </a:rPr>
              <a:t>sebutkan</a:t>
            </a:r>
            <a:r>
              <a:rPr lang="en-US" sz="2933" dirty="0">
                <a:solidFill>
                  <a:srgbClr val="00B050"/>
                </a:solidFill>
              </a:rPr>
              <a:t> </a:t>
            </a:r>
            <a:r>
              <a:rPr lang="en-US" sz="2933" dirty="0" err="1">
                <a:solidFill>
                  <a:srgbClr val="00B050"/>
                </a:solidFill>
              </a:rPr>
              <a:t>komponen</a:t>
            </a:r>
            <a:r>
              <a:rPr lang="en-US" sz="2933" dirty="0">
                <a:solidFill>
                  <a:srgbClr val="00B050"/>
                </a:solidFill>
              </a:rPr>
              <a:t> </a:t>
            </a:r>
            <a:r>
              <a:rPr lang="en-US" sz="2933" dirty="0" err="1">
                <a:solidFill>
                  <a:srgbClr val="00B050"/>
                </a:solidFill>
              </a:rPr>
              <a:t>pada</a:t>
            </a:r>
            <a:r>
              <a:rPr lang="en-US" sz="2933" dirty="0">
                <a:solidFill>
                  <a:srgbClr val="00B050"/>
                </a:solidFill>
              </a:rPr>
              <a:t> </a:t>
            </a:r>
            <a:r>
              <a:rPr lang="en-US" sz="2933" dirty="0" err="1">
                <a:solidFill>
                  <a:srgbClr val="00B050"/>
                </a:solidFill>
              </a:rPr>
              <a:t>peta</a:t>
            </a:r>
            <a:r>
              <a:rPr lang="en-US" sz="2933" dirty="0">
                <a:solidFill>
                  <a:srgbClr val="00B050"/>
                </a:solidFill>
              </a:rPr>
              <a:t> di </a:t>
            </a:r>
            <a:r>
              <a:rPr lang="en-US" sz="2933" dirty="0" err="1">
                <a:solidFill>
                  <a:srgbClr val="00B050"/>
                </a:solidFill>
              </a:rPr>
              <a:t>samping</a:t>
            </a:r>
            <a:r>
              <a:rPr lang="en-US" sz="2933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5736151" y="3094036"/>
            <a:ext cx="2719100" cy="23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933" dirty="0" err="1">
                <a:latin typeface="Myriad Pro" panose="020B0503030403020204" pitchFamily="34" charset="0"/>
              </a:rPr>
              <a:t>Sumber</a:t>
            </a:r>
            <a:r>
              <a:rPr lang="en-US" sz="933" dirty="0">
                <a:latin typeface="Myriad Pro" panose="020B0503030403020204" pitchFamily="34" charset="0"/>
              </a:rPr>
              <a:t>: </a:t>
            </a:r>
            <a:r>
              <a:rPr lang="en-US" sz="933" i="1" dirty="0">
                <a:latin typeface="Myriad Pro" panose="020B0503030403020204" pitchFamily="34" charset="0"/>
              </a:rPr>
              <a:t>wikipedia.com.</a:t>
            </a:r>
          </a:p>
        </p:txBody>
      </p:sp>
    </p:spTree>
    <p:extLst>
      <p:ext uri="{BB962C8B-B14F-4D97-AF65-F5344CB8AC3E}">
        <p14:creationId xmlns:p14="http://schemas.microsoft.com/office/powerpoint/2010/main" val="167782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54716" y="718297"/>
            <a:ext cx="107040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3600" b="1" dirty="0">
                <a:latin typeface="Myriad Pro" panose="020B0503030403020204" pitchFamily="34" charset="0"/>
              </a:rPr>
              <a:t> </a:t>
            </a:r>
            <a:r>
              <a:rPr lang="en-US" sz="3600" b="1" dirty="0" err="1">
                <a:latin typeface="Myriad Pro" panose="020B0503030403020204" pitchFamily="34" charset="0"/>
              </a:rPr>
              <a:t>Komponen</a:t>
            </a:r>
            <a:r>
              <a:rPr lang="en-US" sz="3600" b="1" dirty="0">
                <a:latin typeface="Myriad Pro" panose="020B0503030403020204" pitchFamily="34" charset="0"/>
              </a:rPr>
              <a:t> Peta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68345" y="2191843"/>
            <a:ext cx="4718055" cy="3187990"/>
            <a:chOff x="231534" y="477317"/>
            <a:chExt cx="5375241" cy="2219645"/>
          </a:xfrm>
        </p:grpSpPr>
        <p:pic>
          <p:nvPicPr>
            <p:cNvPr id="13" name="Picture 12" descr="E:\ELISA\PPT ESPS\2016\ESPS KURNAS\post it 2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180"/>
            <a:stretch>
              <a:fillRect/>
            </a:stretch>
          </p:blipFill>
          <p:spPr bwMode="auto">
            <a:xfrm flipH="1">
              <a:off x="231534" y="477317"/>
              <a:ext cx="4497650" cy="2219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80996" y="622815"/>
              <a:ext cx="5225779" cy="17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457189" indent="-457189">
                <a:spcBef>
                  <a:spcPts val="1600"/>
                </a:spcBef>
                <a:buFont typeface="Wingdings" pitchFamily="2" charset="2"/>
                <a:buChar char="ü"/>
              </a:pP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Judul</a:t>
              </a:r>
              <a:endParaRPr lang="en-US" sz="3200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 marL="457189" indent="-457189">
                <a:spcBef>
                  <a:spcPts val="1600"/>
                </a:spcBef>
                <a:buFont typeface="Wingdings" pitchFamily="2" charset="2"/>
                <a:buChar char="ü"/>
              </a:pP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Simbol</a:t>
              </a:r>
              <a:endParaRPr lang="en-US" sz="3200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 marL="457189" indent="-457189">
                <a:spcBef>
                  <a:spcPts val="1600"/>
                </a:spcBef>
                <a:buFont typeface="Wingdings" pitchFamily="2" charset="2"/>
                <a:buChar char="ü"/>
              </a:pP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Legenda</a:t>
              </a:r>
              <a:endParaRPr lang="en-US" sz="3200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 marL="457189" indent="-457189">
                <a:spcBef>
                  <a:spcPts val="1600"/>
                </a:spcBef>
                <a:buFont typeface="Wingdings" pitchFamily="2" charset="2"/>
                <a:buChar char="ü"/>
              </a:pP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Arah</a:t>
              </a:r>
              <a:r>
                <a:rPr lang="en-US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mata</a:t>
              </a:r>
              <a:r>
                <a:rPr lang="en-US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angin</a:t>
              </a:r>
              <a:endParaRPr lang="en-US" sz="3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86400" y="1968211"/>
            <a:ext cx="4978401" cy="3411622"/>
            <a:chOff x="231534" y="477317"/>
            <a:chExt cx="5375241" cy="2219645"/>
          </a:xfrm>
        </p:grpSpPr>
        <p:pic>
          <p:nvPicPr>
            <p:cNvPr id="18" name="Picture 17" descr="E:\ELISA\PPT ESPS\2016\ESPS KURNAS\post it 2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180"/>
            <a:stretch>
              <a:fillRect/>
            </a:stretch>
          </p:blipFill>
          <p:spPr bwMode="auto">
            <a:xfrm flipH="1">
              <a:off x="231534" y="477317"/>
              <a:ext cx="5375240" cy="2219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80996" y="622815"/>
              <a:ext cx="5225779" cy="206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457189" indent="-457189">
                <a:spcBef>
                  <a:spcPts val="1600"/>
                </a:spcBef>
                <a:buFont typeface="Wingdings" pitchFamily="2" charset="2"/>
                <a:buChar char="ü"/>
              </a:pP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Garis</a:t>
              </a:r>
              <a:r>
                <a:rPr lang="en-US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astronomis</a:t>
              </a:r>
              <a:endParaRPr lang="en-US" sz="3200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 marL="457189" indent="-457189">
                <a:spcBef>
                  <a:spcPts val="1600"/>
                </a:spcBef>
                <a:buFont typeface="Wingdings" pitchFamily="2" charset="2"/>
                <a:buChar char="ü"/>
              </a:pPr>
              <a:r>
                <a:rPr lang="en-US" sz="3200" dirty="0">
                  <a:solidFill>
                    <a:schemeClr val="accent2">
                      <a:lumMod val="75000"/>
                    </a:schemeClr>
                  </a:solidFill>
                </a:rPr>
                <a:t>Inset</a:t>
              </a:r>
            </a:p>
            <a:p>
              <a:pPr marL="457189" indent="-457189">
                <a:spcBef>
                  <a:spcPts val="1600"/>
                </a:spcBef>
                <a:buFont typeface="Wingdings" pitchFamily="2" charset="2"/>
                <a:buChar char="ü"/>
              </a:pP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Skala</a:t>
              </a:r>
              <a:endParaRPr lang="en-US" sz="3200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 marL="457189" indent="-457189">
                <a:spcBef>
                  <a:spcPts val="1600"/>
                </a:spcBef>
                <a:buFont typeface="Wingdings" pitchFamily="2" charset="2"/>
                <a:buChar char="ü"/>
              </a:pP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Tahun</a:t>
              </a:r>
              <a:r>
                <a:rPr lang="en-US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pembuatan</a:t>
              </a:r>
              <a:r>
                <a:rPr lang="en-US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dan</a:t>
              </a:r>
              <a:r>
                <a:rPr lang="en-US" sz="3200" dirty="0">
                  <a:solidFill>
                    <a:schemeClr val="accent2">
                      <a:lumMod val="75000"/>
                    </a:schemeClr>
                  </a:solidFill>
                </a:rPr>
                <a:t> umber </a:t>
              </a:r>
              <a:r>
                <a:rPr lang="en-US" sz="3200" dirty="0" err="1">
                  <a:solidFill>
                    <a:schemeClr val="accent2">
                      <a:lumMod val="75000"/>
                    </a:schemeClr>
                  </a:solidFill>
                </a:rPr>
                <a:t>peta</a:t>
              </a:r>
              <a:endParaRPr lang="en-US" sz="3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DF0FD69-A7F9-44B4-88B3-D8B9DDC8DE61}"/>
              </a:ext>
            </a:extLst>
          </p:cNvPr>
          <p:cNvGrpSpPr/>
          <p:nvPr/>
        </p:nvGrpSpPr>
        <p:grpSpPr>
          <a:xfrm>
            <a:off x="10372808" y="275515"/>
            <a:ext cx="1524000" cy="556975"/>
            <a:chOff x="7772400" y="57150"/>
            <a:chExt cx="1143000" cy="417731"/>
          </a:xfrm>
        </p:grpSpPr>
        <p:sp>
          <p:nvSpPr>
            <p:cNvPr id="15" name="Rounded Rectangle 18">
              <a:extLst>
                <a:ext uri="{FF2B5EF4-FFF2-40B4-BE49-F238E27FC236}">
                  <a16:creationId xmlns:a16="http://schemas.microsoft.com/office/drawing/2014/main" id="{1325C7E6-F425-49F7-BC5F-892BBF233079}"/>
                </a:ext>
              </a:extLst>
            </p:cNvPr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E1DF301-44B5-4C30-8E58-A70BFE34D07C}"/>
                </a:ext>
              </a:extLst>
            </p:cNvPr>
            <p:cNvSpPr txBox="1"/>
            <p:nvPr/>
          </p:nvSpPr>
          <p:spPr>
            <a:xfrm>
              <a:off x="7852716" y="81864"/>
              <a:ext cx="99678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KD 3.</a:t>
              </a:r>
              <a:r>
                <a:rPr lang="id-ID" sz="2400" b="1" dirty="0"/>
                <a:t>1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4819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DFBFCD-179A-46E3-889F-7A84ED1F7B2F}"/>
              </a:ext>
            </a:extLst>
          </p:cNvPr>
          <p:cNvSpPr txBox="1"/>
          <p:nvPr/>
        </p:nvSpPr>
        <p:spPr>
          <a:xfrm>
            <a:off x="808383" y="371061"/>
            <a:ext cx="6855154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Komponen-komponen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pada peta: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8CDA9E-1287-4B03-9B07-2B7FDF81DFE2}"/>
              </a:ext>
            </a:extLst>
          </p:cNvPr>
          <p:cNvSpPr txBox="1"/>
          <p:nvPr/>
        </p:nvSpPr>
        <p:spPr>
          <a:xfrm>
            <a:off x="609600" y="1100849"/>
            <a:ext cx="10283686" cy="5386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Judul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peta: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isi</a:t>
            </a:r>
            <a:r>
              <a:rPr lang="en-US" dirty="0">
                <a:latin typeface="Arial" pitchFamily="34" charset="0"/>
                <a:cs typeface="Arial" pitchFamily="34" charset="0"/>
              </a:rPr>
              <a:t> peta,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ditulis</a:t>
            </a:r>
            <a:r>
              <a:rPr lang="en-US" dirty="0">
                <a:latin typeface="Arial" pitchFamily="34" charset="0"/>
                <a:cs typeface="Arial" pitchFamily="34" charset="0"/>
              </a:rPr>
              <a:t> pada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 peta dan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ditulis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huruf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kapital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Skala peta: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perbandingan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pada peta dan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sebenarnya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bumi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Simbol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Peta: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lambang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warna,terdiri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simbol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>
                <a:latin typeface="Arial" pitchFamily="34" charset="0"/>
                <a:cs typeface="Arial" pitchFamily="34" charset="0"/>
              </a:rPr>
              <a:t>, garis, dan area/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Simbol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objek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sungai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gunung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ibu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kota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dll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Legenda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Keterangan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simbol-simbol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pada peta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mewakili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kenampakkan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alam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objek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digambarkan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Inset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peta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disisipkan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memperjelas</a:t>
            </a:r>
            <a:r>
              <a:rPr lang="en-US" dirty="0">
                <a:latin typeface="Arial" pitchFamily="34" charset="0"/>
                <a:cs typeface="Arial" pitchFamily="34" charset="0"/>
              </a:rPr>
              <a:t> salah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peta/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penting,tetapi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jelas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peta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Garis </a:t>
            </a:r>
            <a:r>
              <a:rPr lang="en-US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Astronomis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latin typeface="Arial" pitchFamily="34" charset="0"/>
                <a:cs typeface="Arial" pitchFamily="34" charset="0"/>
              </a:rPr>
              <a:t>garis khayal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bumi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garis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mendatar</a:t>
            </a:r>
            <a:r>
              <a:rPr lang="en-US" dirty="0">
                <a:latin typeface="Arial" pitchFamily="34" charset="0"/>
                <a:cs typeface="Arial" pitchFamily="34" charset="0"/>
              </a:rPr>
              <a:t>) dan garis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bujur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tegak</a:t>
            </a:r>
            <a:r>
              <a:rPr lang="en-US" dirty="0">
                <a:latin typeface="Arial" pitchFamily="34" charset="0"/>
                <a:cs typeface="Arial" pitchFamily="34" charset="0"/>
              </a:rPr>
              <a:t>).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mengetahui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objek</a:t>
            </a:r>
            <a:r>
              <a:rPr lang="en-US" dirty="0">
                <a:latin typeface="Arial" pitchFamily="34" charset="0"/>
                <a:cs typeface="Arial" pitchFamily="34" charset="0"/>
              </a:rPr>
              <a:t> pada peta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Garis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tepi</a:t>
            </a:r>
            <a:r>
              <a:rPr lang="en-US" dirty="0">
                <a:latin typeface="Arial" pitchFamily="34" charset="0"/>
                <a:cs typeface="Arial" pitchFamily="34" charset="0"/>
              </a:rPr>
              <a:t> : garis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membatasi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peta,biasanya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empat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Keterangan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peta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penjelasan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simbol-simbol</a:t>
            </a:r>
            <a:r>
              <a:rPr lang="en-US" dirty="0">
                <a:latin typeface="Arial" pitchFamily="34" charset="0"/>
                <a:cs typeface="Arial" pitchFamily="34" charset="0"/>
              </a:rPr>
              <a:t> peta.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Mata </a:t>
            </a:r>
            <a:r>
              <a:rPr lang="en-US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angin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arah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dan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dicantumkan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dibawah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kolom</a:t>
            </a:r>
            <a:r>
              <a:rPr lang="en-US" dirty="0">
                <a:latin typeface="Arial" pitchFamily="34" charset="0"/>
                <a:cs typeface="Arial" pitchFamily="34" charset="0"/>
              </a:rPr>
              <a:t> legenda.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2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ACCDBAB-5B51-4584-8D03-8A2EE034ACB4}"/>
              </a:ext>
            </a:extLst>
          </p:cNvPr>
          <p:cNvSpPr/>
          <p:nvPr/>
        </p:nvSpPr>
        <p:spPr>
          <a:xfrm>
            <a:off x="2205849" y="1444488"/>
            <a:ext cx="5175613" cy="276333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SELAMAT BELAJAR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DAN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TETAP SEMANGAT</a:t>
            </a:r>
            <a:endParaRPr lang="en-ID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FCBAAA-C9CB-40FD-922F-BB23483A45A9}"/>
              </a:ext>
            </a:extLst>
          </p:cNvPr>
          <p:cNvSpPr/>
          <p:nvPr/>
        </p:nvSpPr>
        <p:spPr>
          <a:xfrm rot="10800000" flipV="1">
            <a:off x="3835866" y="5012797"/>
            <a:ext cx="5308132" cy="660801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FF0000"/>
              </a:solidFill>
              <a:latin typeface="Bahnschrift Condensed" panose="020B0502040204020203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hnschrift Condensed" panose="020B0502040204020203" pitchFamily="34" charset="0"/>
              </a:rPr>
              <a:t>HENI </a:t>
            </a:r>
            <a:r>
              <a:rPr lang="en-US" sz="3200" b="1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NURHAENI,M.Pd</a:t>
            </a:r>
            <a:endParaRPr lang="en-ID" sz="3200" b="1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algn="ctr"/>
            <a:endParaRPr lang="en-ID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1B314A-5A57-4B52-8ED3-FB9D3682C2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82"/>
          <a:stretch/>
        </p:blipFill>
        <p:spPr>
          <a:xfrm flipH="1">
            <a:off x="7796409" y="588160"/>
            <a:ext cx="2301748" cy="42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96</TotalTime>
  <Words>408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Arial Rounded MT Bold</vt:lpstr>
      <vt:lpstr>Bahnschrift Condensed</vt:lpstr>
      <vt:lpstr>Calibri</vt:lpstr>
      <vt:lpstr>Cambria Math</vt:lpstr>
      <vt:lpstr>Corbel</vt:lpstr>
      <vt:lpstr>Myriad Pro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2</cp:revision>
  <dcterms:created xsi:type="dcterms:W3CDTF">2021-10-30T02:35:19Z</dcterms:created>
  <dcterms:modified xsi:type="dcterms:W3CDTF">2021-11-04T18:23:21Z</dcterms:modified>
</cp:coreProperties>
</file>