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5" r:id="rId3"/>
    <p:sldId id="261" r:id="rId4"/>
    <p:sldId id="310" r:id="rId5"/>
    <p:sldId id="312" r:id="rId6"/>
    <p:sldId id="309" r:id="rId7"/>
    <p:sldId id="257" r:id="rId8"/>
    <p:sldId id="28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E7C7CA-6085-40D7-B41D-6FE660D55A6F}" type="datetimeFigureOut">
              <a:rPr lang="en-ID" smtClean="0"/>
              <a:t>05/11/2021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84F866-FF04-4DC8-B074-33FB80F5BDA9}" type="slidenum">
              <a:rPr lang="en-ID" smtClean="0"/>
              <a:t>‹#›</a:t>
            </a:fld>
            <a:endParaRPr lang="en-ID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2277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7C7CA-6085-40D7-B41D-6FE660D55A6F}" type="datetimeFigureOut">
              <a:rPr lang="en-ID" smtClean="0"/>
              <a:t>05/11/2021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F866-FF04-4DC8-B074-33FB80F5BDA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1894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7C7CA-6085-40D7-B41D-6FE660D55A6F}" type="datetimeFigureOut">
              <a:rPr lang="en-ID" smtClean="0"/>
              <a:t>05/11/2021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F866-FF04-4DC8-B074-33FB80F5BDA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439860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5215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7C7CA-6085-40D7-B41D-6FE660D55A6F}" type="datetimeFigureOut">
              <a:rPr lang="en-ID" smtClean="0"/>
              <a:t>05/11/2021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F866-FF04-4DC8-B074-33FB80F5BDA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51934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7C7CA-6085-40D7-B41D-6FE660D55A6F}" type="datetimeFigureOut">
              <a:rPr lang="en-ID" smtClean="0"/>
              <a:t>05/11/2021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F866-FF04-4DC8-B074-33FB80F5BDA9}" type="slidenum">
              <a:rPr lang="en-ID" smtClean="0"/>
              <a:t>‹#›</a:t>
            </a:fld>
            <a:endParaRPr lang="en-ID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0249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7C7CA-6085-40D7-B41D-6FE660D55A6F}" type="datetimeFigureOut">
              <a:rPr lang="en-ID" smtClean="0"/>
              <a:t>05/11/2021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F866-FF04-4DC8-B074-33FB80F5BDA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66307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7C7CA-6085-40D7-B41D-6FE660D55A6F}" type="datetimeFigureOut">
              <a:rPr lang="en-ID" smtClean="0"/>
              <a:t>05/11/2021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F866-FF04-4DC8-B074-33FB80F5BDA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91998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7C7CA-6085-40D7-B41D-6FE660D55A6F}" type="datetimeFigureOut">
              <a:rPr lang="en-ID" smtClean="0"/>
              <a:t>05/11/2021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F866-FF04-4DC8-B074-33FB80F5BDA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93711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7C7CA-6085-40D7-B41D-6FE660D55A6F}" type="datetimeFigureOut">
              <a:rPr lang="en-ID" smtClean="0"/>
              <a:t>05/11/2021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F866-FF04-4DC8-B074-33FB80F5BDA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46315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7C7CA-6085-40D7-B41D-6FE660D55A6F}" type="datetimeFigureOut">
              <a:rPr lang="en-ID" smtClean="0"/>
              <a:t>05/11/2021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F866-FF04-4DC8-B074-33FB80F5BDA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41037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7C7CA-6085-40D7-B41D-6FE660D55A6F}" type="datetimeFigureOut">
              <a:rPr lang="en-ID" smtClean="0"/>
              <a:t>05/11/2021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F866-FF04-4DC8-B074-33FB80F5BDA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023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47E7C7CA-6085-40D7-B41D-6FE660D55A6F}" type="datetimeFigureOut">
              <a:rPr lang="en-ID" smtClean="0"/>
              <a:t>05/11/2021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FA84F866-FF04-4DC8-B074-33FB80F5BDA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36751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680582" y="1803400"/>
            <a:ext cx="5745740" cy="33756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sz="4267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Media </a:t>
            </a:r>
            <a:r>
              <a:rPr lang="en-US" sz="4267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Mengajar</a:t>
            </a:r>
            <a:endParaRPr lang="en-US" sz="4267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4267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Buku</a:t>
            </a:r>
            <a:r>
              <a:rPr lang="en-US" sz="4267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</a:t>
            </a:r>
            <a:r>
              <a:rPr lang="en-US" sz="4267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Pendamping</a:t>
            </a:r>
            <a:endParaRPr lang="en-US" sz="4267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4267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TEMATIK TERPADU</a:t>
            </a:r>
          </a:p>
          <a:p>
            <a:pPr algn="ctr"/>
            <a:r>
              <a:rPr lang="en-US" sz="4267" b="1" dirty="0" err="1">
                <a:solidFill>
                  <a:srgbClr val="7030A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Ilmu</a:t>
            </a:r>
            <a:r>
              <a:rPr lang="en-US" sz="4267" b="1" dirty="0">
                <a:solidFill>
                  <a:srgbClr val="7030A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</a:t>
            </a:r>
            <a:r>
              <a:rPr lang="en-US" sz="4267" b="1" dirty="0" err="1">
                <a:solidFill>
                  <a:srgbClr val="7030A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Pengetahuan</a:t>
            </a:r>
            <a:r>
              <a:rPr lang="en-US" sz="4267" b="1" dirty="0">
                <a:solidFill>
                  <a:srgbClr val="7030A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</a:t>
            </a:r>
            <a:r>
              <a:rPr lang="en-US" sz="4267" b="1" dirty="0" err="1">
                <a:solidFill>
                  <a:srgbClr val="7030A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Sosial</a:t>
            </a:r>
            <a:endParaRPr lang="en-US" sz="4267" b="1" dirty="0">
              <a:solidFill>
                <a:srgbClr val="7030A0"/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4267" b="1" dirty="0" err="1">
                <a:solidFill>
                  <a:srgbClr val="7030A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untuk</a:t>
            </a:r>
            <a:r>
              <a:rPr lang="en-US" sz="4267" b="1" dirty="0">
                <a:solidFill>
                  <a:srgbClr val="7030A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SD/MI </a:t>
            </a:r>
            <a:r>
              <a:rPr lang="en-US" sz="4267" b="1" dirty="0" err="1">
                <a:solidFill>
                  <a:srgbClr val="7030A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Kelas</a:t>
            </a:r>
            <a:r>
              <a:rPr lang="en-US" sz="4267" b="1" dirty="0">
                <a:solidFill>
                  <a:srgbClr val="7030A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V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17601" y="701663"/>
            <a:ext cx="4140457" cy="507620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1186867-C61E-4A53-8C94-FA7C106779CF}"/>
              </a:ext>
            </a:extLst>
          </p:cNvPr>
          <p:cNvSpPr/>
          <p:nvPr/>
        </p:nvSpPr>
        <p:spPr>
          <a:xfrm rot="10800000" flipV="1">
            <a:off x="5680582" y="5495536"/>
            <a:ext cx="5308132" cy="660801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rgbClr val="FF0000"/>
              </a:solidFill>
              <a:latin typeface="Bahnschrift Condensed" panose="020B0502040204020203" pitchFamily="34" charset="0"/>
            </a:endParaRPr>
          </a:p>
          <a:p>
            <a:pPr algn="ctr"/>
            <a:r>
              <a:rPr lang="en-US" sz="3200" b="1" dirty="0">
                <a:solidFill>
                  <a:schemeClr val="tx1"/>
                </a:solidFill>
                <a:latin typeface="Bahnschrift Condensed" panose="020B0502040204020203" pitchFamily="34" charset="0"/>
              </a:rPr>
              <a:t>HENI </a:t>
            </a:r>
            <a:r>
              <a:rPr lang="en-US" sz="3200" b="1" dirty="0" err="1">
                <a:solidFill>
                  <a:schemeClr val="tx1"/>
                </a:solidFill>
                <a:latin typeface="Bahnschrift Condensed" panose="020B0502040204020203" pitchFamily="34" charset="0"/>
              </a:rPr>
              <a:t>NURHAENI,M.Pd</a:t>
            </a:r>
            <a:endParaRPr lang="en-ID" sz="3200" b="1" dirty="0">
              <a:solidFill>
                <a:schemeClr val="tx1"/>
              </a:solidFill>
              <a:latin typeface="Bahnschrift Condensed" panose="020B0502040204020203" pitchFamily="34" charset="0"/>
            </a:endParaRPr>
          </a:p>
          <a:p>
            <a:pPr algn="ctr"/>
            <a:endParaRPr lang="en-ID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590800" y="279401"/>
            <a:ext cx="7010400" cy="5772151"/>
            <a:chOff x="3795402" y="133350"/>
            <a:chExt cx="5257800" cy="4328802"/>
          </a:xfrm>
        </p:grpSpPr>
        <p:sp>
          <p:nvSpPr>
            <p:cNvPr id="3" name="Oval 2"/>
            <p:cNvSpPr/>
            <p:nvPr/>
          </p:nvSpPr>
          <p:spPr>
            <a:xfrm>
              <a:off x="4190689" y="133350"/>
              <a:ext cx="4329113" cy="4328802"/>
            </a:xfrm>
            <a:prstGeom prst="ellipse">
              <a:avLst/>
            </a:prstGeom>
            <a:solidFill>
              <a:srgbClr val="FFFF9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/>
            </a:p>
          </p:txBody>
        </p:sp>
        <p:sp>
          <p:nvSpPr>
            <p:cNvPr id="3078" name="Rectangle 1"/>
            <p:cNvSpPr>
              <a:spLocks noChangeArrowheads="1"/>
            </p:cNvSpPr>
            <p:nvPr/>
          </p:nvSpPr>
          <p:spPr bwMode="auto">
            <a:xfrm>
              <a:off x="4526445" y="2162020"/>
              <a:ext cx="3657600" cy="6847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altLang="en-US" sz="5333" b="1" dirty="0" err="1">
                  <a:solidFill>
                    <a:srgbClr val="0070C0"/>
                  </a:solidFill>
                  <a:cs typeface="Calibri" pitchFamily="34" charset="0"/>
                </a:rPr>
                <a:t>Ekosistem</a:t>
              </a:r>
              <a:endParaRPr lang="en-US" altLang="en-US" sz="5333" b="1" dirty="0">
                <a:solidFill>
                  <a:srgbClr val="0070C0"/>
                </a:solidFill>
                <a:cs typeface="Calibri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795402" y="1123879"/>
              <a:ext cx="5257800" cy="684706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5333" dirty="0" err="1">
                  <a:solidFill>
                    <a:schemeClr val="accent1">
                      <a:lumMod val="50000"/>
                    </a:schemeClr>
                  </a:solidFill>
                  <a:latin typeface="Arial Rounded MT Bold" pitchFamily="34" charset="0"/>
                </a:rPr>
                <a:t>Tema</a:t>
              </a:r>
              <a:r>
                <a:rPr lang="en-US" sz="5333" dirty="0">
                  <a:solidFill>
                    <a:schemeClr val="accent1">
                      <a:lumMod val="50000"/>
                    </a:schemeClr>
                  </a:solidFill>
                  <a:latin typeface="Arial Rounded MT Bold" pitchFamily="34" charset="0"/>
                </a:rPr>
                <a:t> 5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\\10.1.20.245\Public\MASTER GAMBAR\BUPENA\guru.jpg">
            <a:extLst>
              <a:ext uri="{FF2B5EF4-FFF2-40B4-BE49-F238E27FC236}">
                <a16:creationId xmlns:a16="http://schemas.microsoft.com/office/drawing/2014/main" id="{9282316E-4826-4D9B-BB4C-5362C7A2B9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84"/>
          <a:stretch/>
        </p:blipFill>
        <p:spPr bwMode="auto">
          <a:xfrm>
            <a:off x="9250017" y="2034861"/>
            <a:ext cx="2225274" cy="4136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372FA44-7CDE-4610-BE9D-43CE296C96D6}"/>
              </a:ext>
            </a:extLst>
          </p:cNvPr>
          <p:cNvSpPr txBox="1"/>
          <p:nvPr/>
        </p:nvSpPr>
        <p:spPr>
          <a:xfrm>
            <a:off x="781877" y="1229359"/>
            <a:ext cx="63980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42913" algn="l"/>
              </a:tabLst>
            </a:pPr>
            <a:r>
              <a:rPr lang="en-US" sz="32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Letak</a:t>
            </a:r>
            <a:r>
              <a:rPr lang="en-US" sz="32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Astronomis</a:t>
            </a:r>
            <a:r>
              <a:rPr lang="en-US" sz="32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Indonesia</a:t>
            </a:r>
            <a:endParaRPr lang="en-US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7BC2722-9B40-4918-8F26-87807FEEA04B}"/>
              </a:ext>
            </a:extLst>
          </p:cNvPr>
          <p:cNvSpPr txBox="1"/>
          <p:nvPr/>
        </p:nvSpPr>
        <p:spPr>
          <a:xfrm>
            <a:off x="384313" y="3429000"/>
            <a:ext cx="765975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Letak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Astronomis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menyebabkan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Indonesia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dilalui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oleh 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garis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Khatulistiwa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Sebagai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negara yang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dilalui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garis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khatulistiwa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membuat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Indonesia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memiliki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iklim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tropis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dua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musim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yaitu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musim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kemarau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dan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musim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hujan</a:t>
            </a:r>
            <a:endParaRPr lang="en-US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18FFA39-3473-4184-8B82-12830410331D}"/>
                  </a:ext>
                </a:extLst>
              </p:cNvPr>
              <p:cNvSpPr txBox="1"/>
              <p:nvPr/>
            </p:nvSpPr>
            <p:spPr>
              <a:xfrm>
                <a:off x="384313" y="1908313"/>
                <a:ext cx="9528313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Letak wilayah Indonesia </a:t>
                </a:r>
                <a:r>
                  <a:rPr lang="en-US" sz="2800" dirty="0" err="1"/>
                  <a:t>dapat</a:t>
                </a:r>
                <a:r>
                  <a:rPr lang="en-US" sz="2800" dirty="0"/>
                  <a:t> </a:t>
                </a:r>
                <a:r>
                  <a:rPr lang="en-US" sz="2800" dirty="0" err="1"/>
                  <a:t>diketahui</a:t>
                </a:r>
                <a:r>
                  <a:rPr lang="en-US" sz="2800" dirty="0"/>
                  <a:t> </a:t>
                </a:r>
                <a:r>
                  <a:rPr lang="en-US" sz="2800" dirty="0" err="1"/>
                  <a:t>berdasarkan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letak</a:t>
                </a:r>
                <a:r>
                  <a:rPr lang="en-US" sz="2800" dirty="0"/>
                  <a:t> </a:t>
                </a:r>
                <a:r>
                  <a:rPr lang="en-US" sz="2800" dirty="0" err="1"/>
                  <a:t>astronomis</a:t>
                </a:r>
                <a:r>
                  <a:rPr lang="en-US" sz="2800" dirty="0"/>
                  <a:t> dan </a:t>
                </a:r>
                <a:r>
                  <a:rPr lang="en-US" sz="2800" dirty="0" err="1"/>
                  <a:t>geografis</a:t>
                </a:r>
                <a:r>
                  <a:rPr lang="en-US" sz="2800" dirty="0"/>
                  <a:t>. </a:t>
                </a:r>
                <a:r>
                  <a:rPr lang="en-US" sz="2800" dirty="0" err="1"/>
                  <a:t>Secara</a:t>
                </a:r>
                <a:r>
                  <a:rPr lang="en-US" sz="2800" dirty="0"/>
                  <a:t> </a:t>
                </a:r>
                <a:r>
                  <a:rPr lang="en-US" sz="2800" dirty="0" err="1"/>
                  <a:t>Astronomis,Wilayah</a:t>
                </a:r>
                <a:r>
                  <a:rPr lang="en-US" sz="2800" dirty="0"/>
                  <a:t> Indonesia </a:t>
                </a:r>
                <a:r>
                  <a:rPr lang="en-US" sz="2800" dirty="0" err="1"/>
                  <a:t>terletak</a:t>
                </a:r>
                <a:r>
                  <a:rPr lang="en-US" sz="2800" dirty="0"/>
                  <a:t> pada 95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𝐵𝑇</m:t>
                    </m:r>
                  </m:oMath>
                </a14:m>
                <a:r>
                  <a:rPr lang="en-ID" sz="2800" dirty="0"/>
                  <a:t> - 141</a:t>
                </a:r>
                <a14:m>
                  <m:oMath xmlns:m="http://schemas.openxmlformats.org/officeDocument/2006/math">
                    <m:r>
                      <a:rPr lang="en-ID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𝐵𝑇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𝑑𝑎𝑛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6°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𝐿𝑈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−11°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𝐿𝑆</m:t>
                    </m:r>
                  </m:oMath>
                </a14:m>
                <a:endParaRPr lang="en-ID" sz="28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18FFA39-3473-4184-8B82-1283041033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313" y="1908313"/>
                <a:ext cx="9528313" cy="1384995"/>
              </a:xfrm>
              <a:prstGeom prst="rect">
                <a:avLst/>
              </a:prstGeom>
              <a:blipFill>
                <a:blip r:embed="rId3"/>
                <a:stretch>
                  <a:fillRect l="-1280" t="-3965" b="-11894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" name="Group 22">
            <a:extLst>
              <a:ext uri="{FF2B5EF4-FFF2-40B4-BE49-F238E27FC236}">
                <a16:creationId xmlns:a16="http://schemas.microsoft.com/office/drawing/2014/main" id="{75278CDC-5453-46B6-AA87-09CFCB2B679E}"/>
              </a:ext>
            </a:extLst>
          </p:cNvPr>
          <p:cNvGrpSpPr/>
          <p:nvPr/>
        </p:nvGrpSpPr>
        <p:grpSpPr>
          <a:xfrm>
            <a:off x="331305" y="291224"/>
            <a:ext cx="8242852" cy="702689"/>
            <a:chOff x="-1365674" y="44904"/>
            <a:chExt cx="6699675" cy="800198"/>
          </a:xfrm>
        </p:grpSpPr>
        <p:pic>
          <p:nvPicPr>
            <p:cNvPr id="24" name="Picture 23" descr="E:\ELISA\PPT ESPS\2016\ESPS edisi kurnas\PERINTILAN ESPS KURNAS\pita label 5.png">
              <a:extLst>
                <a:ext uri="{FF2B5EF4-FFF2-40B4-BE49-F238E27FC236}">
                  <a16:creationId xmlns:a16="http://schemas.microsoft.com/office/drawing/2014/main" id="{9DA4BA5D-1D00-4093-B02E-B0C8D52614F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65674" y="70019"/>
              <a:ext cx="5934922" cy="7750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AE8D04E7-571D-4FD6-A4DB-588BCE851809}"/>
                </a:ext>
              </a:extLst>
            </p:cNvPr>
            <p:cNvSpPr/>
            <p:nvPr/>
          </p:nvSpPr>
          <p:spPr>
            <a:xfrm>
              <a:off x="228600" y="44904"/>
              <a:ext cx="5105401" cy="7360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dirty="0" err="1">
                  <a:solidFill>
                    <a:schemeClr val="bg1"/>
                  </a:solidFill>
                  <a:latin typeface="Arial Rounded MT Bold" pitchFamily="34" charset="0"/>
                </a:rPr>
                <a:t>Materi</a:t>
              </a:r>
              <a:r>
                <a:rPr lang="en-US" sz="3600" dirty="0">
                  <a:solidFill>
                    <a:schemeClr val="bg1"/>
                  </a:solidFill>
                  <a:latin typeface="Arial Rounded MT Bold" pitchFamily="34" charset="0"/>
                </a:rPr>
                <a:t> </a:t>
              </a:r>
              <a:r>
                <a:rPr lang="en-US" sz="3600" dirty="0" err="1">
                  <a:solidFill>
                    <a:schemeClr val="bg1"/>
                  </a:solidFill>
                  <a:latin typeface="Arial Rounded MT Bold" pitchFamily="34" charset="0"/>
                </a:rPr>
                <a:t>Inti</a:t>
              </a:r>
              <a:r>
                <a:rPr lang="en-US" sz="3600" dirty="0">
                  <a:solidFill>
                    <a:schemeClr val="bg1"/>
                  </a:solidFill>
                  <a:latin typeface="Arial Rounded MT Bold" pitchFamily="34" charset="0"/>
                </a:rPr>
                <a:t> </a:t>
              </a:r>
              <a:r>
                <a:rPr lang="en-US" sz="3600" dirty="0" err="1">
                  <a:solidFill>
                    <a:schemeClr val="bg1"/>
                  </a:solidFill>
                  <a:latin typeface="Arial Rounded MT Bold" pitchFamily="34" charset="0"/>
                </a:rPr>
                <a:t>Subtema</a:t>
              </a:r>
              <a:r>
                <a:rPr lang="en-US" sz="3600" dirty="0">
                  <a:solidFill>
                    <a:schemeClr val="bg1"/>
                  </a:solidFill>
                  <a:latin typeface="Arial Rounded MT Bold" pitchFamily="34" charset="0"/>
                </a:rPr>
                <a:t> 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58632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\\10.1.20.245\Public\MASTER GAMBAR\BUPENA\guru.jpg">
            <a:extLst>
              <a:ext uri="{FF2B5EF4-FFF2-40B4-BE49-F238E27FC236}">
                <a16:creationId xmlns:a16="http://schemas.microsoft.com/office/drawing/2014/main" id="{76E73A14-8440-4737-A175-3A79422DA2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84"/>
          <a:stretch/>
        </p:blipFill>
        <p:spPr bwMode="auto">
          <a:xfrm>
            <a:off x="8310204" y="1494398"/>
            <a:ext cx="2503570" cy="4654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60F8054-4FF1-43E4-A095-16BE7CB66B94}"/>
              </a:ext>
            </a:extLst>
          </p:cNvPr>
          <p:cNvSpPr txBox="1"/>
          <p:nvPr/>
        </p:nvSpPr>
        <p:spPr>
          <a:xfrm>
            <a:off x="665850" y="1311965"/>
            <a:ext cx="764435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Letak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geografis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letak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negara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wilayah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berdasarkan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kenyataan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permukaan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bumi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Letak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geografis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digambarkan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melalui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peta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Peta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gambaran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seluruh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Sebagian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permukaan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bumi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pada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bidang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datar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skala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tertentu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E041DB5-37F5-4F8D-9935-B56FE3D9EB40}"/>
              </a:ext>
            </a:extLst>
          </p:cNvPr>
          <p:cNvGrpSpPr/>
          <p:nvPr/>
        </p:nvGrpSpPr>
        <p:grpSpPr>
          <a:xfrm>
            <a:off x="665850" y="3921486"/>
            <a:ext cx="5430150" cy="2572077"/>
            <a:chOff x="383732" y="2882900"/>
            <a:chExt cx="5161689" cy="321310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D6A483EA-6049-45EF-B257-318C0CD48354}"/>
                </a:ext>
              </a:extLst>
            </p:cNvPr>
            <p:cNvGrpSpPr/>
            <p:nvPr/>
          </p:nvGrpSpPr>
          <p:grpSpPr>
            <a:xfrm>
              <a:off x="383732" y="2882900"/>
              <a:ext cx="5161689" cy="3213100"/>
              <a:chOff x="0" y="-530648"/>
              <a:chExt cx="9144000" cy="7423615"/>
            </a:xfrm>
          </p:grpSpPr>
          <p:pic>
            <p:nvPicPr>
              <p:cNvPr id="7" name="Picture 6" descr="E:\ELISA\PPT ESPS\2016\MEDIA ESPS IPA KELAS 2\BAB 2\background kayu.jpg">
                <a:extLst>
                  <a:ext uri="{FF2B5EF4-FFF2-40B4-BE49-F238E27FC236}">
                    <a16:creationId xmlns:a16="http://schemas.microsoft.com/office/drawing/2014/main" id="{D2C4B5C4-9D2C-4259-B5E6-FFFEEF0DB7C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-530648"/>
                <a:ext cx="9144000" cy="742361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9B8C2E75-2872-4C4F-8F28-C86A6B4EB4C0}"/>
                  </a:ext>
                </a:extLst>
              </p:cNvPr>
              <p:cNvSpPr/>
              <p:nvPr/>
            </p:nvSpPr>
            <p:spPr>
              <a:xfrm>
                <a:off x="304799" y="-83942"/>
                <a:ext cx="8534399" cy="642693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A9A0060-F7FE-4789-81DA-DF355A061635}"/>
                </a:ext>
              </a:extLst>
            </p:cNvPr>
            <p:cNvSpPr/>
            <p:nvPr/>
          </p:nvSpPr>
          <p:spPr>
            <a:xfrm>
              <a:off x="685800" y="3315831"/>
              <a:ext cx="4572000" cy="2246769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/>
              <a:r>
                <a:rPr lang="en-US" sz="2000" b="1" dirty="0">
                  <a:latin typeface="Arial" pitchFamily="34" charset="0"/>
                  <a:cs typeface="Arial" pitchFamily="34" charset="0"/>
                </a:rPr>
                <a:t>Indonesia </a:t>
              </a:r>
              <a:r>
                <a:rPr lang="en-US" sz="2000" b="1" dirty="0" err="1">
                  <a:latin typeface="Arial" pitchFamily="34" charset="0"/>
                  <a:cs typeface="Arial" pitchFamily="34" charset="0"/>
                </a:rPr>
                <a:t>diapit</a:t>
              </a:r>
              <a:r>
                <a:rPr lang="en-US" sz="2000" b="1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="1" dirty="0" err="1">
                  <a:latin typeface="Arial" pitchFamily="34" charset="0"/>
                  <a:cs typeface="Arial" pitchFamily="34" charset="0"/>
                </a:rPr>
                <a:t>oleh</a:t>
              </a:r>
              <a:r>
                <a:rPr lang="en-US" sz="2000" b="1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="1" dirty="0" err="1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dua</a:t>
              </a:r>
              <a:r>
                <a:rPr lang="en-US" sz="2000" b="1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="1" dirty="0" err="1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benua</a:t>
              </a:r>
              <a:r>
                <a:rPr lang="en-US" sz="2000" b="1" dirty="0">
                  <a:latin typeface="Arial" pitchFamily="34" charset="0"/>
                  <a:cs typeface="Arial" pitchFamily="34" charset="0"/>
                </a:rPr>
                <a:t>, </a:t>
              </a:r>
              <a:r>
                <a:rPr lang="en-US" sz="2000" b="1" dirty="0" err="1">
                  <a:latin typeface="Arial" pitchFamily="34" charset="0"/>
                  <a:cs typeface="Arial" pitchFamily="34" charset="0"/>
                </a:rPr>
                <a:t>yaitu</a:t>
              </a:r>
              <a:r>
                <a:rPr lang="en-US" sz="2000" b="1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="1" dirty="0" err="1">
                  <a:latin typeface="Arial" pitchFamily="34" charset="0"/>
                  <a:cs typeface="Arial" pitchFamily="34" charset="0"/>
                </a:rPr>
                <a:t>Benua</a:t>
              </a:r>
              <a:r>
                <a:rPr lang="en-US" sz="2000" b="1" dirty="0">
                  <a:latin typeface="Arial" pitchFamily="34" charset="0"/>
                  <a:cs typeface="Arial" pitchFamily="34" charset="0"/>
                </a:rPr>
                <a:t> Asia </a:t>
              </a:r>
              <a:r>
                <a:rPr lang="en-US" sz="2000" b="1" dirty="0" err="1">
                  <a:latin typeface="Arial" pitchFamily="34" charset="0"/>
                  <a:cs typeface="Arial" pitchFamily="34" charset="0"/>
                </a:rPr>
                <a:t>dan</a:t>
              </a:r>
              <a:r>
                <a:rPr lang="en-US" sz="2000" b="1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="1" dirty="0" err="1">
                  <a:latin typeface="Arial" pitchFamily="34" charset="0"/>
                  <a:cs typeface="Arial" pitchFamily="34" charset="0"/>
                </a:rPr>
                <a:t>Benua</a:t>
              </a:r>
              <a:r>
                <a:rPr lang="en-US" sz="2000" b="1" dirty="0">
                  <a:latin typeface="Arial" pitchFamily="34" charset="0"/>
                  <a:cs typeface="Arial" pitchFamily="34" charset="0"/>
                </a:rPr>
                <a:t> Australia. </a:t>
              </a:r>
            </a:p>
            <a:p>
              <a:pPr algn="ctr"/>
              <a:endParaRPr lang="en-US" sz="2000" b="1" dirty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2000" b="1" dirty="0">
                  <a:latin typeface="Arial" pitchFamily="34" charset="0"/>
                  <a:cs typeface="Arial" pitchFamily="34" charset="0"/>
                </a:rPr>
                <a:t>Indonesia </a:t>
              </a:r>
              <a:r>
                <a:rPr lang="en-US" sz="2000" b="1" dirty="0" err="1">
                  <a:latin typeface="Arial" pitchFamily="34" charset="0"/>
                  <a:cs typeface="Arial" pitchFamily="34" charset="0"/>
                </a:rPr>
                <a:t>juga</a:t>
              </a:r>
              <a:r>
                <a:rPr lang="en-US" sz="2000" b="1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="1" dirty="0" err="1">
                  <a:latin typeface="Arial" pitchFamily="34" charset="0"/>
                  <a:cs typeface="Arial" pitchFamily="34" charset="0"/>
                </a:rPr>
                <a:t>dikelilingi</a:t>
              </a:r>
              <a:r>
                <a:rPr lang="en-US" sz="2000" b="1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="1" dirty="0" err="1">
                  <a:latin typeface="Arial" pitchFamily="34" charset="0"/>
                  <a:cs typeface="Arial" pitchFamily="34" charset="0"/>
                </a:rPr>
                <a:t>oleh</a:t>
              </a:r>
              <a:r>
                <a:rPr lang="en-US" sz="2000" b="1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="1" dirty="0" err="1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dua</a:t>
              </a:r>
              <a:r>
                <a:rPr lang="en-US" sz="2000" b="1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="1" dirty="0" err="1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samudra</a:t>
              </a:r>
              <a:r>
                <a:rPr lang="en-US" sz="2000" b="1" dirty="0">
                  <a:latin typeface="Arial" pitchFamily="34" charset="0"/>
                  <a:cs typeface="Arial" pitchFamily="34" charset="0"/>
                </a:rPr>
                <a:t>, </a:t>
              </a:r>
              <a:r>
                <a:rPr lang="en-US" sz="2000" b="1" dirty="0" err="1">
                  <a:latin typeface="Arial" pitchFamily="34" charset="0"/>
                  <a:cs typeface="Arial" pitchFamily="34" charset="0"/>
                </a:rPr>
                <a:t>yaitu</a:t>
              </a:r>
              <a:r>
                <a:rPr lang="en-US" sz="2000" b="1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="1" dirty="0" err="1">
                  <a:latin typeface="Arial" pitchFamily="34" charset="0"/>
                  <a:cs typeface="Arial" pitchFamily="34" charset="0"/>
                </a:rPr>
                <a:t>Samudra</a:t>
              </a:r>
              <a:r>
                <a:rPr lang="en-US" sz="2000" b="1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="1" dirty="0" err="1">
                  <a:latin typeface="Arial" pitchFamily="34" charset="0"/>
                  <a:cs typeface="Arial" pitchFamily="34" charset="0"/>
                </a:rPr>
                <a:t>Pasifik</a:t>
              </a:r>
              <a:r>
                <a:rPr lang="en-US" sz="2000" b="1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="1" dirty="0" err="1">
                  <a:latin typeface="Arial" pitchFamily="34" charset="0"/>
                  <a:cs typeface="Arial" pitchFamily="34" charset="0"/>
                </a:rPr>
                <a:t>dan</a:t>
              </a:r>
              <a:r>
                <a:rPr lang="en-US" sz="2000" b="1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="1" dirty="0" err="1">
                  <a:latin typeface="Arial" pitchFamily="34" charset="0"/>
                  <a:cs typeface="Arial" pitchFamily="34" charset="0"/>
                </a:rPr>
                <a:t>Samudra</a:t>
              </a:r>
              <a:r>
                <a:rPr lang="en-US" sz="2000" b="1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="1" dirty="0" err="1">
                  <a:latin typeface="Arial" pitchFamily="34" charset="0"/>
                  <a:cs typeface="Arial" pitchFamily="34" charset="0"/>
                </a:rPr>
                <a:t>Hindia</a:t>
              </a:r>
              <a:r>
                <a:rPr lang="en-US" sz="2000" b="1" dirty="0">
                  <a:latin typeface="Arial" pitchFamily="34" charset="0"/>
                  <a:cs typeface="Arial" pitchFamily="34" charset="0"/>
                </a:rPr>
                <a:t>. </a:t>
              </a: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BC6E1E58-A2DB-4FE0-AE7C-B77DDDF66A14}"/>
              </a:ext>
            </a:extLst>
          </p:cNvPr>
          <p:cNvSpPr txBox="1"/>
          <p:nvPr/>
        </p:nvSpPr>
        <p:spPr>
          <a:xfrm>
            <a:off x="383731" y="364437"/>
            <a:ext cx="67962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42913" algn="l"/>
              </a:tabLst>
            </a:pPr>
            <a:r>
              <a:rPr lang="en-US" sz="36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Letak</a:t>
            </a:r>
            <a:r>
              <a:rPr lang="en-US" sz="36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Geografis</a:t>
            </a:r>
            <a:r>
              <a:rPr lang="en-US" sz="36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Indonesia</a:t>
            </a:r>
            <a:endParaRPr lang="en-US" sz="32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201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PROJECT 2017\Untitled-2.tif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293"/>
          <a:stretch/>
        </p:blipFill>
        <p:spPr bwMode="auto">
          <a:xfrm>
            <a:off x="8026400" y="2372140"/>
            <a:ext cx="2906535" cy="3871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E:\ELISA\ERLANGGA LISA\2017\TEMPLATE PPT\SD Buping Tematik Terpadu K13N\papan canvas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32"/>
          <a:stretch/>
        </p:blipFill>
        <p:spPr bwMode="auto">
          <a:xfrm>
            <a:off x="278296" y="0"/>
            <a:ext cx="7485790" cy="6427304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55" r="2593"/>
          <a:stretch/>
        </p:blipFill>
        <p:spPr bwMode="auto">
          <a:xfrm>
            <a:off x="973337" y="586303"/>
            <a:ext cx="6004415" cy="3860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ed Rectangular Callout 5"/>
          <p:cNvSpPr/>
          <p:nvPr/>
        </p:nvSpPr>
        <p:spPr>
          <a:xfrm>
            <a:off x="8026400" y="228735"/>
            <a:ext cx="3251200" cy="1732100"/>
          </a:xfrm>
          <a:prstGeom prst="wedgeRoundRectCallout">
            <a:avLst>
              <a:gd name="adj1" fmla="val -2162"/>
              <a:gd name="adj2" fmla="val 81697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933" dirty="0" err="1">
                <a:solidFill>
                  <a:srgbClr val="00B050"/>
                </a:solidFill>
              </a:rPr>
              <a:t>Coba</a:t>
            </a:r>
            <a:r>
              <a:rPr lang="en-US" sz="2933" dirty="0">
                <a:solidFill>
                  <a:srgbClr val="00B050"/>
                </a:solidFill>
              </a:rPr>
              <a:t> </a:t>
            </a:r>
            <a:r>
              <a:rPr lang="en-US" sz="2933" dirty="0" err="1">
                <a:solidFill>
                  <a:srgbClr val="00B050"/>
                </a:solidFill>
              </a:rPr>
              <a:t>sebutkan</a:t>
            </a:r>
            <a:r>
              <a:rPr lang="en-US" sz="2933" dirty="0">
                <a:solidFill>
                  <a:srgbClr val="00B050"/>
                </a:solidFill>
              </a:rPr>
              <a:t> </a:t>
            </a:r>
            <a:r>
              <a:rPr lang="en-US" sz="2933" dirty="0" err="1">
                <a:solidFill>
                  <a:srgbClr val="00B050"/>
                </a:solidFill>
              </a:rPr>
              <a:t>komponen</a:t>
            </a:r>
            <a:r>
              <a:rPr lang="en-US" sz="2933" dirty="0">
                <a:solidFill>
                  <a:srgbClr val="00B050"/>
                </a:solidFill>
              </a:rPr>
              <a:t> </a:t>
            </a:r>
            <a:r>
              <a:rPr lang="en-US" sz="2933" dirty="0" err="1">
                <a:solidFill>
                  <a:srgbClr val="00B050"/>
                </a:solidFill>
              </a:rPr>
              <a:t>pada</a:t>
            </a:r>
            <a:r>
              <a:rPr lang="en-US" sz="2933" dirty="0">
                <a:solidFill>
                  <a:srgbClr val="00B050"/>
                </a:solidFill>
              </a:rPr>
              <a:t> </a:t>
            </a:r>
            <a:r>
              <a:rPr lang="en-US" sz="2933" dirty="0" err="1">
                <a:solidFill>
                  <a:srgbClr val="00B050"/>
                </a:solidFill>
              </a:rPr>
              <a:t>peta</a:t>
            </a:r>
            <a:r>
              <a:rPr lang="en-US" sz="2933" dirty="0">
                <a:solidFill>
                  <a:srgbClr val="00B050"/>
                </a:solidFill>
              </a:rPr>
              <a:t> di </a:t>
            </a:r>
            <a:r>
              <a:rPr lang="en-US" sz="2933" dirty="0" err="1">
                <a:solidFill>
                  <a:srgbClr val="00B050"/>
                </a:solidFill>
              </a:rPr>
              <a:t>samping</a:t>
            </a:r>
            <a:r>
              <a:rPr lang="en-US" sz="2933" dirty="0">
                <a:solidFill>
                  <a:srgbClr val="00B050"/>
                </a:solidFill>
              </a:rPr>
              <a:t>.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 rot="16200000">
            <a:off x="5736151" y="3094036"/>
            <a:ext cx="2719100" cy="235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sz="933" dirty="0" err="1">
                <a:latin typeface="Myriad Pro" panose="020B0503030403020204" pitchFamily="34" charset="0"/>
              </a:rPr>
              <a:t>Sumber</a:t>
            </a:r>
            <a:r>
              <a:rPr lang="en-US" sz="933" dirty="0">
                <a:latin typeface="Myriad Pro" panose="020B0503030403020204" pitchFamily="34" charset="0"/>
              </a:rPr>
              <a:t>: </a:t>
            </a:r>
            <a:r>
              <a:rPr lang="en-US" sz="933" i="1" dirty="0">
                <a:latin typeface="Myriad Pro" panose="020B0503030403020204" pitchFamily="34" charset="0"/>
              </a:rPr>
              <a:t>wikipedia.com.</a:t>
            </a:r>
          </a:p>
        </p:txBody>
      </p:sp>
    </p:spTree>
    <p:extLst>
      <p:ext uri="{BB962C8B-B14F-4D97-AF65-F5344CB8AC3E}">
        <p14:creationId xmlns:p14="http://schemas.microsoft.com/office/powerpoint/2010/main" val="167782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254716" y="718297"/>
            <a:ext cx="1070404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sz="3600" b="1" dirty="0">
                <a:latin typeface="Myriad Pro" panose="020B0503030403020204" pitchFamily="34" charset="0"/>
              </a:rPr>
              <a:t> </a:t>
            </a:r>
            <a:r>
              <a:rPr lang="en-US" sz="3600" b="1" dirty="0" err="1">
                <a:latin typeface="Myriad Pro" panose="020B0503030403020204" pitchFamily="34" charset="0"/>
              </a:rPr>
              <a:t>Komponen</a:t>
            </a:r>
            <a:r>
              <a:rPr lang="en-US" sz="3600" b="1" dirty="0">
                <a:latin typeface="Myriad Pro" panose="020B0503030403020204" pitchFamily="34" charset="0"/>
              </a:rPr>
              <a:t> Peta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768345" y="2191843"/>
            <a:ext cx="4718055" cy="3187990"/>
            <a:chOff x="231534" y="477317"/>
            <a:chExt cx="5375241" cy="2219645"/>
          </a:xfrm>
        </p:grpSpPr>
        <p:pic>
          <p:nvPicPr>
            <p:cNvPr id="13" name="Picture 12" descr="E:\ELISA\PPT ESPS\2016\ESPS KURNAS\post it 2.png"/>
            <p:cNvPicPr>
              <a:picLocks noChangeAspect="1" noChangeArrowheads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180"/>
            <a:stretch>
              <a:fillRect/>
            </a:stretch>
          </p:blipFill>
          <p:spPr bwMode="auto">
            <a:xfrm flipH="1">
              <a:off x="231534" y="477317"/>
              <a:ext cx="4497650" cy="22196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380996" y="622815"/>
              <a:ext cx="5225779" cy="1742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marL="457189" indent="-457189">
                <a:spcBef>
                  <a:spcPts val="1600"/>
                </a:spcBef>
                <a:buFont typeface="Wingdings" pitchFamily="2" charset="2"/>
                <a:buChar char="ü"/>
              </a:pPr>
              <a:r>
                <a:rPr lang="en-US" sz="3200" dirty="0" err="1">
                  <a:solidFill>
                    <a:schemeClr val="accent2">
                      <a:lumMod val="75000"/>
                    </a:schemeClr>
                  </a:solidFill>
                </a:rPr>
                <a:t>Judul</a:t>
              </a:r>
              <a:endParaRPr lang="en-US" sz="3200" dirty="0">
                <a:solidFill>
                  <a:schemeClr val="accent2">
                    <a:lumMod val="75000"/>
                  </a:schemeClr>
                </a:solidFill>
              </a:endParaRPr>
            </a:p>
            <a:p>
              <a:pPr marL="457189" indent="-457189">
                <a:spcBef>
                  <a:spcPts val="1600"/>
                </a:spcBef>
                <a:buFont typeface="Wingdings" pitchFamily="2" charset="2"/>
                <a:buChar char="ü"/>
              </a:pPr>
              <a:r>
                <a:rPr lang="en-US" sz="3200" dirty="0" err="1">
                  <a:solidFill>
                    <a:schemeClr val="accent2">
                      <a:lumMod val="75000"/>
                    </a:schemeClr>
                  </a:solidFill>
                </a:rPr>
                <a:t>Simbol</a:t>
              </a:r>
              <a:endParaRPr lang="en-US" sz="3200" dirty="0">
                <a:solidFill>
                  <a:schemeClr val="accent2">
                    <a:lumMod val="75000"/>
                  </a:schemeClr>
                </a:solidFill>
              </a:endParaRPr>
            </a:p>
            <a:p>
              <a:pPr marL="457189" indent="-457189">
                <a:spcBef>
                  <a:spcPts val="1600"/>
                </a:spcBef>
                <a:buFont typeface="Wingdings" pitchFamily="2" charset="2"/>
                <a:buChar char="ü"/>
              </a:pPr>
              <a:r>
                <a:rPr lang="en-US" sz="3200" dirty="0" err="1">
                  <a:solidFill>
                    <a:schemeClr val="accent2">
                      <a:lumMod val="75000"/>
                    </a:schemeClr>
                  </a:solidFill>
                </a:rPr>
                <a:t>Legenda</a:t>
              </a:r>
              <a:endParaRPr lang="en-US" sz="3200" dirty="0">
                <a:solidFill>
                  <a:schemeClr val="accent2">
                    <a:lumMod val="75000"/>
                  </a:schemeClr>
                </a:solidFill>
              </a:endParaRPr>
            </a:p>
            <a:p>
              <a:pPr marL="457189" indent="-457189">
                <a:spcBef>
                  <a:spcPts val="1600"/>
                </a:spcBef>
                <a:buFont typeface="Wingdings" pitchFamily="2" charset="2"/>
                <a:buChar char="ü"/>
              </a:pPr>
              <a:r>
                <a:rPr lang="en-US" sz="3200" dirty="0" err="1">
                  <a:solidFill>
                    <a:schemeClr val="accent2">
                      <a:lumMod val="75000"/>
                    </a:schemeClr>
                  </a:solidFill>
                </a:rPr>
                <a:t>Arah</a:t>
              </a:r>
              <a:r>
                <a:rPr lang="en-US" sz="3200" dirty="0">
                  <a:solidFill>
                    <a:schemeClr val="accent2">
                      <a:lumMod val="75000"/>
                    </a:schemeClr>
                  </a:solidFill>
                </a:rPr>
                <a:t> </a:t>
              </a:r>
              <a:r>
                <a:rPr lang="en-US" sz="3200" dirty="0" err="1">
                  <a:solidFill>
                    <a:schemeClr val="accent2">
                      <a:lumMod val="75000"/>
                    </a:schemeClr>
                  </a:solidFill>
                </a:rPr>
                <a:t>mata</a:t>
              </a:r>
              <a:r>
                <a:rPr lang="en-US" sz="3200" dirty="0">
                  <a:solidFill>
                    <a:schemeClr val="accent2">
                      <a:lumMod val="75000"/>
                    </a:schemeClr>
                  </a:solidFill>
                </a:rPr>
                <a:t> </a:t>
              </a:r>
              <a:r>
                <a:rPr lang="en-US" sz="3200" dirty="0" err="1">
                  <a:solidFill>
                    <a:schemeClr val="accent2">
                      <a:lumMod val="75000"/>
                    </a:schemeClr>
                  </a:solidFill>
                </a:rPr>
                <a:t>angin</a:t>
              </a:r>
              <a:endParaRPr lang="en-US" sz="32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486400" y="1968211"/>
            <a:ext cx="4978401" cy="3411622"/>
            <a:chOff x="231534" y="477317"/>
            <a:chExt cx="5375241" cy="2219645"/>
          </a:xfrm>
        </p:grpSpPr>
        <p:pic>
          <p:nvPicPr>
            <p:cNvPr id="18" name="Picture 17" descr="E:\ELISA\PPT ESPS\2016\ESPS KURNAS\post it 2.png"/>
            <p:cNvPicPr>
              <a:picLocks noChangeAspect="1" noChangeArrowheads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180"/>
            <a:stretch>
              <a:fillRect/>
            </a:stretch>
          </p:blipFill>
          <p:spPr bwMode="auto">
            <a:xfrm flipH="1">
              <a:off x="231534" y="477317"/>
              <a:ext cx="5375240" cy="22196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380996" y="622815"/>
              <a:ext cx="5225779" cy="20625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marL="457189" indent="-457189">
                <a:spcBef>
                  <a:spcPts val="1600"/>
                </a:spcBef>
                <a:buFont typeface="Wingdings" pitchFamily="2" charset="2"/>
                <a:buChar char="ü"/>
              </a:pPr>
              <a:r>
                <a:rPr lang="en-US" sz="3200" dirty="0" err="1">
                  <a:solidFill>
                    <a:schemeClr val="accent2">
                      <a:lumMod val="75000"/>
                    </a:schemeClr>
                  </a:solidFill>
                </a:rPr>
                <a:t>Garis</a:t>
              </a:r>
              <a:r>
                <a:rPr lang="en-US" sz="3200" dirty="0">
                  <a:solidFill>
                    <a:schemeClr val="accent2">
                      <a:lumMod val="75000"/>
                    </a:schemeClr>
                  </a:solidFill>
                </a:rPr>
                <a:t> </a:t>
              </a:r>
              <a:r>
                <a:rPr lang="en-US" sz="3200" dirty="0" err="1">
                  <a:solidFill>
                    <a:schemeClr val="accent2">
                      <a:lumMod val="75000"/>
                    </a:schemeClr>
                  </a:solidFill>
                </a:rPr>
                <a:t>astronomis</a:t>
              </a:r>
              <a:endParaRPr lang="en-US" sz="3200" dirty="0">
                <a:solidFill>
                  <a:schemeClr val="accent2">
                    <a:lumMod val="75000"/>
                  </a:schemeClr>
                </a:solidFill>
              </a:endParaRPr>
            </a:p>
            <a:p>
              <a:pPr marL="457189" indent="-457189">
                <a:spcBef>
                  <a:spcPts val="1600"/>
                </a:spcBef>
                <a:buFont typeface="Wingdings" pitchFamily="2" charset="2"/>
                <a:buChar char="ü"/>
              </a:pPr>
              <a:r>
                <a:rPr lang="en-US" sz="3200" dirty="0">
                  <a:solidFill>
                    <a:schemeClr val="accent2">
                      <a:lumMod val="75000"/>
                    </a:schemeClr>
                  </a:solidFill>
                </a:rPr>
                <a:t>Inset</a:t>
              </a:r>
            </a:p>
            <a:p>
              <a:pPr marL="457189" indent="-457189">
                <a:spcBef>
                  <a:spcPts val="1600"/>
                </a:spcBef>
                <a:buFont typeface="Wingdings" pitchFamily="2" charset="2"/>
                <a:buChar char="ü"/>
              </a:pPr>
              <a:r>
                <a:rPr lang="en-US" sz="3200" dirty="0" err="1">
                  <a:solidFill>
                    <a:schemeClr val="accent2">
                      <a:lumMod val="75000"/>
                    </a:schemeClr>
                  </a:solidFill>
                </a:rPr>
                <a:t>Skala</a:t>
              </a:r>
              <a:endParaRPr lang="en-US" sz="3200" dirty="0">
                <a:solidFill>
                  <a:schemeClr val="accent2">
                    <a:lumMod val="75000"/>
                  </a:schemeClr>
                </a:solidFill>
              </a:endParaRPr>
            </a:p>
            <a:p>
              <a:pPr marL="457189" indent="-457189">
                <a:spcBef>
                  <a:spcPts val="1600"/>
                </a:spcBef>
                <a:buFont typeface="Wingdings" pitchFamily="2" charset="2"/>
                <a:buChar char="ü"/>
              </a:pPr>
              <a:r>
                <a:rPr lang="en-US" sz="3200" dirty="0" err="1">
                  <a:solidFill>
                    <a:schemeClr val="accent2">
                      <a:lumMod val="75000"/>
                    </a:schemeClr>
                  </a:solidFill>
                </a:rPr>
                <a:t>Tahun</a:t>
              </a:r>
              <a:r>
                <a:rPr lang="en-US" sz="3200" dirty="0">
                  <a:solidFill>
                    <a:schemeClr val="accent2">
                      <a:lumMod val="75000"/>
                    </a:schemeClr>
                  </a:solidFill>
                </a:rPr>
                <a:t> </a:t>
              </a:r>
              <a:r>
                <a:rPr lang="en-US" sz="3200" dirty="0" err="1">
                  <a:solidFill>
                    <a:schemeClr val="accent2">
                      <a:lumMod val="75000"/>
                    </a:schemeClr>
                  </a:solidFill>
                </a:rPr>
                <a:t>pembuatan</a:t>
              </a:r>
              <a:r>
                <a:rPr lang="en-US" sz="3200" dirty="0">
                  <a:solidFill>
                    <a:schemeClr val="accent2">
                      <a:lumMod val="75000"/>
                    </a:schemeClr>
                  </a:solidFill>
                </a:rPr>
                <a:t> </a:t>
              </a:r>
              <a:r>
                <a:rPr lang="en-US" sz="3200" dirty="0" err="1">
                  <a:solidFill>
                    <a:schemeClr val="accent2">
                      <a:lumMod val="75000"/>
                    </a:schemeClr>
                  </a:solidFill>
                </a:rPr>
                <a:t>dan</a:t>
              </a:r>
              <a:r>
                <a:rPr lang="en-US" sz="3200" dirty="0">
                  <a:solidFill>
                    <a:schemeClr val="accent2">
                      <a:lumMod val="75000"/>
                    </a:schemeClr>
                  </a:solidFill>
                </a:rPr>
                <a:t> umber </a:t>
              </a:r>
              <a:r>
                <a:rPr lang="en-US" sz="3200" dirty="0" err="1">
                  <a:solidFill>
                    <a:schemeClr val="accent2">
                      <a:lumMod val="75000"/>
                    </a:schemeClr>
                  </a:solidFill>
                </a:rPr>
                <a:t>peta</a:t>
              </a:r>
              <a:endParaRPr lang="en-US" sz="32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DF0FD69-A7F9-44B4-88B3-D8B9DDC8DE61}"/>
              </a:ext>
            </a:extLst>
          </p:cNvPr>
          <p:cNvGrpSpPr/>
          <p:nvPr/>
        </p:nvGrpSpPr>
        <p:grpSpPr>
          <a:xfrm>
            <a:off x="10372808" y="275515"/>
            <a:ext cx="1524000" cy="556975"/>
            <a:chOff x="7772400" y="57150"/>
            <a:chExt cx="1143000" cy="417731"/>
          </a:xfrm>
        </p:grpSpPr>
        <p:sp>
          <p:nvSpPr>
            <p:cNvPr id="15" name="Rounded Rectangle 18">
              <a:extLst>
                <a:ext uri="{FF2B5EF4-FFF2-40B4-BE49-F238E27FC236}">
                  <a16:creationId xmlns:a16="http://schemas.microsoft.com/office/drawing/2014/main" id="{1325C7E6-F425-49F7-BC5F-892BBF233079}"/>
                </a:ext>
              </a:extLst>
            </p:cNvPr>
            <p:cNvSpPr/>
            <p:nvPr/>
          </p:nvSpPr>
          <p:spPr>
            <a:xfrm>
              <a:off x="7772400" y="57150"/>
              <a:ext cx="1143000" cy="417731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7E1DF301-44B5-4C30-8E58-A70BFE34D07C}"/>
                </a:ext>
              </a:extLst>
            </p:cNvPr>
            <p:cNvSpPr txBox="1"/>
            <p:nvPr/>
          </p:nvSpPr>
          <p:spPr>
            <a:xfrm>
              <a:off x="7852716" y="81864"/>
              <a:ext cx="996780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KD 3.</a:t>
              </a:r>
              <a:r>
                <a:rPr lang="id-ID" sz="2400" b="1" dirty="0"/>
                <a:t>1</a:t>
              </a:r>
              <a:endParaRPr lang="en-US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4048192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DDFBFCD-179A-46E3-889F-7A84ED1F7B2F}"/>
              </a:ext>
            </a:extLst>
          </p:cNvPr>
          <p:cNvSpPr txBox="1"/>
          <p:nvPr/>
        </p:nvSpPr>
        <p:spPr>
          <a:xfrm>
            <a:off x="808383" y="371061"/>
            <a:ext cx="6855154" cy="40011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Arial" pitchFamily="34" charset="0"/>
                <a:cs typeface="Arial" pitchFamily="34" charset="0"/>
              </a:rPr>
              <a:t>Komponen-komponen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penting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ada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pada peta: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8CDA9E-1287-4B03-9B07-2B7FDF81DFE2}"/>
              </a:ext>
            </a:extLst>
          </p:cNvPr>
          <p:cNvSpPr txBox="1"/>
          <p:nvPr/>
        </p:nvSpPr>
        <p:spPr>
          <a:xfrm>
            <a:off x="609600" y="1100849"/>
            <a:ext cx="10283686" cy="538609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Judul</a:t>
            </a:r>
            <a:r>
              <a:rPr lang="en-US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peta: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menunjukkan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isi</a:t>
            </a:r>
            <a:r>
              <a:rPr lang="en-US" dirty="0">
                <a:latin typeface="Arial" pitchFamily="34" charset="0"/>
                <a:cs typeface="Arial" pitchFamily="34" charset="0"/>
              </a:rPr>
              <a:t> peta,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ditulis</a:t>
            </a:r>
            <a:r>
              <a:rPr lang="en-US" dirty="0">
                <a:latin typeface="Arial" pitchFamily="34" charset="0"/>
                <a:cs typeface="Arial" pitchFamily="34" charset="0"/>
              </a:rPr>
              <a:t> pada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bagian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atas</a:t>
            </a:r>
            <a:r>
              <a:rPr lang="en-US" dirty="0">
                <a:latin typeface="Arial" pitchFamily="34" charset="0"/>
                <a:cs typeface="Arial" pitchFamily="34" charset="0"/>
              </a:rPr>
              <a:t> peta dan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ditulis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huruf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kapital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en-US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Skala peta:</a:t>
            </a:r>
            <a:r>
              <a:rPr lang="en-US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angka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perbandingan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antara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jarak</a:t>
            </a:r>
            <a:r>
              <a:rPr lang="en-US" dirty="0">
                <a:latin typeface="Arial" pitchFamily="34" charset="0"/>
                <a:cs typeface="Arial" pitchFamily="34" charset="0"/>
              </a:rPr>
              <a:t> pada peta dan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jarak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sebenarnya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permukaan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bumi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en-US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Simbol</a:t>
            </a:r>
            <a:r>
              <a:rPr lang="en-US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Peta: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lambang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gambar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warna,terdiri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simbol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titik</a:t>
            </a:r>
            <a:r>
              <a:rPr lang="en-US" dirty="0">
                <a:latin typeface="Arial" pitchFamily="34" charset="0"/>
                <a:cs typeface="Arial" pitchFamily="34" charset="0"/>
              </a:rPr>
              <a:t>, garis, dan area/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luasan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Simbol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menunjukkan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objek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seperti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jalan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sungai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gunung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ibu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kota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dll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Legenda</a:t>
            </a:r>
            <a:r>
              <a:rPr lang="en-US" dirty="0">
                <a:latin typeface="Arial" pitchFamily="34" charset="0"/>
                <a:cs typeface="Arial" pitchFamily="34" charset="0"/>
              </a:rPr>
              <a:t> 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Keterangan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simbol-simbol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pada peta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mewakili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kenampakkan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alam</a:t>
            </a:r>
            <a:r>
              <a:rPr lang="en-US" dirty="0">
                <a:latin typeface="Arial" pitchFamily="34" charset="0"/>
                <a:cs typeface="Arial" pitchFamily="34" charset="0"/>
              </a:rPr>
              <a:t>/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objek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digambarkan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Inset</a:t>
            </a:r>
            <a:r>
              <a:rPr lang="en-US" dirty="0">
                <a:latin typeface="Arial" pitchFamily="34" charset="0"/>
                <a:cs typeface="Arial" pitchFamily="34" charset="0"/>
              </a:rPr>
              <a:t> 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berbentuk</a:t>
            </a:r>
            <a:r>
              <a:rPr lang="en-US" dirty="0">
                <a:latin typeface="Arial" pitchFamily="34" charset="0"/>
                <a:cs typeface="Arial" pitchFamily="34" charset="0"/>
              </a:rPr>
              <a:t> peta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kecil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disisipkan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memperjelas</a:t>
            </a:r>
            <a:r>
              <a:rPr lang="en-US" dirty="0">
                <a:latin typeface="Arial" pitchFamily="34" charset="0"/>
                <a:cs typeface="Arial" pitchFamily="34" charset="0"/>
              </a:rPr>
              <a:t> salah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bagian</a:t>
            </a:r>
            <a:r>
              <a:rPr lang="en-US" dirty="0">
                <a:latin typeface="Arial" pitchFamily="34" charset="0"/>
                <a:cs typeface="Arial" pitchFamily="34" charset="0"/>
              </a:rPr>
              <a:t> peta/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menunjukkan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lokasi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penting,tetapi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kurang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jelas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peta</a:t>
            </a:r>
          </a:p>
          <a:p>
            <a:pPr marL="457200" indent="-457200">
              <a:buAutoNum type="arabicPeriod"/>
            </a:pPr>
            <a:r>
              <a:rPr lang="en-US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Garis </a:t>
            </a:r>
            <a:r>
              <a:rPr lang="en-US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Astronomis</a:t>
            </a:r>
            <a:r>
              <a:rPr lang="en-US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dirty="0">
                <a:latin typeface="Arial" pitchFamily="34" charset="0"/>
                <a:cs typeface="Arial" pitchFamily="34" charset="0"/>
              </a:rPr>
              <a:t>garis khayal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dipermukaan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bumi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terdiri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garis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lintang</a:t>
            </a:r>
            <a:r>
              <a:rPr lang="en-US" dirty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mendatar</a:t>
            </a:r>
            <a:r>
              <a:rPr lang="en-US" dirty="0">
                <a:latin typeface="Arial" pitchFamily="34" charset="0"/>
                <a:cs typeface="Arial" pitchFamily="34" charset="0"/>
              </a:rPr>
              <a:t>) dan garis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bujur</a:t>
            </a:r>
            <a:r>
              <a:rPr lang="en-US" dirty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tegak</a:t>
            </a:r>
            <a:r>
              <a:rPr lang="en-US" dirty="0">
                <a:latin typeface="Arial" pitchFamily="34" charset="0"/>
                <a:cs typeface="Arial" pitchFamily="34" charset="0"/>
              </a:rPr>
              <a:t>).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Fungsinya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mengetahui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posisi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objek</a:t>
            </a:r>
            <a:r>
              <a:rPr lang="en-US" dirty="0">
                <a:latin typeface="Arial" pitchFamily="34" charset="0"/>
                <a:cs typeface="Arial" pitchFamily="34" charset="0"/>
              </a:rPr>
              <a:t> pada peta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utama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Garis </a:t>
            </a:r>
            <a:r>
              <a:rPr lang="en-US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tepi</a:t>
            </a:r>
            <a:r>
              <a:rPr lang="en-US" dirty="0">
                <a:latin typeface="Arial" pitchFamily="34" charset="0"/>
                <a:cs typeface="Arial" pitchFamily="34" charset="0"/>
              </a:rPr>
              <a:t> : garis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membatasi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ruang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peta,biasanya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berbentuk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segi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empat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rabicPeriod"/>
            </a:pPr>
            <a:r>
              <a:rPr lang="en-US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Keterangan</a:t>
            </a:r>
            <a:r>
              <a:rPr lang="en-US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berisi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informasi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peta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misalkan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penjelasan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tentang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simbol-simbol</a:t>
            </a:r>
            <a:r>
              <a:rPr lang="en-US" dirty="0">
                <a:latin typeface="Arial" pitchFamily="34" charset="0"/>
                <a:cs typeface="Arial" pitchFamily="34" charset="0"/>
              </a:rPr>
              <a:t> peta.</a:t>
            </a:r>
          </a:p>
          <a:p>
            <a:pPr marL="457200" indent="-457200">
              <a:buAutoNum type="arabicPeriod"/>
            </a:pPr>
            <a:r>
              <a:rPr lang="en-US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Mata </a:t>
            </a:r>
            <a:r>
              <a:rPr lang="en-US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angin</a:t>
            </a:r>
            <a:r>
              <a:rPr lang="en-US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menentukan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arah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en-US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Tahun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pembuatan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dan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sumber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merupakan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informasi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penting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biasa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dicantumkan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dibawah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kolom</a:t>
            </a:r>
            <a:r>
              <a:rPr lang="en-US" dirty="0">
                <a:latin typeface="Arial" pitchFamily="34" charset="0"/>
                <a:cs typeface="Arial" pitchFamily="34" charset="0"/>
              </a:rPr>
              <a:t> legenda.</a:t>
            </a:r>
          </a:p>
          <a:p>
            <a:pPr marL="457200" indent="-457200">
              <a:buAutoNum type="arabicPeriod"/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828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0ACCDBAB-5B51-4584-8D03-8A2EE034ACB4}"/>
              </a:ext>
            </a:extLst>
          </p:cNvPr>
          <p:cNvSpPr/>
          <p:nvPr/>
        </p:nvSpPr>
        <p:spPr>
          <a:xfrm>
            <a:off x="2205849" y="1444488"/>
            <a:ext cx="5175613" cy="2763335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Arial Black" panose="020B0A04020102020204" pitchFamily="34" charset="0"/>
              </a:rPr>
              <a:t>SELAMAT BELAJAR </a:t>
            </a:r>
          </a:p>
          <a:p>
            <a:pPr algn="ctr"/>
            <a:r>
              <a:rPr lang="en-US" sz="2400" dirty="0">
                <a:solidFill>
                  <a:srgbClr val="FF0000"/>
                </a:solidFill>
                <a:latin typeface="Arial Black" panose="020B0A04020102020204" pitchFamily="34" charset="0"/>
              </a:rPr>
              <a:t>DAN </a:t>
            </a:r>
          </a:p>
          <a:p>
            <a:pPr algn="ctr"/>
            <a:r>
              <a:rPr lang="en-US" sz="2400" dirty="0">
                <a:solidFill>
                  <a:srgbClr val="FF0000"/>
                </a:solidFill>
                <a:latin typeface="Arial Black" panose="020B0A04020102020204" pitchFamily="34" charset="0"/>
              </a:rPr>
              <a:t>TETAP SEMANGAT</a:t>
            </a:r>
            <a:endParaRPr lang="en-ID" sz="24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7EFCBAAA-C9CB-40FD-922F-BB23483A45A9}"/>
              </a:ext>
            </a:extLst>
          </p:cNvPr>
          <p:cNvSpPr/>
          <p:nvPr/>
        </p:nvSpPr>
        <p:spPr>
          <a:xfrm rot="10800000" flipV="1">
            <a:off x="3835866" y="5012797"/>
            <a:ext cx="5308132" cy="660801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rgbClr val="FF0000"/>
              </a:solidFill>
              <a:latin typeface="Bahnschrift Condensed" panose="020B0502040204020203" pitchFamily="34" charset="0"/>
            </a:endParaRPr>
          </a:p>
          <a:p>
            <a:pPr algn="ctr"/>
            <a:r>
              <a:rPr lang="en-US" sz="3200" b="1" dirty="0">
                <a:solidFill>
                  <a:schemeClr val="tx1"/>
                </a:solidFill>
                <a:latin typeface="Bahnschrift Condensed" panose="020B0502040204020203" pitchFamily="34" charset="0"/>
              </a:rPr>
              <a:t>HENI </a:t>
            </a:r>
            <a:r>
              <a:rPr lang="en-US" sz="3200" b="1" dirty="0" err="1">
                <a:solidFill>
                  <a:schemeClr val="tx1"/>
                </a:solidFill>
                <a:latin typeface="Bahnschrift Condensed" panose="020B0502040204020203" pitchFamily="34" charset="0"/>
              </a:rPr>
              <a:t>NURHAENI,M.Pd</a:t>
            </a:r>
            <a:endParaRPr lang="en-ID" sz="3200" b="1" dirty="0">
              <a:solidFill>
                <a:schemeClr val="tx1"/>
              </a:solidFill>
              <a:latin typeface="Bahnschrift Condensed" panose="020B0502040204020203" pitchFamily="34" charset="0"/>
            </a:endParaRPr>
          </a:p>
          <a:p>
            <a:pPr algn="ctr"/>
            <a:endParaRPr lang="en-ID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51B314A-5A57-4B52-8ED3-FB9D3682C28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982"/>
          <a:stretch/>
        </p:blipFill>
        <p:spPr>
          <a:xfrm flipH="1">
            <a:off x="7796409" y="588160"/>
            <a:ext cx="2301748" cy="4221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966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theme/theme1.xml><?xml version="1.0" encoding="utf-8"?>
<a:theme xmlns:a="http://schemas.openxmlformats.org/drawingml/2006/main" name="Basis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96</TotalTime>
  <Words>408</Words>
  <Application>Microsoft Office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Arial Black</vt:lpstr>
      <vt:lpstr>Arial Rounded MT Bold</vt:lpstr>
      <vt:lpstr>Bahnschrift Condensed</vt:lpstr>
      <vt:lpstr>Calibri</vt:lpstr>
      <vt:lpstr>Cambria Math</vt:lpstr>
      <vt:lpstr>Corbel</vt:lpstr>
      <vt:lpstr>Myriad Pro</vt:lpstr>
      <vt:lpstr>Wingdings</vt:lpstr>
      <vt:lpstr>Basis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heni hp</dc:creator>
  <cp:lastModifiedBy>heni hp</cp:lastModifiedBy>
  <cp:revision>2</cp:revision>
  <dcterms:created xsi:type="dcterms:W3CDTF">2021-10-30T02:35:19Z</dcterms:created>
  <dcterms:modified xsi:type="dcterms:W3CDTF">2021-11-04T18:23:21Z</dcterms:modified>
</cp:coreProperties>
</file>